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61" r:id="rId3"/>
    <p:sldId id="258" r:id="rId4"/>
    <p:sldId id="268" r:id="rId5"/>
    <p:sldId id="267" r:id="rId6"/>
    <p:sldId id="275" r:id="rId7"/>
    <p:sldId id="276" r:id="rId8"/>
    <p:sldId id="279" r:id="rId9"/>
    <p:sldId id="280" r:id="rId10"/>
    <p:sldId id="27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5200" y="1498602"/>
            <a:ext cx="5257800" cy="3298825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5400" cap="none" baseline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5200" y="4927600"/>
            <a:ext cx="5257800" cy="1244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458FD-B7DF-4F70-B469-5F7C44054B22}" type="datetimeFigureOut">
              <a:rPr lang="ru-RU"/>
              <a:pPr>
                <a:defRPr/>
              </a:pPr>
              <a:t>28.02.2023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A971C-287A-49C0-89FE-BBCD77C912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274639"/>
            <a:ext cx="1066800" cy="5897561"/>
          </a:xfrm>
        </p:spPr>
        <p:txBody>
          <a:bodyPr vert="eaVert"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274639"/>
            <a:ext cx="6400800" cy="5897561"/>
          </a:xfrm>
        </p:spPr>
        <p:txBody>
          <a:bodyPr vert="eaVert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10BD2-4969-40F9-BB4E-FEEFF7050E75}" type="datetimeFigureOut">
              <a:rPr lang="ru-RU"/>
              <a:pPr>
                <a:defRPr/>
              </a:pPr>
              <a:t>28.02.2023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FA227-7801-477A-8A42-C475EDB2D1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9CCFD-F84D-4039-8870-2E457762BC24}" type="datetimeFigureOut">
              <a:rPr lang="ru-RU"/>
              <a:pPr>
                <a:defRPr/>
              </a:pPr>
              <a:t>28.02.2023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92FF2-9194-447F-BFF7-5724E0C5E8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445000"/>
            <a:ext cx="5257800" cy="1930400"/>
          </a:xfrm>
        </p:spPr>
        <p:txBody>
          <a:bodyPr anchor="t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3124201"/>
            <a:ext cx="5257800" cy="1296987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701800"/>
            <a:ext cx="3733800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4400" y="1701800"/>
            <a:ext cx="3733800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D4FD0-47ED-43D3-A249-08CCE13A9AD0}" type="datetimeFigureOut">
              <a:rPr lang="ru-RU"/>
              <a:pPr>
                <a:defRPr/>
              </a:pPr>
              <a:t>28.02.2023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B9D24-09C8-429E-B016-12953D4AD6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1249" y="1608836"/>
            <a:ext cx="3730752" cy="51206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8200" y="2209800"/>
            <a:ext cx="3733800" cy="3962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27448" y="1608836"/>
            <a:ext cx="3730752" cy="51206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24400" y="2209800"/>
            <a:ext cx="3733800" cy="3962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F049D-869F-41AE-B035-F1B20A8E4FF0}" type="datetimeFigureOut">
              <a:rPr lang="ru-RU"/>
              <a:pPr>
                <a:defRPr/>
              </a:pPr>
              <a:t>28.02.2023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444DE-29FC-4916-AF08-544FF00B9B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73C54-95E0-4E79-A226-4DF81E892313}" type="datetimeFigureOut">
              <a:rPr lang="ru-RU"/>
              <a:pPr>
                <a:defRPr/>
              </a:pPr>
              <a:t>28.02.2023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15F72-BA06-4285-B2A4-5ECB0BC624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8052C-F1C2-40C9-86F1-3842B67E245E}" type="datetimeFigureOut">
              <a:rPr lang="ru-RU"/>
              <a:pPr>
                <a:defRPr/>
              </a:pPr>
              <a:t>28.02.2023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0C966-07FA-49AC-AE5F-536C150B1E1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2971800" y="0"/>
            <a:ext cx="59436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1" y="1701800"/>
            <a:ext cx="2514600" cy="2844800"/>
          </a:xfrm>
        </p:spPr>
        <p:txBody>
          <a:bodyPr>
            <a:normAutofit/>
          </a:bodyPr>
          <a:lstStyle>
            <a:lvl1pPr algn="l">
              <a:defRPr sz="2000" b="1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2800" y="482600"/>
            <a:ext cx="5105400" cy="5892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28601" y="4648200"/>
            <a:ext cx="2514600" cy="17272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5ABAE-9C94-4D54-9561-E5B385E94450}" type="datetimeFigureOut">
              <a:rPr lang="ru-RU"/>
              <a:pPr>
                <a:defRPr/>
              </a:pPr>
              <a:t>28.02.2023</a:t>
            </a:fld>
            <a:endParaRPr lang="ru-RU" dirty="0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C5332-16BD-47FD-B0C4-2EBC7028ED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1562100" y="0"/>
            <a:ext cx="60198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486400" cy="762000"/>
          </a:xfrm>
        </p:spPr>
        <p:txBody>
          <a:bodyPr>
            <a:normAutofit/>
          </a:bodyPr>
          <a:lstStyle>
            <a:lvl1pPr algn="l">
              <a:defRPr sz="2000" b="1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279402"/>
            <a:ext cx="5486400" cy="4448175"/>
          </a:xfrm>
        </p:spPr>
        <p:txBody>
          <a:bodyPr rtlCol="0"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5562600"/>
            <a:ext cx="5486400" cy="8128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FDEA7-59ED-452B-A799-AAED658D769F}" type="datetimeFigureOut">
              <a:rPr lang="ru-RU"/>
              <a:pPr>
                <a:defRPr/>
              </a:pPr>
              <a:t>28.02.2023</a:t>
            </a:fld>
            <a:endParaRPr lang="ru-RU" dirty="0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AFD26-A4DD-4DC0-AB79-D050438BFA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28600" y="0"/>
            <a:ext cx="86868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76200"/>
            <a:ext cx="76200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1899" tIns="60949" rIns="121899" bIns="6094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701800"/>
            <a:ext cx="762000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400800"/>
            <a:ext cx="2057400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F9F8D4-51F2-4FE2-9D8C-2FE65A6FA702}" type="datetimeFigureOut">
              <a:rPr lang="ru-RU"/>
              <a:pPr>
                <a:defRPr/>
              </a:pPr>
              <a:t>28.02.2023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932113" y="6400800"/>
            <a:ext cx="4662487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27938" y="6400800"/>
            <a:ext cx="830262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F27F08-3C3C-457D-8D60-8D7661862D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08" r:id="rId2"/>
    <p:sldLayoutId id="2147483710" r:id="rId3"/>
    <p:sldLayoutId id="2147483707" r:id="rId4"/>
    <p:sldLayoutId id="2147483706" r:id="rId5"/>
    <p:sldLayoutId id="2147483705" r:id="rId6"/>
    <p:sldLayoutId id="2147483711" r:id="rId7"/>
    <p:sldLayoutId id="2147483712" r:id="rId8"/>
    <p:sldLayoutId id="2147483713" r:id="rId9"/>
    <p:sldLayoutId id="2147483704" r:id="rId10"/>
    <p:sldLayoutId id="2147483703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defTabSz="1217613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217613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2pPr>
      <a:lvl3pPr algn="l" defTabSz="1217613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3pPr>
      <a:lvl4pPr algn="l" defTabSz="1217613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4pPr>
      <a:lvl5pPr algn="l" defTabSz="1217613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5pPr>
      <a:lvl6pPr marL="457200" algn="l" defTabSz="1217613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6pPr>
      <a:lvl7pPr marL="914400" algn="l" defTabSz="1217613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7pPr>
      <a:lvl8pPr marL="1371600" algn="l" defTabSz="1217613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8pPr>
      <a:lvl9pPr marL="1828800" algn="l" defTabSz="1217613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9pPr>
    </p:titleStyle>
    <p:bodyStyle>
      <a:lvl1pPr marL="303213" indent="-303213" algn="l" defTabSz="1217613" rtl="0" eaLnBrk="0" fontAlgn="base" hangingPunct="0">
        <a:lnSpc>
          <a:spcPct val="95000"/>
        </a:lnSpc>
        <a:spcBef>
          <a:spcPts val="1863"/>
        </a:spcBef>
        <a:spcAft>
          <a:spcPct val="0"/>
        </a:spcAft>
        <a:buSzPct val="100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303213" algn="l" defTabSz="1217613" rtl="0" eaLnBrk="0" fontAlgn="base" hangingPunct="0">
        <a:lnSpc>
          <a:spcPct val="95000"/>
        </a:lnSpc>
        <a:spcBef>
          <a:spcPts val="1063"/>
        </a:spcBef>
        <a:spcAft>
          <a:spcPct val="0"/>
        </a:spcAft>
        <a:buSzPct val="100000"/>
        <a:buFont typeface="Century Gothic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57288" indent="-303213" algn="l" defTabSz="1217613" rtl="0" eaLnBrk="0" fontAlgn="base" hangingPunct="0">
        <a:lnSpc>
          <a:spcPct val="95000"/>
        </a:lnSpc>
        <a:spcBef>
          <a:spcPts val="1063"/>
        </a:spcBef>
        <a:spcAft>
          <a:spcPct val="0"/>
        </a:spcAft>
        <a:buSzPct val="100000"/>
        <a:buFont typeface="Century Gothic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584325" indent="-303213" algn="l" defTabSz="1217613" rtl="0" eaLnBrk="0" fontAlgn="base" hangingPunct="0">
        <a:lnSpc>
          <a:spcPct val="95000"/>
        </a:lnSpc>
        <a:spcBef>
          <a:spcPts val="1063"/>
        </a:spcBef>
        <a:spcAft>
          <a:spcPct val="0"/>
        </a:spcAft>
        <a:buSzPct val="100000"/>
        <a:buFont typeface="Century Gothic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09775" indent="-303213" algn="l" defTabSz="1217613" rtl="0" eaLnBrk="0" fontAlgn="base" hangingPunct="0">
        <a:lnSpc>
          <a:spcPct val="95000"/>
        </a:lnSpc>
        <a:spcBef>
          <a:spcPts val="1063"/>
        </a:spcBef>
        <a:spcAft>
          <a:spcPct val="0"/>
        </a:spcAft>
        <a:buSzPct val="100000"/>
        <a:buFont typeface="Century Gothic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437973" indent="-304747" algn="l" defTabSz="1218987" rtl="0" eaLnBrk="1" latinLnBrk="0" hangingPunct="1">
        <a:lnSpc>
          <a:spcPct val="95000"/>
        </a:lnSpc>
        <a:spcBef>
          <a:spcPts val="1066"/>
        </a:spcBef>
        <a:buSzPct val="9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64619" indent="-304747" algn="l" defTabSz="1218987" rtl="0" eaLnBrk="1" latinLnBrk="0" hangingPunct="1">
        <a:lnSpc>
          <a:spcPct val="95000"/>
        </a:lnSpc>
        <a:spcBef>
          <a:spcPts val="1066"/>
        </a:spcBef>
        <a:buSzPct val="9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91264" indent="-304747" algn="l" defTabSz="1218987" rtl="0" eaLnBrk="1" latinLnBrk="0" hangingPunct="1">
        <a:lnSpc>
          <a:spcPct val="95000"/>
        </a:lnSpc>
        <a:spcBef>
          <a:spcPts val="1066"/>
        </a:spcBef>
        <a:buSzPct val="9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78859" indent="-304747" algn="l" defTabSz="1218987" rtl="0" eaLnBrk="1" latinLnBrk="0" hangingPunct="1">
        <a:lnSpc>
          <a:spcPct val="95000"/>
        </a:lnSpc>
        <a:spcBef>
          <a:spcPts val="1066"/>
        </a:spcBef>
        <a:buSzPct val="9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116632"/>
            <a:ext cx="6858048" cy="2743218"/>
          </a:xfrm>
        </p:spPr>
        <p:txBody>
          <a:bodyPr rtlCol="0">
            <a:noAutofit/>
          </a:bodyPr>
          <a:lstStyle/>
          <a:p>
            <a:pPr defTabSz="1218987" eaLnBrk="1" fontAlgn="auto" hangingPunct="1">
              <a:spcAft>
                <a:spcPts val="0"/>
              </a:spcAft>
              <a:defRPr/>
            </a:pPr>
            <a:r>
              <a:rPr lang="ru-RU" sz="4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РЕКОМЕНДАЦИИ ПО  ПРОФИЛАКТИКЕ ЭМОЦИОНАЛЬНОГО ВЫГОРАНИЯ ПЕДАГОГОВ</a:t>
            </a:r>
            <a:endParaRPr lang="ru-RU" sz="4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875" y="3500438"/>
            <a:ext cx="3786188" cy="31861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pic>
        <p:nvPicPr>
          <p:cNvPr id="30722" name="Picture 2" descr="http://www.companion.ua/data/filestorage/magazines/2013/15-16/057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996952"/>
            <a:ext cx="4426493" cy="3711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843808" y="5157192"/>
            <a:ext cx="2950359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Составили педагоги – психологи: </a:t>
            </a:r>
          </a:p>
          <a:p>
            <a:r>
              <a:rPr lang="kk-KZ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Сейпетденова К.М.</a:t>
            </a:r>
          </a:p>
          <a:p>
            <a:r>
              <a:rPr lang="kk-KZ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Кереева Ш.К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6093296"/>
            <a:ext cx="20236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2022 – 2023 уч.год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6200"/>
            <a:ext cx="8029604" cy="2209792"/>
          </a:xfrm>
        </p:spPr>
        <p:txBody>
          <a:bodyPr rtlCol="0">
            <a:prstTxWarp prst="textStop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1218987" eaLnBrk="1" fontAlgn="auto" hangingPunct="1">
              <a:spcAft>
                <a:spcPts val="0"/>
              </a:spcAft>
              <a:defRPr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Успехов Вам и внутреннего равновесия!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1746" name="Picture 2" descr="http://i.ytimg.com/vi/sDuiBYEnMyo/maxres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357430"/>
            <a:ext cx="7731656" cy="43490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7411" name="Picture 2" descr="http://www.uchportal.ru/_ld/250/7474075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750" y="0"/>
            <a:ext cx="9175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9459" name="Picture 4" descr="http://i06.fotocdn.net/s3/159/gallery_l/291/23286995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397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ятиугольник 7"/>
          <p:cNvSpPr/>
          <p:nvPr/>
        </p:nvSpPr>
        <p:spPr>
          <a:xfrm>
            <a:off x="142875" y="4572000"/>
            <a:ext cx="9001125" cy="1785938"/>
          </a:xfrm>
          <a:prstGeom prst="homePlate">
            <a:avLst/>
          </a:prstGeom>
          <a:solidFill>
            <a:schemeClr val="tx1">
              <a:lumMod val="20000"/>
              <a:lumOff val="8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ятиугольник 6"/>
          <p:cNvSpPr/>
          <p:nvPr/>
        </p:nvSpPr>
        <p:spPr>
          <a:xfrm>
            <a:off x="142875" y="2286000"/>
            <a:ext cx="9001125" cy="2071688"/>
          </a:xfrm>
          <a:prstGeom prst="homePlate">
            <a:avLst/>
          </a:prstGeom>
          <a:solidFill>
            <a:schemeClr val="tx1">
              <a:lumMod val="20000"/>
              <a:lumOff val="8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ятиугольник 5"/>
          <p:cNvSpPr/>
          <p:nvPr/>
        </p:nvSpPr>
        <p:spPr>
          <a:xfrm>
            <a:off x="142875" y="214313"/>
            <a:ext cx="9001125" cy="1928812"/>
          </a:xfrm>
          <a:prstGeom prst="homePlate">
            <a:avLst/>
          </a:prstGeom>
          <a:solidFill>
            <a:schemeClr val="tx1">
              <a:lumMod val="20000"/>
              <a:lumOff val="8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484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643062"/>
          </a:xfrm>
        </p:spPr>
        <p:txBody>
          <a:bodyPr/>
          <a:lstStyle/>
          <a:p>
            <a:pPr eaLnBrk="1" hangingPunct="1"/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214313"/>
            <a:ext cx="8429625" cy="6357937"/>
          </a:xfrm>
        </p:spPr>
        <p:txBody>
          <a:bodyPr rtlCol="0">
            <a:normAutofit lnSpcReduction="10000"/>
          </a:bodyPr>
          <a:lstStyle/>
          <a:p>
            <a:pPr marL="304747" indent="-304747" defTabSz="1218987" eaLnBrk="1" fontAlgn="auto" hangingPunct="1">
              <a:spcBef>
                <a:spcPts val="1866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b="1" dirty="0" smtClean="0"/>
              <a:t>Первая стадия</a:t>
            </a:r>
            <a:r>
              <a:rPr lang="ru-RU" sz="1600" dirty="0" smtClean="0"/>
              <a:t> - забывание каких-то моментов, говоря бытовым языком, провалы в памяти (например, внесена нужная запись или нет в документацию). Обычно на эти первоначальные симптомы мало кто обращает внимание, называя это в шутку «девичьей памятью» или «склерозом». В зависимости от характера деятельности, величины нервно-психических нагрузок и личностных особенностей специалиста или руководителя первая стадия может формироваться в течение трех-пяти лет.</a:t>
            </a:r>
          </a:p>
          <a:p>
            <a:pPr marL="304747" indent="-304747" defTabSz="1218987" eaLnBrk="1" fontAlgn="auto" hangingPunct="1">
              <a:spcBef>
                <a:spcPts val="1866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600" b="1" dirty="0" smtClean="0"/>
          </a:p>
          <a:p>
            <a:pPr marL="304747" indent="-304747" defTabSz="1218987" eaLnBrk="1" fontAlgn="auto" hangingPunct="1">
              <a:spcBef>
                <a:spcPts val="1866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b="1" dirty="0" smtClean="0"/>
              <a:t>На второй стадии</a:t>
            </a:r>
            <a:r>
              <a:rPr lang="ru-RU" sz="1600" dirty="0" smtClean="0"/>
              <a:t> наблюдается снижение интереса к работе, потребности в общении (в том числе и дома, с друзьями) : «не хочется видеть» тех, с кем специалист общается по роду деятельности (клиентов, больных, школьников) ; «в четверг ощущение, что уже пятница», «неделя длится нескончаемо», нарастание апатии к концу недели, появление устойчивых соматических симптомов; повышенная раздражительность, человек «заводится», как говорят, с вполоборота. Время формирования данной стадии в среднем от пяти до пятнадцати лет.</a:t>
            </a:r>
          </a:p>
          <a:p>
            <a:pPr marL="304747" indent="-304747" defTabSz="1218987" eaLnBrk="1" fontAlgn="auto" hangingPunct="1">
              <a:spcBef>
                <a:spcPts val="1866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600" b="1" dirty="0" smtClean="0"/>
          </a:p>
          <a:p>
            <a:pPr marL="304747" indent="-304747" defTabSz="1218987" eaLnBrk="1" fontAlgn="auto" hangingPunct="1">
              <a:spcBef>
                <a:spcPts val="1866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b="1" dirty="0" smtClean="0"/>
              <a:t>Третья стадия</a:t>
            </a:r>
            <a:r>
              <a:rPr lang="ru-RU" sz="1600" dirty="0" smtClean="0"/>
              <a:t> - собственно личностное выгорание. Характерна полная потеря интереса к работе и жизни вообще, эмоциональное безразличие, отупение, ощущение постоянного отсутствия сил. Человек стремится к уединению. На этой стадии ему гораздо приятнее общаться с животными и природой, чем с людьми. Стадия может формироваться от десяти до двадцати лет в обычных условиях.</a:t>
            </a:r>
            <a:endParaRPr lang="ru-RU" sz="16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9144000" cy="868346"/>
          </a:xfrm>
        </p:spPr>
        <p:txBody>
          <a:bodyPr rtlCol="0">
            <a:normAutofit fontScale="90000"/>
          </a:bodyPr>
          <a:lstStyle/>
          <a:p>
            <a:pPr defTabSz="1218987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Симптомы эмоционального выгорания: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7-конечная звезда 3"/>
          <p:cNvSpPr/>
          <p:nvPr/>
        </p:nvSpPr>
        <p:spPr>
          <a:xfrm>
            <a:off x="500063" y="928688"/>
            <a:ext cx="3143250" cy="2500312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Усталость, утомление, истощение</a:t>
            </a:r>
          </a:p>
        </p:txBody>
      </p:sp>
      <p:sp>
        <p:nvSpPr>
          <p:cNvPr id="5" name="7-конечная звезда 4"/>
          <p:cNvSpPr/>
          <p:nvPr/>
        </p:nvSpPr>
        <p:spPr>
          <a:xfrm rot="203153">
            <a:off x="6064250" y="3803650"/>
            <a:ext cx="3082925" cy="2214563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агрессивные чувства </a:t>
            </a:r>
          </a:p>
        </p:txBody>
      </p:sp>
      <p:sp>
        <p:nvSpPr>
          <p:cNvPr id="6" name="7-конечная звезда 5"/>
          <p:cNvSpPr/>
          <p:nvPr/>
        </p:nvSpPr>
        <p:spPr>
          <a:xfrm>
            <a:off x="3000375" y="1428750"/>
            <a:ext cx="2786063" cy="2500313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 </a:t>
            </a: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психосоматические недомогания</a:t>
            </a:r>
          </a:p>
        </p:txBody>
      </p:sp>
      <p:sp>
        <p:nvSpPr>
          <p:cNvPr id="7" name="7-конечная звезда 6"/>
          <p:cNvSpPr/>
          <p:nvPr/>
        </p:nvSpPr>
        <p:spPr>
          <a:xfrm rot="21127295">
            <a:off x="4738688" y="5194300"/>
            <a:ext cx="1987550" cy="1535113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бессонница</a:t>
            </a:r>
          </a:p>
        </p:txBody>
      </p:sp>
      <p:sp>
        <p:nvSpPr>
          <p:cNvPr id="8" name="Пятно 2 7"/>
          <p:cNvSpPr/>
          <p:nvPr/>
        </p:nvSpPr>
        <p:spPr>
          <a:xfrm rot="798100">
            <a:off x="3459163" y="3189288"/>
            <a:ext cx="3433762" cy="2522537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скудность репертуара рабочих действий</a:t>
            </a:r>
          </a:p>
        </p:txBody>
      </p:sp>
      <p:sp>
        <p:nvSpPr>
          <p:cNvPr id="9" name="Пятно 1 8"/>
          <p:cNvSpPr/>
          <p:nvPr/>
        </p:nvSpPr>
        <p:spPr>
          <a:xfrm rot="20946548">
            <a:off x="5003800" y="658813"/>
            <a:ext cx="4195763" cy="3513137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негативное отношение к детям, родителям, коллегам и к работе</a:t>
            </a:r>
          </a:p>
        </p:txBody>
      </p:sp>
      <p:sp>
        <p:nvSpPr>
          <p:cNvPr id="10" name="Пятно 2 9"/>
          <p:cNvSpPr/>
          <p:nvPr/>
        </p:nvSpPr>
        <p:spPr>
          <a:xfrm rot="21404149">
            <a:off x="106363" y="2682875"/>
            <a:ext cx="4008437" cy="384968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упадническое настроение и связанные с ним эмоции</a:t>
            </a:r>
          </a:p>
        </p:txBody>
      </p:sp>
      <p:sp>
        <p:nvSpPr>
          <p:cNvPr id="11" name="7-конечная звезда 10"/>
          <p:cNvSpPr/>
          <p:nvPr/>
        </p:nvSpPr>
        <p:spPr>
          <a:xfrm rot="840859">
            <a:off x="2497138" y="5172075"/>
            <a:ext cx="2082800" cy="1628775"/>
          </a:xfrm>
          <a:prstGeom prst="star7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Чувство вины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116632"/>
            <a:ext cx="6269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Профилактика «эмоционального выгорания».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347864" y="2348880"/>
            <a:ext cx="507209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555555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3. Релаксация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етод, с помощью которого можно частично или полностью избавиться от физического или психического напряжения. 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5357818" y="476672"/>
            <a:ext cx="3786182" cy="1071570"/>
          </a:xfrm>
          <a:prstGeom prst="cloudCallout">
            <a:avLst>
              <a:gd name="adj1" fmla="val -40586"/>
              <a:gd name="adj2" fmla="val -4333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Эмоциональное выгорание легче предотвратить, чем лечить.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43808" y="1340768"/>
            <a:ext cx="32294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1. Антистрессовое дыхание.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antistress1.jpe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11560" y="836712"/>
            <a:ext cx="2125118" cy="17351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0" name="Прямоугольник 9"/>
          <p:cNvSpPr/>
          <p:nvPr/>
        </p:nvSpPr>
        <p:spPr>
          <a:xfrm>
            <a:off x="4139952" y="1628800"/>
            <a:ext cx="4857784" cy="928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2. Аутогенная тренировка.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основе этого метода лежит применение специальных формул самовнушения.</a:t>
            </a:r>
          </a:p>
        </p:txBody>
      </p:sp>
      <p:pic>
        <p:nvPicPr>
          <p:cNvPr id="11" name="Рисунок 10" descr="meditate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99592" y="2924944"/>
            <a:ext cx="2306012" cy="14918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2" name="Рисунок 11" descr="tsda2g869c2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47664" y="4725144"/>
            <a:ext cx="1928826" cy="19288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3" name="Прямоугольник 12"/>
          <p:cNvSpPr/>
          <p:nvPr/>
        </p:nvSpPr>
        <p:spPr>
          <a:xfrm>
            <a:off x="3635896" y="3645024"/>
            <a:ext cx="53640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4.Целительные возможности смеха люди узнали давно. </a:t>
            </a:r>
          </a:p>
          <a:p>
            <a:pPr lvl="0" algn="just"/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Улыбка и веселое настроение делают свое благородное дело – вытаскивая человека из состояния эмоционального напряжения.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43400" y="5013176"/>
            <a:ext cx="5400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5. Примите горячую ванну или сходите в баню. </a:t>
            </a:r>
          </a:p>
          <a:p>
            <a:pPr lvl="0" algn="just"/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Проточная вода, по мнению </a:t>
            </a:r>
            <a:r>
              <a:rPr lang="ru-RU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биоэнерготерапевтов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«смывает» накапливающуюся в человеке «отрицательную», вредную для его здоровья энергию.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51520" y="462881"/>
            <a:ext cx="71438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23528" y="1772816"/>
            <a:ext cx="45005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7. Занимайтесь самообразованием.</a:t>
            </a:r>
            <a:endParaRPr kumimoji="0" lang="ru-RU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3722dbefab7bfafb3be8929c24509b_thumb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292849" y="0"/>
            <a:ext cx="1779745" cy="1714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get_img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804248" y="1700808"/>
            <a:ext cx="2220258" cy="17364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179512" y="0"/>
            <a:ext cx="64294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6. Поддержание хорошей спортивной формы.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Между телом и разумом существует тесная взаимосвязь. Неправильное питание, злоупотребление спиртными напитками, табаком, уменьшение или чрезмерное повышение массы тела усугубляют проявление синдрома эмоционального сгорания.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clip_image002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012160" y="1484784"/>
            <a:ext cx="852658" cy="12052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reading2.jp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236296" y="3501008"/>
            <a:ext cx="1757734" cy="12241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323528" y="2132856"/>
            <a:ext cx="578647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8. Отвлекайтесь: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• много пользы может принести пятиминутная прогулка на природе;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• постарайтесь переключить свои мысли на другой предмет;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• оглянитесь вокруг и внимательно осмотритесь;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• обращайте внимание на мельчайшие детали;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Рисунок 10" descr="Green_footprin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452320" y="4797152"/>
            <a:ext cx="1234065" cy="1851098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79512" y="4077072"/>
            <a:ext cx="85725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9. Действуйте: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Любая деятельность, особенно физический труд – </a:t>
            </a: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стрессовой ситуации выполняет роль громоотвода.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• наведите порядок дома или на рабочем месте;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• устройте прогулку или быструю ходьбу;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• пробегитесь;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• побейте мяч или подушку и т. п.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Конечно, эти немудреные советы - всего лишь правила первой помощи.</a:t>
            </a:r>
          </a:p>
        </p:txBody>
      </p:sp>
      <p:pic>
        <p:nvPicPr>
          <p:cNvPr id="13" name="Рисунок 12" descr="sportivnyie-igryi-s-myachom-e1339445482500.jp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796136" y="3645024"/>
            <a:ext cx="1335777" cy="1872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42976" y="2143116"/>
            <a:ext cx="58578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 smtClean="0">
              <a:solidFill>
                <a:srgbClr val="555555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8572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10. Но есть еще одно противоядие против синдрома эмоционального сгорания (женщины примут его скорее, чем мужчины) :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хорошо каждый день говорить себе, стоя перед зеркалом: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"Я, конечно, не совершенство, но достаточно хороша! "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57686" y="342900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11. Выражайте эмоции: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• изображайте эмоции с помощью жестов, мимики, голоса;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• мните, рвите бумагу;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• кидайте предметы в мишень на стене;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• попытайтесь нарисовать свое чувство, потом раскрасьте его, сделайте смешным или порвите;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поговорите с кем-нибудь, делая акцент на свои чувства ("Я расстроен. ", "Меня это обидело. ") 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816308509e3f57309be4d4b2da8d299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357166"/>
            <a:ext cx="3810000" cy="25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facial-expression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2714620"/>
            <a:ext cx="2602259" cy="3641386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002594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0"/>
            <a:ext cx="5000628" cy="50006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285720" y="214290"/>
            <a:ext cx="58579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12. Творите: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Любая творческая работа может исцелять от переживаний: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• рисуйте;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• танцуйте;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• пойте;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• лепите;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• шейте;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• конструируйте и </a:t>
            </a:r>
            <a:r>
              <a:rPr lang="ru-RU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тд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5357826"/>
            <a:ext cx="65722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13. Перестаньте искать в работе счастье или спасение.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Она – не убежище, а деятельность, которая хороша сама по себе.</a:t>
            </a:r>
            <a:endParaRPr lang="ru-RU" sz="4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90988531336188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928662" y="2714620"/>
            <a:ext cx="2767866" cy="2500306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Books_16x9">
  <a:themeElements>
    <a:clrScheme name="Books_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Books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5000"/>
          </a:lnSpc>
          <a:defRPr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Stopka-knig</Template>
  <TotalTime>617</TotalTime>
  <Words>476</Words>
  <Application>Microsoft Office PowerPoint</Application>
  <PresentationFormat>Экран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Books_16x9</vt:lpstr>
      <vt:lpstr>РЕКОМЕНДАЦИИ ПО  ПРОФИЛАКТИКЕ ЭМОЦИОНАЛЬНОГО ВЫГОРАНИЯ ПЕДАГОГОВ</vt:lpstr>
      <vt:lpstr>Слайд 2</vt:lpstr>
      <vt:lpstr>Слайд 3</vt:lpstr>
      <vt:lpstr> </vt:lpstr>
      <vt:lpstr>Симптомы эмоционального выгорания:</vt:lpstr>
      <vt:lpstr>Слайд 6</vt:lpstr>
      <vt:lpstr>Слайд 7</vt:lpstr>
      <vt:lpstr>Слайд 8</vt:lpstr>
      <vt:lpstr>Слайд 9</vt:lpstr>
      <vt:lpstr>Успехов Вам и внутреннего равновесия!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ЭМОЦИОНАЛЬНОГО ВЫГОРАНИЯ ПЕДАГОГОВ</dc:title>
  <dc:creator>1</dc:creator>
  <cp:lastModifiedBy>1</cp:lastModifiedBy>
  <cp:revision>46</cp:revision>
  <dcterms:modified xsi:type="dcterms:W3CDTF">2023-02-28T09:08:13Z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703923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