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6" r:id="rId1"/>
  </p:sldMasterIdLst>
  <p:sldIdLst>
    <p:sldId id="257" r:id="rId2"/>
    <p:sldId id="256" r:id="rId3"/>
    <p:sldId id="260" r:id="rId4"/>
    <p:sldId id="261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4 "А" сынып.</a:t>
            </a:r>
            <a:r>
              <a:rPr lang="ru-RU" baseline="0"/>
              <a:t> </a:t>
            </a:r>
            <a:r>
              <a:rPr lang="ru-RU"/>
              <a:t>Қарапайым ұқсастықтар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Мотивация деңгейі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Жоғары</c:v>
                </c:pt>
                <c:pt idx="1">
                  <c:v>Орташа</c:v>
                </c:pt>
                <c:pt idx="2">
                  <c:v>Төмен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9</c:v>
                </c:pt>
                <c:pt idx="2">
                  <c:v>5</c:v>
                </c:pt>
              </c:numCache>
            </c:numRef>
          </c:val>
        </c:ser>
        <c:shape val="cylinder"/>
        <c:axId val="169169280"/>
        <c:axId val="169170816"/>
        <c:axId val="0"/>
      </c:bar3DChart>
      <c:catAx>
        <c:axId val="16916928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9170816"/>
        <c:crosses val="autoZero"/>
        <c:auto val="1"/>
        <c:lblAlgn val="ctr"/>
        <c:lblOffset val="100"/>
      </c:catAx>
      <c:valAx>
        <c:axId val="169170816"/>
        <c:scaling>
          <c:orientation val="minMax"/>
        </c:scaling>
        <c:axPos val="l"/>
        <c:majorGridlines/>
        <c:numFmt formatCode="General" sourceLinked="1"/>
        <c:tickLblPos val="nextTo"/>
        <c:crossAx val="169169280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4 "Ә" сынып.</a:t>
            </a:r>
            <a:r>
              <a:rPr lang="ru-RU" baseline="0"/>
              <a:t> </a:t>
            </a:r>
            <a:r>
              <a:rPr lang="ru-RU"/>
              <a:t>Қарапайым ұқсастықтар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Мотивация деңгейі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Жоғары</c:v>
                </c:pt>
                <c:pt idx="1">
                  <c:v>Орташа</c:v>
                </c:pt>
                <c:pt idx="2">
                  <c:v>Төмен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15</c:v>
                </c:pt>
                <c:pt idx="2">
                  <c:v>4</c:v>
                </c:pt>
              </c:numCache>
            </c:numRef>
          </c:val>
        </c:ser>
        <c:shape val="cylinder"/>
        <c:axId val="107024768"/>
        <c:axId val="107083264"/>
        <c:axId val="0"/>
      </c:bar3DChart>
      <c:catAx>
        <c:axId val="10702476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7083264"/>
        <c:crosses val="autoZero"/>
        <c:auto val="1"/>
        <c:lblAlgn val="ctr"/>
        <c:lblOffset val="100"/>
      </c:catAx>
      <c:valAx>
        <c:axId val="107083264"/>
        <c:scaling>
          <c:orientation val="minMax"/>
        </c:scaling>
        <c:axPos val="l"/>
        <c:majorGridlines/>
        <c:numFmt formatCode="General" sourceLinked="1"/>
        <c:tickLblPos val="nextTo"/>
        <c:crossAx val="107024768"/>
        <c:crosses val="autoZero"/>
        <c:crossBetween val="between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467600" cy="178621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2021 – 2022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оқу жылының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сыныптар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алынған диагностикалар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қорытындысы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88024" y="3501008"/>
            <a:ext cx="3723184" cy="178621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b="1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Дайындаған:</a:t>
            </a:r>
            <a:r>
              <a:rPr kumimoji="0" lang="ru-RU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педагог – психолог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b="1" cap="small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Кереева Ш.К</a:t>
            </a:r>
            <a:endParaRPr kumimoji="0" lang="ru-RU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476672"/>
            <a:ext cx="6622504" cy="1224136"/>
          </a:xfrm>
        </p:spPr>
        <p:txBody>
          <a:bodyPr>
            <a:normAutofit/>
          </a:bodyPr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4 сыныптарда  диагностикалық жұмыс жоспары.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07704" y="1988840"/>
          <a:ext cx="6912768" cy="1962912"/>
        </p:xfrm>
        <a:graphic>
          <a:graphicData uri="http://schemas.openxmlformats.org/drawingml/2006/table">
            <a:tbl>
              <a:tblPr/>
              <a:tblGrid>
                <a:gridCol w="590087"/>
                <a:gridCol w="2865935"/>
                <a:gridCol w="1728373"/>
                <a:gridCol w="172837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Диагностика атауы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Диагностика мақсаты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Calibri"/>
                          <a:cs typeface="Times New Roman"/>
                        </a:rPr>
                        <a:t>Қосымша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«Оқушылардың қабілеттері» С.В Петрушина әдістемесі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Оқушының пәнге деген қабілетін анықтау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«Қарапайым аналогтар»  - логикалық қабілеттері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Тапсырма арқылы логикалық қабілетін анықтау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476672"/>
            <a:ext cx="7467600" cy="2332856"/>
          </a:xfrm>
        </p:spPr>
        <p:txBody>
          <a:bodyPr>
            <a:normAutofit fontScale="85000" lnSpcReduction="10000"/>
          </a:bodyPr>
          <a:lstStyle/>
          <a:p>
            <a:r>
              <a:rPr lang="kk-KZ" dirty="0" smtClean="0"/>
              <a:t>“4 «А» сыныбында жалпы </a:t>
            </a:r>
            <a:r>
              <a:rPr lang="en-US" dirty="0" smtClean="0"/>
              <a:t>24</a:t>
            </a:r>
            <a:r>
              <a:rPr lang="kk-KZ" dirty="0" smtClean="0"/>
              <a:t> </a:t>
            </a:r>
            <a:r>
              <a:rPr lang="kk-KZ" dirty="0" smtClean="0"/>
              <a:t>оқушы, 6 оқушы аурып жатыр, 1 оқушы денсаулығына байланысты қатыспады, 18  оқушының логикалық ойлау қабілеті зерттелді. </a:t>
            </a:r>
            <a:endParaRPr lang="ru-RU" dirty="0" smtClean="0"/>
          </a:p>
          <a:p>
            <a:r>
              <a:rPr lang="kk-KZ" dirty="0" smtClean="0"/>
              <a:t>Зерттеу қорытындысы бойынша мынадай жауаптар шықты.  Жоғары деңгей </a:t>
            </a:r>
            <a:r>
              <a:rPr lang="kk-KZ" dirty="0" smtClean="0"/>
              <a:t>4 </a:t>
            </a:r>
            <a:r>
              <a:rPr lang="kk-KZ" dirty="0" smtClean="0"/>
              <a:t>(</a:t>
            </a:r>
            <a:r>
              <a:rPr lang="kk-KZ" dirty="0" smtClean="0"/>
              <a:t>22</a:t>
            </a:r>
            <a:r>
              <a:rPr lang="en-US" dirty="0" smtClean="0"/>
              <a:t>%</a:t>
            </a:r>
            <a:r>
              <a:rPr lang="kk-KZ" dirty="0" smtClean="0"/>
              <a:t>)</a:t>
            </a:r>
            <a:r>
              <a:rPr lang="kk-KZ" dirty="0" smtClean="0"/>
              <a:t> </a:t>
            </a:r>
            <a:r>
              <a:rPr lang="kk-KZ" dirty="0" smtClean="0"/>
              <a:t>оқушы, орташа деңгейде – </a:t>
            </a:r>
            <a:r>
              <a:rPr lang="kk-KZ" dirty="0" smtClean="0"/>
              <a:t>9 </a:t>
            </a:r>
            <a:r>
              <a:rPr lang="kk-KZ" dirty="0" smtClean="0"/>
              <a:t>(50</a:t>
            </a:r>
            <a:r>
              <a:rPr lang="en-US" dirty="0" smtClean="0"/>
              <a:t>%</a:t>
            </a:r>
            <a:r>
              <a:rPr lang="kk-KZ" dirty="0" smtClean="0"/>
              <a:t>)</a:t>
            </a:r>
            <a:r>
              <a:rPr lang="kk-KZ" dirty="0" smtClean="0"/>
              <a:t> </a:t>
            </a:r>
            <a:r>
              <a:rPr lang="kk-KZ" dirty="0" smtClean="0"/>
              <a:t>оқушыда, төмен деңгейде – 5 </a:t>
            </a:r>
            <a:r>
              <a:rPr lang="kk-KZ" dirty="0" smtClean="0"/>
              <a:t>(</a:t>
            </a:r>
            <a:r>
              <a:rPr lang="kk-KZ" dirty="0" smtClean="0"/>
              <a:t>28</a:t>
            </a:r>
            <a:r>
              <a:rPr lang="en-US" dirty="0" smtClean="0"/>
              <a:t>%</a:t>
            </a:r>
            <a:r>
              <a:rPr lang="kk-KZ" dirty="0" smtClean="0"/>
              <a:t>) </a:t>
            </a:r>
            <a:r>
              <a:rPr lang="kk-KZ" dirty="0" smtClean="0"/>
              <a:t>оқушыда</a:t>
            </a:r>
            <a:r>
              <a:rPr lang="kk-KZ" dirty="0" smtClean="0"/>
              <a:t>. </a:t>
            </a:r>
            <a:endParaRPr lang="ru-RU" dirty="0" smtClean="0"/>
          </a:p>
          <a:p>
            <a:r>
              <a:rPr lang="kk-KZ" dirty="0" smtClean="0"/>
              <a:t>Қорытындылар төменгі диаграммада көрсетілген.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95536" y="2636912"/>
          <a:ext cx="813690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42088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kk-KZ" sz="2400" dirty="0" smtClean="0">
                <a:solidFill>
                  <a:schemeClr val="tx1"/>
                </a:solidFill>
              </a:rPr>
              <a:t>4 «Ә» сыныбында жалпы </a:t>
            </a:r>
            <a:r>
              <a:rPr lang="kk-KZ" sz="24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6</a:t>
            </a:r>
            <a:r>
              <a:rPr lang="kk-KZ" sz="2400" dirty="0" smtClean="0">
                <a:solidFill>
                  <a:schemeClr val="tx1"/>
                </a:solidFill>
              </a:rPr>
              <a:t>оқушы, 24  </a:t>
            </a:r>
            <a:r>
              <a:rPr lang="kk-KZ" sz="2400" dirty="0" smtClean="0">
                <a:solidFill>
                  <a:schemeClr val="tx1"/>
                </a:solidFill>
              </a:rPr>
              <a:t>оқушының логикалық ойлау қабілеті зерттелді. Зерттеу қорытындысы бойынша мынадай жауаптар шықты.  Жоғары деңгей </a:t>
            </a:r>
            <a:r>
              <a:rPr lang="kk-KZ" sz="2400" dirty="0" smtClean="0">
                <a:solidFill>
                  <a:schemeClr val="tx1"/>
                </a:solidFill>
              </a:rPr>
              <a:t>5 (21</a:t>
            </a:r>
            <a:r>
              <a:rPr lang="en-US" sz="2400" dirty="0" smtClean="0">
                <a:solidFill>
                  <a:schemeClr val="tx1"/>
                </a:solidFill>
              </a:rPr>
              <a:t>%</a:t>
            </a:r>
            <a:r>
              <a:rPr lang="kk-KZ" sz="2400" dirty="0" smtClean="0">
                <a:solidFill>
                  <a:schemeClr val="tx1"/>
                </a:solidFill>
              </a:rPr>
              <a:t>) </a:t>
            </a:r>
            <a:r>
              <a:rPr lang="kk-KZ" sz="2400" dirty="0" smtClean="0">
                <a:solidFill>
                  <a:schemeClr val="tx1"/>
                </a:solidFill>
              </a:rPr>
              <a:t>оқушы, орташа деңгейде – 15 </a:t>
            </a:r>
            <a:r>
              <a:rPr lang="kk-KZ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smtClean="0">
                <a:solidFill>
                  <a:schemeClr val="tx1"/>
                </a:solidFill>
              </a:rPr>
              <a:t>62%</a:t>
            </a:r>
            <a:r>
              <a:rPr lang="kk-KZ" sz="2400" dirty="0" smtClean="0">
                <a:solidFill>
                  <a:schemeClr val="tx1"/>
                </a:solidFill>
              </a:rPr>
              <a:t>) </a:t>
            </a:r>
            <a:r>
              <a:rPr lang="kk-KZ" sz="2400" dirty="0" smtClean="0">
                <a:solidFill>
                  <a:schemeClr val="tx1"/>
                </a:solidFill>
              </a:rPr>
              <a:t>оқушыда</a:t>
            </a:r>
            <a:r>
              <a:rPr lang="kk-KZ" sz="2400" dirty="0" smtClean="0">
                <a:solidFill>
                  <a:schemeClr val="tx1"/>
                </a:solidFill>
              </a:rPr>
              <a:t>, төмен деңгейде – </a:t>
            </a:r>
            <a:r>
              <a:rPr lang="kk-KZ" sz="2400" dirty="0" smtClean="0">
                <a:solidFill>
                  <a:schemeClr val="tx1"/>
                </a:solidFill>
              </a:rPr>
              <a:t>4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kk-KZ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smtClean="0">
                <a:solidFill>
                  <a:schemeClr val="tx1"/>
                </a:solidFill>
              </a:rPr>
              <a:t>14%</a:t>
            </a:r>
            <a:r>
              <a:rPr lang="kk-KZ" sz="2400" dirty="0" smtClean="0">
                <a:solidFill>
                  <a:schemeClr val="tx1"/>
                </a:solidFill>
              </a:rPr>
              <a:t>)</a:t>
            </a:r>
            <a:r>
              <a:rPr lang="kk-KZ" sz="2400" dirty="0" smtClean="0">
                <a:solidFill>
                  <a:schemeClr val="tx1"/>
                </a:solidFill>
              </a:rPr>
              <a:t> </a:t>
            </a:r>
            <a:r>
              <a:rPr lang="kk-KZ" sz="2400" dirty="0" smtClean="0">
                <a:solidFill>
                  <a:schemeClr val="tx1"/>
                </a:solidFill>
              </a:rPr>
              <a:t>оқушыда.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kk-KZ" sz="2400" dirty="0" smtClean="0">
                <a:solidFill>
                  <a:schemeClr val="tx1"/>
                </a:solidFill>
              </a:rPr>
              <a:t>Қорытындылар төменгі диаграммада көрсетілген.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kk-KZ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3528" y="2492896"/>
          <a:ext cx="806489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Оқушының қабілеттері сауалнамасында оқушылардың пәнге деген қызығушылығы анықталыды. 4 “А” сынып бойынша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9" y="980728"/>
          <a:ext cx="7416823" cy="5367282"/>
        </p:xfrm>
        <a:graphic>
          <a:graphicData uri="http://schemas.openxmlformats.org/drawingml/2006/table">
            <a:tbl>
              <a:tblPr/>
              <a:tblGrid>
                <a:gridCol w="506558"/>
                <a:gridCol w="3013093"/>
                <a:gridCol w="3897172"/>
              </a:tblGrid>
              <a:tr h="319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b="1">
                          <a:latin typeface="Times New Roman"/>
                          <a:ea typeface="Calibri"/>
                          <a:cs typeface="Times New Roman"/>
                        </a:rPr>
                        <a:t>Оқушының аты – жөні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kk-KZ" sz="900" b="1" dirty="0">
                          <a:latin typeface="Times New Roman"/>
                          <a:ea typeface="Times New Roman"/>
                          <a:cs typeface="Times New Roman"/>
                        </a:rPr>
                        <a:t>Оқушының қабілеттері»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Абетов Айтемір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Коммуникативты бағыт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Өскебай Ернар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Дене шынықтыру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Әзірет Әли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Математикалық, коммуникативтік бағыттар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Кітапбай Ұлжан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Көркем еңбек бағыты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Саялаухан Аяна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Математикалық бағыт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Хумарбек Айлун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Математикалық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Өтеген Айзере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Көркем еңбек және спорттық бағыт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Жамен Али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Дене шынықтыру бағыты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1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Карипхан Гульден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Математикалық және эмоциональды – көркем (артист) бағыттар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Косанова Наргиза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Математикалық, коммуникативтік бағыттар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Есенбай Айлина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Математикалық бағыт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Боранбай Айлана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Дене шынықтыру бағыты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Амангельдин Рауан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Математикалық – коммуникативтік бағыттар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Ибрагимов Амир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Контрукторно – технический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Анарбай Мирлан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Көркем еңбек бағыты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Нұролла Әбілмансұр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Математикалық және дене шынықтыру бағыты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Накупов Мадиар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Дене шынықтыру бағыты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1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Бексултанов Бекарыс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Математикалық және дене шынықтыру бағыттары.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640960" cy="836712"/>
          </a:xfrm>
        </p:spPr>
        <p:txBody>
          <a:bodyPr>
            <a:no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Оқушының қабілеттері сауалнамасында оқушылардың пәнге деген қызығушылығы анықталыды. 4 “Ә” сынып бойынша</a:t>
            </a:r>
            <a:endParaRPr lang="ru-RU" sz="1800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836712"/>
          <a:ext cx="6840760" cy="5888736"/>
        </p:xfrm>
        <a:graphic>
          <a:graphicData uri="http://schemas.openxmlformats.org/drawingml/2006/table">
            <a:tbl>
              <a:tblPr/>
              <a:tblGrid>
                <a:gridCol w="482023"/>
                <a:gridCol w="1966249"/>
                <a:gridCol w="4392488"/>
              </a:tblGrid>
              <a:tr h="166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Оқушының аты – жөні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kk-KZ" sz="1200" b="1" dirty="0">
                          <a:latin typeface="Times New Roman"/>
                          <a:ea typeface="Times New Roman"/>
                          <a:cs typeface="Times New Roman"/>
                        </a:rPr>
                        <a:t>Оқушының қабілеттері»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Бостан Қайсар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Математикалық бағыт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Жанаберген Мұхаммед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Дене шынықтыру бағыты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Абаев Алиби 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Дене шынықтыру, математикалық, музыкалық бағыттар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Советов Алидар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latin typeface="Times New Roman"/>
                          <a:ea typeface="Calibri"/>
                          <a:cs typeface="Times New Roman"/>
                        </a:rPr>
                        <a:t>Ұйымдастырушылық, дене шынықтыру бағыты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Баигулина Аилана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latin typeface="Times New Roman"/>
                          <a:ea typeface="Calibri"/>
                          <a:cs typeface="Times New Roman"/>
                        </a:rPr>
                        <a:t>Музыкалық, филологиялық бағыттар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Даңғылнұр Нурислам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latin typeface="Times New Roman"/>
                          <a:ea typeface="Calibri"/>
                          <a:cs typeface="Times New Roman"/>
                        </a:rPr>
                        <a:t>Математика, Д/Ш бағыттары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Аманжол Анар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latin typeface="Times New Roman"/>
                          <a:ea typeface="Calibri"/>
                          <a:cs typeface="Times New Roman"/>
                        </a:rPr>
                        <a:t>Көркем еңбек бағыты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Бахытжан Акмаржан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latin typeface="Times New Roman"/>
                          <a:ea typeface="Calibri"/>
                          <a:cs typeface="Times New Roman"/>
                        </a:rPr>
                        <a:t>Математика, дене шынықтыру, музыка  бағыттары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Хамит Малика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latin typeface="Times New Roman"/>
                          <a:ea typeface="Calibri"/>
                          <a:cs typeface="Times New Roman"/>
                        </a:rPr>
                        <a:t>Филологиялық, дене шынықтыру бағыттары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Карибаева Амира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latin typeface="Times New Roman"/>
                          <a:ea typeface="Calibri"/>
                          <a:cs typeface="Times New Roman"/>
                        </a:rPr>
                        <a:t>Математикалық бағыт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Қадысқызы Айбөпе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latin typeface="Times New Roman"/>
                          <a:ea typeface="Calibri"/>
                          <a:cs typeface="Times New Roman"/>
                        </a:rPr>
                        <a:t>Математика, музыкалық, эмоц  көркем (артист) бағыттар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Амантай Темірлан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latin typeface="Times New Roman"/>
                          <a:ea typeface="Calibri"/>
                          <a:cs typeface="Times New Roman"/>
                        </a:rPr>
                        <a:t>Математикалық бағыт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Бақыт Мұратхан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latin typeface="Times New Roman"/>
                          <a:ea typeface="Calibri"/>
                          <a:cs typeface="Times New Roman"/>
                        </a:rPr>
                        <a:t>Дене шынықтыру бағыты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Молдагалие Ислам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latin typeface="Times New Roman"/>
                          <a:ea typeface="Calibri"/>
                          <a:cs typeface="Times New Roman"/>
                        </a:rPr>
                        <a:t>Математика, дене шынықтыру бағыттары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Серікпай Нұрай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latin typeface="Times New Roman"/>
                          <a:ea typeface="Calibri"/>
                          <a:cs typeface="Times New Roman"/>
                        </a:rPr>
                        <a:t>Математика, дене шынықтыру бағыттары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Аукен Інжу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latin typeface="Times New Roman"/>
                          <a:ea typeface="Calibri"/>
                          <a:cs typeface="Times New Roman"/>
                        </a:rPr>
                        <a:t>Математикалық бағыт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Бекжан Інжу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latin typeface="Times New Roman"/>
                          <a:ea typeface="Calibri"/>
                          <a:cs typeface="Times New Roman"/>
                        </a:rPr>
                        <a:t>Музыка бағыты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Бекқожа Жансулу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latin typeface="Times New Roman"/>
                          <a:ea typeface="Calibri"/>
                          <a:cs typeface="Times New Roman"/>
                        </a:rPr>
                        <a:t>Эмоц  көркем (артист) бағыттар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Мубарак Самир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latin typeface="Times New Roman"/>
                          <a:ea typeface="Calibri"/>
                          <a:cs typeface="Times New Roman"/>
                        </a:rPr>
                        <a:t>Дене шынықтыру 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Какимжанова Адина 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latin typeface="Times New Roman"/>
                          <a:ea typeface="Calibri"/>
                          <a:cs typeface="Times New Roman"/>
                        </a:rPr>
                        <a:t>Математикалық, дене шынықтыру бағыттары 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Мұқаш Айдана 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latin typeface="Times New Roman"/>
                          <a:ea typeface="Calibri"/>
                          <a:cs typeface="Times New Roman"/>
                        </a:rPr>
                        <a:t>Көркем еңбек бағыты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Ыбырай Жанель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latin typeface="Times New Roman"/>
                          <a:ea typeface="Calibri"/>
                          <a:cs typeface="Times New Roman"/>
                        </a:rPr>
                        <a:t>Математикалық, дене шынықтыру бағыттары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Амангельды Жасмин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latin typeface="Times New Roman"/>
                          <a:ea typeface="Calibri"/>
                          <a:cs typeface="Times New Roman"/>
                        </a:rPr>
                        <a:t>Математикалық бағыт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Таңқұрай Асылай</a:t>
                      </a:r>
                      <a:endParaRPr lang="ru-RU" sz="13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50" dirty="0">
                          <a:latin typeface="Times New Roman"/>
                          <a:ea typeface="Calibri"/>
                          <a:cs typeface="Times New Roman"/>
                        </a:rPr>
                        <a:t>Эмоц  көркем (артист) бағыттар</a:t>
                      </a:r>
                      <a:endParaRPr lang="ru-RU" sz="13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88640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Қорытынды</a:t>
            </a:r>
            <a:r>
              <a:rPr lang="ru-RU" dirty="0" err="1" smtClean="0"/>
              <a:t>:, </a:t>
            </a:r>
            <a:r>
              <a:rPr lang="ru-RU" dirty="0" err="1" smtClean="0"/>
              <a:t>оқушылардың ақыл-ой дамуының жалпы</a:t>
            </a:r>
            <a:r>
              <a:rPr lang="ru-RU" dirty="0" smtClean="0"/>
              <a:t> </a:t>
            </a:r>
            <a:r>
              <a:rPr lang="ru-RU" dirty="0" err="1" smtClean="0"/>
              <a:t>деңгейі қалыпты екенін</a:t>
            </a:r>
            <a:r>
              <a:rPr lang="ru-RU" dirty="0" smtClean="0"/>
              <a:t> </a:t>
            </a:r>
            <a:r>
              <a:rPr lang="ru-RU" dirty="0" err="1" smtClean="0"/>
              <a:t>анықтауға болады</a:t>
            </a:r>
            <a:r>
              <a:rPr lang="ru-RU" dirty="0" smtClean="0"/>
              <a:t>. </a:t>
            </a:r>
            <a:r>
              <a:rPr lang="ru-RU" dirty="0" err="1" smtClean="0"/>
              <a:t>Ауытқу пайызы</a:t>
            </a:r>
            <a:r>
              <a:rPr lang="ru-RU" dirty="0" smtClean="0"/>
              <a:t> </a:t>
            </a:r>
            <a:r>
              <a:rPr lang="ru-RU" dirty="0" err="1" smtClean="0"/>
              <a:t>шамалы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Зерттеу</a:t>
            </a:r>
            <a:r>
              <a:rPr lang="ru-RU" dirty="0" smtClean="0"/>
              <a:t> </a:t>
            </a:r>
            <a:r>
              <a:rPr lang="ru-RU" dirty="0" err="1" smtClean="0"/>
              <a:t>нәтижелері бойынша</a:t>
            </a:r>
            <a:r>
              <a:rPr lang="ru-RU" dirty="0" smtClean="0"/>
              <a:t> </a:t>
            </a:r>
            <a:r>
              <a:rPr lang="ru-RU" dirty="0" err="1" smtClean="0"/>
              <a:t>ұсыныстар: зияткерлік</a:t>
            </a:r>
            <a:r>
              <a:rPr lang="ru-RU" dirty="0" smtClean="0"/>
              <a:t> даму </a:t>
            </a:r>
            <a:r>
              <a:rPr lang="ru-RU" dirty="0" err="1" smtClean="0"/>
              <a:t>деңгейі төмен </a:t>
            </a:r>
            <a:r>
              <a:rPr lang="ru-RU" dirty="0" err="1" smtClean="0"/>
              <a:t>оқушыларға </a:t>
            </a:r>
            <a:r>
              <a:rPr lang="ru-RU" dirty="0" err="1" smtClean="0"/>
              <a:t>ерекше</a:t>
            </a:r>
            <a:r>
              <a:rPr lang="ru-RU" dirty="0" smtClean="0"/>
              <a:t> </a:t>
            </a:r>
            <a:r>
              <a:rPr lang="ru-RU" dirty="0" err="1" smtClean="0"/>
              <a:t>назар</a:t>
            </a:r>
            <a:r>
              <a:rPr lang="ru-RU" dirty="0" smtClean="0"/>
              <a:t> </a:t>
            </a:r>
            <a:r>
              <a:rPr lang="ru-RU" dirty="0" err="1" smtClean="0"/>
              <a:t>аударыңыз</a:t>
            </a:r>
            <a:r>
              <a:rPr lang="ru-RU" dirty="0" smtClean="0"/>
              <a:t>. </a:t>
            </a:r>
            <a:r>
              <a:rPr lang="ru-RU" dirty="0" err="1" smtClean="0"/>
              <a:t>Мұндай балалар</a:t>
            </a:r>
            <a:r>
              <a:rPr lang="ru-RU" dirty="0" smtClean="0"/>
              <a:t> орта </a:t>
            </a:r>
            <a:r>
              <a:rPr lang="ru-RU" dirty="0" err="1" smtClean="0"/>
              <a:t>буынға ауысқан кезде</a:t>
            </a:r>
            <a:r>
              <a:rPr lang="ru-RU" dirty="0" smtClean="0"/>
              <a:t> </a:t>
            </a:r>
            <a:r>
              <a:rPr lang="ru-RU" dirty="0" err="1" smtClean="0"/>
              <a:t>оқуда кейбір</a:t>
            </a:r>
            <a:r>
              <a:rPr lang="ru-RU" dirty="0" smtClean="0"/>
              <a:t> </a:t>
            </a:r>
            <a:r>
              <a:rPr lang="ru-RU" dirty="0" err="1" smtClean="0"/>
              <a:t>қиындықтар туындауы</a:t>
            </a:r>
            <a:r>
              <a:rPr lang="ru-RU" dirty="0" smtClean="0"/>
              <a:t> </a:t>
            </a:r>
            <a:r>
              <a:rPr lang="ru-RU" dirty="0" err="1" smtClean="0"/>
              <a:t>мүмкін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Мұғалімдерге: түзету жұмыстарының жеке</a:t>
            </a:r>
            <a:r>
              <a:rPr lang="ru-RU" dirty="0" smtClean="0"/>
              <a:t> </a:t>
            </a:r>
            <a:r>
              <a:rPr lang="ru-RU" dirty="0" err="1" smtClean="0"/>
              <a:t>бағытын </a:t>
            </a:r>
            <a:r>
              <a:rPr lang="ru-RU" dirty="0" err="1" smtClean="0"/>
              <a:t>жасау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err="1" smtClean="0"/>
              <a:t>Ата-аналарға: балаларға белгілі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зияткерлік</a:t>
            </a:r>
            <a:r>
              <a:rPr lang="ru-RU" dirty="0" smtClean="0"/>
              <a:t> </a:t>
            </a:r>
            <a:r>
              <a:rPr lang="ru-RU" dirty="0" err="1" smtClean="0"/>
              <a:t>дағдылардын </a:t>
            </a:r>
            <a:r>
              <a:rPr lang="ru-RU" dirty="0" err="1" smtClean="0"/>
              <a:t>үйренуге және игеруге</a:t>
            </a:r>
            <a:r>
              <a:rPr lang="ru-RU" dirty="0" smtClean="0"/>
              <a:t> </a:t>
            </a:r>
            <a:r>
              <a:rPr lang="ru-RU" dirty="0" err="1" smtClean="0"/>
              <a:t>көмектесу.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228</TotalTime>
  <Words>589</Words>
  <Application>Microsoft Office PowerPoint</Application>
  <PresentationFormat>Экран (4:3)</PresentationFormat>
  <Paragraphs>159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2021 – 2022  оқу жылының  4 сыныптар арасында алынған диагностикалар қорытындысы</vt:lpstr>
      <vt:lpstr>4 сыныптарда  диагностикалық жұмыс жоспары.</vt:lpstr>
      <vt:lpstr>Слайд 3</vt:lpstr>
      <vt:lpstr>4 «Ә» сыныбында жалпы 26оқушы, 24  оқушының логикалық ойлау қабілеті зерттелді. Зерттеу қорытындысы бойынша мынадай жауаптар шықты.  Жоғары деңгей 5 (21%) оқушы, орташа деңгейде – 15 (62%) оқушыда, төмен деңгейде – 4 (14%) оқушыда.  Қорытындылар төменгі диаграммада көрсетілген.     </vt:lpstr>
      <vt:lpstr>Оқушының қабілеттері сауалнамасында оқушылардың пәнге деген қызығушылығы анықталыды. 4 “А” сынып бойынша</vt:lpstr>
      <vt:lpstr>Оқушының қабілеттері сауалнамасында оқушылардың пәнге деген қызығушылығы анықталыды. 4 “Ә” сынып бойынша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– 2021  оқу жылының 4 сыныптар арасында лаынған диагностикалар қорытындысы</dc:title>
  <dc:creator>1</dc:creator>
  <cp:lastModifiedBy>1</cp:lastModifiedBy>
  <cp:revision>19</cp:revision>
  <dcterms:created xsi:type="dcterms:W3CDTF">2021-05-04T03:53:24Z</dcterms:created>
  <dcterms:modified xsi:type="dcterms:W3CDTF">2022-05-03T07:49:15Z</dcterms:modified>
</cp:coreProperties>
</file>