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7"/>
  </p:notesMasterIdLst>
  <p:sldIdLst>
    <p:sldId id="257" r:id="rId3"/>
    <p:sldId id="1449" r:id="rId4"/>
    <p:sldId id="1451" r:id="rId5"/>
    <p:sldId id="685" r:id="rId6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>
        <p:scale>
          <a:sx n="119" d="100"/>
          <a:sy n="119" d="100"/>
        </p:scale>
        <p:origin x="-96" y="-4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1.xml" /><Relationship Id="rId7" Type="http://schemas.openxmlformats.org/officeDocument/2006/relationships/notesMaster" Target="notesMasters/notesMaster1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tableStyles" Target="tableStyles.xml" /><Relationship Id="rId5" Type="http://schemas.openxmlformats.org/officeDocument/2006/relationships/slide" Target="slides/slide3.xml" /><Relationship Id="rId10" Type="http://schemas.openxmlformats.org/officeDocument/2006/relationships/theme" Target="theme/theme1.xml" /><Relationship Id="rId4" Type="http://schemas.openxmlformats.org/officeDocument/2006/relationships/slide" Target="slides/slide2.xml" /><Relationship Id="rId9" Type="http://schemas.openxmlformats.org/officeDocument/2006/relationships/viewProps" Target="viewProp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4.xml.rels><?xml version="1.0" encoding="UTF-8" standalone="yes"?>
<Relationships xmlns="http://schemas.openxmlformats.org/package/2006/relationships"><Relationship Id="rId3" Type="http://schemas.microsoft.com/office/2007/relationships/hdphoto" Target="../media/hdphoto1.wdp" /><Relationship Id="rId2" Type="http://schemas.openxmlformats.org/officeDocument/2006/relationships/image" Target="../media/image1.png" /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23.04.2022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999899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173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543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37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27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839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9500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38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8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1911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546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189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357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solidFill>
                <a:prstClr val="black"/>
              </a:solidFill>
              <a:latin typeface="Segoe UI" panose="020B0502040204020203" pitchFamily="34" charset="0"/>
            </a:endParaRPr>
          </a:p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solidFill>
                <a:prstClr val="black"/>
              </a:solidFill>
              <a:latin typeface="Segoe UI" panose="020B0502040204020203" pitchFamily="34" charset="0"/>
            </a:endParaRPr>
          </a:p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849655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 /><Relationship Id="rId13" Type="http://schemas.openxmlformats.org/officeDocument/2006/relationships/theme" Target="../theme/theme2.xml" /><Relationship Id="rId3" Type="http://schemas.openxmlformats.org/officeDocument/2006/relationships/slideLayout" Target="../slideLayouts/slideLayout15.xml" /><Relationship Id="rId7" Type="http://schemas.openxmlformats.org/officeDocument/2006/relationships/slideLayout" Target="../slideLayouts/slideLayout19.xml" /><Relationship Id="rId12" Type="http://schemas.openxmlformats.org/officeDocument/2006/relationships/slideLayout" Target="../slideLayouts/slideLayout24.xml" /><Relationship Id="rId2" Type="http://schemas.openxmlformats.org/officeDocument/2006/relationships/slideLayout" Target="../slideLayouts/slideLayout14.xml" /><Relationship Id="rId1" Type="http://schemas.openxmlformats.org/officeDocument/2006/relationships/slideLayout" Target="../slideLayouts/slideLayout13.xml" /><Relationship Id="rId6" Type="http://schemas.openxmlformats.org/officeDocument/2006/relationships/slideLayout" Target="../slideLayouts/slideLayout18.xml" /><Relationship Id="rId11" Type="http://schemas.openxmlformats.org/officeDocument/2006/relationships/slideLayout" Target="../slideLayouts/slideLayout23.xml" /><Relationship Id="rId5" Type="http://schemas.openxmlformats.org/officeDocument/2006/relationships/slideLayout" Target="../slideLayouts/slideLayout17.xml" /><Relationship Id="rId10" Type="http://schemas.openxmlformats.org/officeDocument/2006/relationships/slideLayout" Target="../slideLayouts/slideLayout22.xml" /><Relationship Id="rId4" Type="http://schemas.openxmlformats.org/officeDocument/2006/relationships/slideLayout" Target="../slideLayouts/slideLayout16.xml" /><Relationship Id="rId9" Type="http://schemas.openxmlformats.org/officeDocument/2006/relationships/slideLayout" Target="../slideLayouts/slideLayout2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23.04.2022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23.04.2022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04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84449" y="2423159"/>
            <a:ext cx="8348472" cy="208047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проведени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kk-KZ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итоговой аттестации </a:t>
            </a:r>
            <a:b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202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-202</a:t>
            </a:r>
            <a:r>
              <a:rPr lang="en-U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УЧЕБНОМ ГОДУ  </a:t>
            </a:r>
          </a:p>
        </p:txBody>
      </p:sp>
    </p:spTree>
    <p:extLst>
      <p:ext uri="{BB962C8B-B14F-4D97-AF65-F5344CB8AC3E}">
        <p14:creationId xmlns:p14="http://schemas.microsoft.com/office/powerpoint/2010/main" val="46900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140030" y="109028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 ИТОГОВАЯ АТТЕСТАЦИЯ 2020 – 2021 УЧЕБНОГО ГОДА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49219" y="4913384"/>
            <a:ext cx="445105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latin typeface="Arial Narrow" pitchFamily="34" charset="0"/>
                <a:cs typeface="Arial" pitchFamily="34" charset="0"/>
              </a:rPr>
              <a:t>Казахский язык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школах с русским и др. языками обучения</a:t>
            </a:r>
          </a:p>
          <a:p>
            <a:pPr algn="just"/>
            <a:r>
              <a:rPr lang="ru-RU" sz="1400" b="1" dirty="0">
                <a:latin typeface="Arial Narrow" pitchFamily="34" charset="0"/>
                <a:cs typeface="Arial" pitchFamily="34" charset="0"/>
              </a:rPr>
              <a:t>Русский язык </a:t>
            </a:r>
            <a:r>
              <a:rPr lang="ru-RU" sz="1400" dirty="0">
                <a:latin typeface="Arial Narrow" pitchFamily="34" charset="0"/>
                <a:cs typeface="Arial" pitchFamily="34" charset="0"/>
              </a:rPr>
              <a:t>в школах с казахским языком обучения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411979" y="525525"/>
            <a:ext cx="129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27 мая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486438" y="3752348"/>
            <a:ext cx="9333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2 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283516" y="4595833"/>
            <a:ext cx="19933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7 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40088" y="2240615"/>
            <a:ext cx="42352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письменный экзамен по казахскому/русскому/уйгурскому/ таджикскому/узбекскому языку (язык обучения</a:t>
            </a:r>
            <a:endParaRPr lang="ru-RU" sz="16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11979" y="1941897"/>
            <a:ext cx="129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30  мая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560" y="913932"/>
            <a:ext cx="41013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письменный экзамен </a:t>
            </a:r>
            <a:r>
              <a:rPr lang="ru-RU" sz="1600" b="1" dirty="0"/>
              <a:t>по алгебре и началам анализа </a:t>
            </a:r>
            <a:endParaRPr lang="ru-RU" sz="16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35560" y="4098057"/>
            <a:ext cx="39234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устный экзамен по </a:t>
            </a:r>
            <a:r>
              <a:rPr lang="ru-RU" sz="1600" b="1" dirty="0"/>
              <a:t>истории Казахстана </a:t>
            </a:r>
            <a:endParaRPr lang="ru-RU" sz="1600" b="1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 Narrow" pitchFamily="34" charset="0"/>
                <a:cs typeface="Arial" pitchFamily="34" charset="0"/>
              </a:rPr>
              <a:t>ДЛЯ ОБУЧАЮЩИХСЯ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11 (12) КЛАССОВ</a:t>
            </a:r>
            <a:endParaRPr lang="ru-RU" sz="2400" dirty="0">
              <a:solidFill>
                <a:srgbClr val="00206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9A4AC6DE-7683-4424-A17C-E7D5415A3E57}"/>
              </a:ext>
            </a:extLst>
          </p:cNvPr>
          <p:cNvSpPr/>
          <p:nvPr/>
        </p:nvSpPr>
        <p:spPr>
          <a:xfrm rot="10800000" flipV="1">
            <a:off x="4708857" y="2090672"/>
            <a:ext cx="74657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2 частей. 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</a:rPr>
              <a:t>Первая часть предполагает работу с двумя текстами (общий объём текстов – 600-650 слов).</a:t>
            </a:r>
          </a:p>
          <a:p>
            <a:r>
              <a:rPr lang="kk-KZ" sz="1400" dirty="0">
                <a:latin typeface="Arial Narrow" panose="020B0606020202030204" pitchFamily="34" charset="0"/>
              </a:rPr>
              <a:t> Во второй части обучающиеся в классах ЕМН выполняют одну письменную работу – эссе (200-250 слов). Обучающиеся в классах ОГН выбирают одно задание из трех предложенных с  написанием письменной работы (статья, эссе, публичное выступление, рецензия и другие) объёмом 200-250 слов. Максимальный балл – </a:t>
            </a:r>
            <a:r>
              <a:rPr lang="kk-KZ" sz="1400" b="1" dirty="0">
                <a:latin typeface="Arial Narrow" panose="020B0606020202030204" pitchFamily="34" charset="0"/>
              </a:rPr>
              <a:t>40.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4733366" y="4625019"/>
            <a:ext cx="73479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>
                <a:latin typeface="Arial Narrow" panose="020B0606020202030204" pitchFamily="34" charset="0"/>
              </a:rPr>
              <a:t>                                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 </a:t>
            </a:r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двух частей.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</a:rPr>
              <a:t>Задания содержат четыре коротких текста, общий объём которых не превышает 400 слов. </a:t>
            </a:r>
            <a:endParaRPr lang="ru-RU" sz="1400" dirty="0">
              <a:latin typeface="Arial Narrow" panose="020B0606020202030204" pitchFamily="34" charset="0"/>
            </a:endParaRP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>
                <a:latin typeface="Arial Narrow" panose="020B0606020202030204" pitchFamily="34" charset="0"/>
              </a:rPr>
              <a:t>Максимальный  балл</a:t>
            </a:r>
            <a:r>
              <a:rPr lang="ru-RU" sz="1400" b="1" dirty="0">
                <a:latin typeface="Arial Narrow" panose="020B0606020202030204" pitchFamily="34" charset="0"/>
              </a:rPr>
              <a:t>– 40</a:t>
            </a:r>
            <a:r>
              <a:rPr lang="ru-RU" sz="1400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08859" y="697350"/>
            <a:ext cx="746578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2 частей. 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</a:rPr>
              <a:t>Часть А содержит 15 заданий с выбором одного правильного ответа из пяти предложенных. Задания оцениваются в 1 балл. </a:t>
            </a:r>
            <a:endParaRPr lang="ru-RU" sz="1400" dirty="0">
              <a:latin typeface="Arial Narrow" panose="020B0606020202030204" pitchFamily="34" charset="0"/>
            </a:endParaRPr>
          </a:p>
          <a:p>
            <a:r>
              <a:rPr lang="kk-KZ" sz="1400" dirty="0">
                <a:latin typeface="Arial Narrow" panose="020B0606020202030204" pitchFamily="34" charset="0"/>
              </a:rPr>
              <a:t>Часть В содержит 10-12 заданий, требующих краткого или развернутого ответов. Задания оцениваются в 2-8 баллов</a:t>
            </a:r>
            <a:r>
              <a:rPr lang="ru-RU" sz="1400" dirty="0">
                <a:latin typeface="Arial Narrow" panose="020B0606020202030204" pitchFamily="34" charset="0"/>
              </a:rPr>
              <a:t>.  </a:t>
            </a:r>
            <a:r>
              <a:rPr lang="kk-KZ" sz="1400" dirty="0">
                <a:latin typeface="Arial Narrow" panose="020B0606020202030204" pitchFamily="34" charset="0"/>
              </a:rPr>
              <a:t>Максимальный  балл– </a:t>
            </a:r>
            <a:r>
              <a:rPr lang="kk-KZ" sz="1400" b="1" dirty="0">
                <a:latin typeface="Arial Narrow" panose="020B0606020202030204" pitchFamily="34" charset="0"/>
              </a:rPr>
              <a:t>60</a:t>
            </a:r>
            <a:r>
              <a:rPr lang="kk-KZ" sz="1400" dirty="0">
                <a:latin typeface="Arial Narrow" panose="020B0606020202030204" pitchFamily="34" charset="0"/>
              </a:rPr>
              <a:t>. </a:t>
            </a:r>
            <a:endParaRPr lang="kk-KZ" sz="1400" b="1" dirty="0">
              <a:latin typeface="Arial Narrow" panose="020B060602020203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07437" y="1904494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07973" y="647810"/>
            <a:ext cx="15140" cy="205723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4708" y="3690165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240088" y="4530090"/>
            <a:ext cx="11892773" cy="46668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149219" y="5718882"/>
            <a:ext cx="11796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107437" y="5930860"/>
            <a:ext cx="454811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 Narrow" pitchFamily="34" charset="0"/>
                <a:cs typeface="Arial" pitchFamily="34" charset="0"/>
              </a:rPr>
              <a:t>письменный экзамен по предмету по выбору (Физика, Химия, Биология, География, Геометрия, Всемирная история, Основы права, Литература, Иностранный язык (английский/ французский/ немецкий), Информатика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486438" y="5670622"/>
            <a:ext cx="10054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10 июня 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08859" y="5858638"/>
            <a:ext cx="71289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Экзаменационная работа состоит из 2-3 частей: задания с выбором одного правильного ответа из предложенных;  </a:t>
            </a:r>
          </a:p>
          <a:p>
            <a:r>
              <a:rPr lang="kk-KZ" sz="1400" dirty="0">
                <a:latin typeface="Arial Narrow" panose="020B0606020202030204" pitchFamily="34" charset="0"/>
              </a:rPr>
              <a:t>4-5 заданий, требующих краткого или развернутого ответов; мини исследование</a:t>
            </a:r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708858" y="3752347"/>
            <a:ext cx="74012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latin typeface="Arial Narrow" panose="020B0606020202030204" pitchFamily="34" charset="0"/>
              </a:rPr>
              <a:t>Экзамен проводится по билетам. Всего 30 билетов, в каждом билете даются три вопроса, на которые обучающиеся дают устный ответ. </a:t>
            </a:r>
          </a:p>
          <a:p>
            <a:r>
              <a:rPr lang="kk-KZ" sz="1400" dirty="0">
                <a:latin typeface="Arial Narrow" panose="020B0606020202030204" pitchFamily="34" charset="0"/>
              </a:rPr>
              <a:t>Максимальный балл </a:t>
            </a:r>
            <a:r>
              <a:rPr lang="kk-KZ" sz="1400" b="1" dirty="0">
                <a:latin typeface="Arial Narrow" panose="020B0606020202030204" pitchFamily="34" charset="0"/>
              </a:rPr>
              <a:t>– 30.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306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3">
            <a:extLst>
              <a:ext uri="{FF2B5EF4-FFF2-40B4-BE49-F238E27FC236}">
                <a16:creationId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785804" y="121869"/>
            <a:ext cx="11051969" cy="5883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ru-RU" b="1" dirty="0">
                <a:solidFill>
                  <a:prstClr val="white"/>
                </a:solidFill>
                <a:latin typeface="Arial Narrow" pitchFamily="34" charset="0"/>
                <a:cs typeface="Arial" pitchFamily="34" charset="0"/>
              </a:rPr>
              <a:t>  ИТОГОВАЯ АТТЕСТАЦИЯ 2020 – 2021 УЧЕБНОГО ГОДА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240088" y="2240615"/>
            <a:ext cx="42352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600" dirty="0">
              <a:solidFill>
                <a:prstClr val="black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411979" y="1941897"/>
            <a:ext cx="1295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ED7D31">
                  <a:lumMod val="75000"/>
                </a:srgb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560" y="913932"/>
            <a:ext cx="4101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      Аттестат об общем среднем образовании «Алтын </a:t>
            </a:r>
            <a:r>
              <a:rPr lang="ru-RU" sz="1600" dirty="0" err="1"/>
              <a:t>белгі</a:t>
            </a:r>
            <a:r>
              <a:rPr lang="ru-RU" sz="1600" dirty="0"/>
              <a:t>» и знак «Алтын </a:t>
            </a:r>
            <a:r>
              <a:rPr lang="ru-RU" sz="1600" dirty="0" err="1"/>
              <a:t>белгі</a:t>
            </a:r>
            <a:r>
              <a:rPr lang="ru-RU" sz="1600" dirty="0"/>
              <a:t>» выдается претендентам: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Arial Narrow" pitchFamily="34" charset="0"/>
                <a:cs typeface="Arial" pitchFamily="34" charset="0"/>
              </a:rPr>
              <a:t>ТРЕБОВАНИЯ К ПРЕТЕНДЕНТАМ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Arial Narrow" pitchFamily="34" charset="0"/>
                <a:cs typeface="Arial" pitchFamily="34" charset="0"/>
              </a:rPr>
              <a:t>НА АТТЕСТАТ «АЛТЫН БЕЛГІ»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708859" y="697350"/>
            <a:ext cx="74657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имеющим годовые и итоговые оценки «5» по всем предметам за 5 – 11 классы;</a:t>
            </a:r>
            <a:endParaRPr lang="kk-KZ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>
            <a:off x="173762" y="2279119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607973" y="647810"/>
            <a:ext cx="15140" cy="2057231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4622673" y="2781982"/>
            <a:ext cx="0" cy="1546167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H="1">
            <a:off x="84708" y="3690165"/>
            <a:ext cx="12025424" cy="27593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4615543" y="4388123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H="1">
            <a:off x="507775" y="6593077"/>
            <a:ext cx="11892773" cy="46668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4622868" y="5497629"/>
            <a:ext cx="14514" cy="1118782"/>
          </a:xfrm>
          <a:prstGeom prst="line">
            <a:avLst/>
          </a:prstGeom>
          <a:ln>
            <a:solidFill>
              <a:srgbClr val="254375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02482" y="6697450"/>
            <a:ext cx="117967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4708859" y="1005127"/>
            <a:ext cx="73387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итоговую аттестацию по завершении общего среднего образования на оценку «5»;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708858" y="1409302"/>
            <a:ext cx="7401273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итоговую аттестацию по предмету «Алгебра и начала анализа» на базе Назарбаев Интеллектуальной школы.</a:t>
            </a:r>
          </a:p>
          <a:p>
            <a:pPr algn="just">
              <a:lnSpc>
                <a:spcPct val="115000"/>
              </a:lnSpc>
            </a:pPr>
            <a:r>
              <a:rPr lang="kk-KZ" sz="14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0089" y="2481886"/>
            <a:ext cx="412752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</a:pPr>
            <a:r>
              <a:rPr lang="ru-RU" sz="1600" dirty="0">
                <a:solidFill>
                  <a:prstClr val="black"/>
                </a:solidFill>
              </a:rPr>
              <a:t>Претендент </a:t>
            </a:r>
            <a:r>
              <a:rPr lang="ru-RU" sz="1600" b="1" dirty="0">
                <a:solidFill>
                  <a:prstClr val="black"/>
                </a:solidFill>
              </a:rPr>
              <a:t>имеет право отказаться </a:t>
            </a:r>
            <a:r>
              <a:rPr lang="ru-RU" sz="1600" dirty="0">
                <a:solidFill>
                  <a:prstClr val="black"/>
                </a:solidFill>
              </a:rPr>
              <a:t>от аттестата и знака «Алтын </a:t>
            </a:r>
            <a:r>
              <a:rPr lang="ru-RU" sz="1600" dirty="0" err="1">
                <a:solidFill>
                  <a:prstClr val="black"/>
                </a:solidFill>
              </a:rPr>
              <a:t>белгі</a:t>
            </a:r>
            <a:r>
              <a:rPr lang="ru-RU" sz="1600" dirty="0">
                <a:solidFill>
                  <a:prstClr val="black"/>
                </a:solidFill>
              </a:rPr>
              <a:t>» (заявление родителей или иных законных представителей):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96589" y="2481886"/>
            <a:ext cx="7251032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проходит итоговую аттестацию по завершении общего среднего образования</a:t>
            </a:r>
            <a:r>
              <a:rPr lang="kk-KZ" sz="1400" dirty="0">
                <a:solidFill>
                  <a:prstClr val="black"/>
                </a:solidFill>
                <a:latin typeface="Arial Narrow" panose="020B0606020202030204" pitchFamily="34" charset="0"/>
              </a:rPr>
              <a:t> в школе;</a:t>
            </a:r>
            <a:endParaRPr lang="ru-RU" sz="14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6589" y="2967335"/>
            <a:ext cx="72510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прошедший итоговую аттестацию по завершении общего среднего образования на оценку «5», выдается </a:t>
            </a: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аттестат об общем среднем образовании с отличием</a:t>
            </a:r>
            <a:r>
              <a:rPr lang="kk-KZ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.</a:t>
            </a:r>
            <a:endParaRPr lang="ru-RU" sz="1400" b="1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1409" y="4756693"/>
            <a:ext cx="4127523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1600" dirty="0">
                <a:solidFill>
                  <a:prstClr val="black"/>
                </a:solidFill>
              </a:rPr>
              <a:t>      </a:t>
            </a:r>
            <a:r>
              <a:rPr lang="en-US" sz="1600" dirty="0">
                <a:solidFill>
                  <a:prstClr val="black"/>
                </a:solidFill>
              </a:rPr>
              <a:t>C 2022-2023 </a:t>
            </a:r>
            <a:r>
              <a:rPr lang="ru-RU" sz="1600" dirty="0">
                <a:solidFill>
                  <a:prstClr val="black"/>
                </a:solidFill>
              </a:rPr>
              <a:t>года вводится норма: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52737" y="3829299"/>
            <a:ext cx="7194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prstClr val="black"/>
                </a:solidFill>
                <a:latin typeface="Arial Narrow" panose="020B0606020202030204" pitchFamily="34" charset="0"/>
              </a:rPr>
              <a:t>четвертные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, годовые и итоговые оценки «5» по всем предметам в период учебы с 10 по 11 (12) классы;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868779" y="4388123"/>
            <a:ext cx="7178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получившим аттестат об основном среднем образовании с отличием;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852737" y="4762848"/>
            <a:ext cx="74756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итоговую аттестацию по завершении общего среднего образования на оценку «5»;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868779" y="5132180"/>
            <a:ext cx="7241354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itchFamily="2" charset="2"/>
              <a:buChar char="Ø"/>
            </a:pPr>
            <a:r>
              <a:rPr lang="ru-RU" sz="1400" dirty="0">
                <a:solidFill>
                  <a:prstClr val="black"/>
                </a:solidFill>
                <a:latin typeface="Arial Narrow" panose="020B0606020202030204" pitchFamily="34" charset="0"/>
              </a:rPr>
              <a:t>прошедшим итоговую аттестацию по предмету «Алгебра и начала анализа» на базе Назарбаев Интеллектуальной школы.</a:t>
            </a:r>
          </a:p>
          <a:p>
            <a:pPr algn="just">
              <a:lnSpc>
                <a:spcPct val="115000"/>
              </a:lnSpc>
            </a:pPr>
            <a:r>
              <a:rPr lang="kk-KZ" sz="1400" dirty="0">
                <a:solidFill>
                  <a:prstClr val="black"/>
                </a:solidFill>
                <a:ea typeface="Calibri"/>
                <a:cs typeface="Times New Roman"/>
              </a:rPr>
              <a:t> </a:t>
            </a:r>
            <a:endParaRPr lang="ru-RU" sz="1400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149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Текст 2"/>
          <p:cNvSpPr>
            <a:spLocks noGrp="1"/>
          </p:cNvSpPr>
          <p:nvPr>
            <p:ph type="body" idx="1"/>
          </p:nvPr>
        </p:nvSpPr>
        <p:spPr>
          <a:xfrm>
            <a:off x="0" y="3048000"/>
            <a:ext cx="12192000" cy="554038"/>
          </a:xfrm>
          <a:solidFill>
            <a:schemeClr val="bg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>
                <a:latin typeface="Arial Narrow" panose="020B0606020202030204" pitchFamily="34" charset="0"/>
                <a:cs typeface="Arial" pitchFamily="34" charset="0"/>
              </a:rPr>
              <a:t>СПАСИБО ЗА ВНИМАНИЕ!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2722</TotalTime>
  <Words>525</Words>
  <Application>Microsoft Office PowerPoint</Application>
  <PresentationFormat>Широкоэкранный</PresentationFormat>
  <Paragraphs>46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О проведении  итоговой аттестации  в 2021-2022 УЧЕБНОМ ГОДУ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Неизвестный пользователь</cp:lastModifiedBy>
  <cp:revision>275</cp:revision>
  <cp:lastPrinted>2021-05-06T05:58:58Z</cp:lastPrinted>
  <dcterms:created xsi:type="dcterms:W3CDTF">2021-05-03T10:34:52Z</dcterms:created>
  <dcterms:modified xsi:type="dcterms:W3CDTF">2022-04-23T06:54:29Z</dcterms:modified>
</cp:coreProperties>
</file>