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4" r:id="rId3"/>
    <p:sldId id="329" r:id="rId4"/>
    <p:sldId id="342" r:id="rId5"/>
    <p:sldId id="293" r:id="rId6"/>
    <p:sldId id="275" r:id="rId7"/>
    <p:sldId id="304" r:id="rId8"/>
    <p:sldId id="330" r:id="rId9"/>
    <p:sldId id="294" r:id="rId10"/>
    <p:sldId id="305" r:id="rId11"/>
    <p:sldId id="306" r:id="rId12"/>
    <p:sldId id="331" r:id="rId13"/>
    <p:sldId id="295" r:id="rId14"/>
    <p:sldId id="307" r:id="rId15"/>
    <p:sldId id="308" r:id="rId16"/>
    <p:sldId id="332" r:id="rId17"/>
    <p:sldId id="296" r:id="rId18"/>
    <p:sldId id="309" r:id="rId19"/>
    <p:sldId id="310" r:id="rId20"/>
    <p:sldId id="333" r:id="rId21"/>
    <p:sldId id="298" r:id="rId22"/>
    <p:sldId id="311" r:id="rId23"/>
    <p:sldId id="312" r:id="rId24"/>
    <p:sldId id="334" r:id="rId25"/>
    <p:sldId id="297" r:id="rId26"/>
    <p:sldId id="313" r:id="rId27"/>
    <p:sldId id="314" r:id="rId28"/>
    <p:sldId id="335" r:id="rId29"/>
    <p:sldId id="299" r:id="rId30"/>
    <p:sldId id="315" r:id="rId31"/>
    <p:sldId id="316" r:id="rId32"/>
    <p:sldId id="336" r:id="rId33"/>
    <p:sldId id="302" r:id="rId34"/>
    <p:sldId id="317" r:id="rId35"/>
    <p:sldId id="318" r:id="rId36"/>
    <p:sldId id="337" r:id="rId37"/>
    <p:sldId id="319" r:id="rId38"/>
    <p:sldId id="320" r:id="rId39"/>
    <p:sldId id="338" r:id="rId40"/>
    <p:sldId id="300" r:id="rId41"/>
    <p:sldId id="321" r:id="rId42"/>
    <p:sldId id="322" r:id="rId43"/>
    <p:sldId id="339" r:id="rId44"/>
    <p:sldId id="323" r:id="rId45"/>
    <p:sldId id="324" r:id="rId46"/>
    <p:sldId id="340" r:id="rId47"/>
    <p:sldId id="303" r:id="rId48"/>
    <p:sldId id="326" r:id="rId49"/>
    <p:sldId id="327" r:id="rId50"/>
    <p:sldId id="341" r:id="rId51"/>
    <p:sldId id="301" r:id="rId52"/>
    <p:sldId id="328" r:id="rId53"/>
    <p:sldId id="272" r:id="rId54"/>
    <p:sldId id="343" r:id="rId55"/>
    <p:sldId id="344" r:id="rId5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03" autoAdjust="0"/>
    <p:restoredTop sz="94660"/>
  </p:normalViewPr>
  <p:slideViewPr>
    <p:cSldViewPr>
      <p:cViewPr varScale="1">
        <p:scale>
          <a:sx n="86" d="100"/>
          <a:sy n="86" d="100"/>
        </p:scale>
        <p:origin x="-90" y="-21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98CB4CF-AA82-4938-A165-69DFD9858AA8}" type="datetimeFigureOut">
              <a:rPr lang="ru-RU" smtClean="0"/>
              <a:pPr/>
              <a:t>24.01.2020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E19E33-850C-447A-A0C0-9CB371F9120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98CB4CF-AA82-4938-A165-69DFD9858AA8}" type="datetimeFigureOut">
              <a:rPr lang="ru-RU" smtClean="0"/>
              <a:pPr/>
              <a:t>24.01.2020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E19E33-850C-447A-A0C0-9CB371F9120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98CB4CF-AA82-4938-A165-69DFD9858AA8}" type="datetimeFigureOut">
              <a:rPr lang="ru-RU" smtClean="0"/>
              <a:pPr/>
              <a:t>24.01.2020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E19E33-850C-447A-A0C0-9CB371F9120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98CB4CF-AA82-4938-A165-69DFD9858AA8}" type="datetimeFigureOut">
              <a:rPr lang="ru-RU" smtClean="0"/>
              <a:pPr/>
              <a:t>24.01.2020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E19E33-850C-447A-A0C0-9CB371F9120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98CB4CF-AA82-4938-A165-69DFD9858AA8}" type="datetimeFigureOut">
              <a:rPr lang="ru-RU" smtClean="0"/>
              <a:pPr/>
              <a:t>24.01.2020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E19E33-850C-447A-A0C0-9CB371F9120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98CB4CF-AA82-4938-A165-69DFD9858AA8}" type="datetimeFigureOut">
              <a:rPr lang="ru-RU" smtClean="0"/>
              <a:pPr/>
              <a:t>24.01.2020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E19E33-850C-447A-A0C0-9CB371F9120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98CB4CF-AA82-4938-A165-69DFD9858AA8}" type="datetimeFigureOut">
              <a:rPr lang="ru-RU" smtClean="0"/>
              <a:pPr/>
              <a:t>24.01.2020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6E19E33-850C-447A-A0C0-9CB371F9120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98CB4CF-AA82-4938-A165-69DFD9858AA8}" type="datetimeFigureOut">
              <a:rPr lang="ru-RU" smtClean="0"/>
              <a:pPr/>
              <a:t>24.01.2020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E19E33-850C-447A-A0C0-9CB371F9120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98CB4CF-AA82-4938-A165-69DFD9858AA8}" type="datetimeFigureOut">
              <a:rPr lang="ru-RU" smtClean="0"/>
              <a:pPr/>
              <a:t>24.01.2020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6E19E33-850C-447A-A0C0-9CB371F9120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98CB4CF-AA82-4938-A165-69DFD9858AA8}" type="datetimeFigureOut">
              <a:rPr lang="ru-RU" smtClean="0"/>
              <a:pPr/>
              <a:t>24.01.2020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E19E33-850C-447A-A0C0-9CB371F9120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98CB4CF-AA82-4938-A165-69DFD9858AA8}" type="datetimeFigureOut">
              <a:rPr lang="ru-RU" smtClean="0"/>
              <a:pPr/>
              <a:t>24.01.2020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E19E33-850C-447A-A0C0-9CB371F9120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8CB4CF-AA82-4938-A165-69DFD9858AA8}" type="datetimeFigureOut">
              <a:rPr lang="ru-RU" smtClean="0"/>
              <a:pPr/>
              <a:t>24.01.2020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E19E33-850C-447A-A0C0-9CB371F9120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785794"/>
          </a:xfrm>
        </p:spPr>
        <p:txBody>
          <a:bodyPr/>
          <a:lstStyle/>
          <a:p>
            <a:r>
              <a:rPr lang="ru-RU" dirty="0" smtClean="0"/>
              <a:t>Об итоговой аттестации</a:t>
            </a:r>
            <a:endParaRPr lang="ru-RU" dirty="0"/>
          </a:p>
        </p:txBody>
      </p:sp>
      <p:sp>
        <p:nvSpPr>
          <p:cNvPr id="3" name="Содержимое 2"/>
          <p:cNvSpPr>
            <a:spLocks noGrp="1"/>
          </p:cNvSpPr>
          <p:nvPr>
            <p:ph idx="1"/>
          </p:nvPr>
        </p:nvSpPr>
        <p:spPr>
          <a:xfrm>
            <a:off x="457200" y="785794"/>
            <a:ext cx="8229600" cy="5340369"/>
          </a:xfrm>
        </p:spPr>
        <p:txBody>
          <a:bodyPr>
            <a:normAutofit fontScale="85000" lnSpcReduction="10000"/>
          </a:bodyPr>
          <a:lstStyle/>
          <a:p>
            <a:pPr fontAlgn="base" hangingPunct="0"/>
            <a:r>
              <a:rPr lang="ru-RU" dirty="0"/>
              <a:t>Итоговая аттестация для обучающихся 9 </a:t>
            </a:r>
            <a:r>
              <a:rPr lang="ru-RU" dirty="0" smtClean="0"/>
              <a:t> </a:t>
            </a:r>
            <a:r>
              <a:rPr lang="ru-RU" dirty="0"/>
              <a:t>класса проводится в следующих формах:</a:t>
            </a:r>
          </a:p>
          <a:p>
            <a:pPr fontAlgn="base" hangingPunct="0"/>
            <a:r>
              <a:rPr lang="ru-RU" dirty="0"/>
              <a:t>1) письменного экзамена по родному языку (по языку обучения) – письменная работа (</a:t>
            </a:r>
            <a:r>
              <a:rPr lang="ru-RU" dirty="0" smtClean="0"/>
              <a:t>эссе);</a:t>
            </a:r>
            <a:endParaRPr lang="ru-RU" dirty="0"/>
          </a:p>
          <a:p>
            <a:pPr fontAlgn="base" hangingPunct="0"/>
            <a:r>
              <a:rPr lang="ru-RU" dirty="0"/>
              <a:t>2) письменного экзамена по математике (алгебре); </a:t>
            </a:r>
          </a:p>
          <a:p>
            <a:pPr fontAlgn="base" hangingPunct="0"/>
            <a:r>
              <a:rPr lang="ru-RU" dirty="0"/>
              <a:t>3) письменного экзамена по казахскому языку и литературе в классах с </a:t>
            </a:r>
            <a:r>
              <a:rPr lang="ru-RU" dirty="0" smtClean="0"/>
              <a:t>русским языком </a:t>
            </a:r>
            <a:r>
              <a:rPr lang="ru-RU" dirty="0"/>
              <a:t>обучения</a:t>
            </a:r>
            <a:r>
              <a:rPr lang="kk-KZ" dirty="0"/>
              <a:t>;</a:t>
            </a:r>
            <a:endParaRPr lang="ru-RU" dirty="0"/>
          </a:p>
          <a:p>
            <a:r>
              <a:rPr lang="ru-RU" dirty="0"/>
              <a:t>4) письменного экзамена по предмету по выбору (физика, химия, биология, география, геометрия, история Казахстана, всемирная история, литература (по языку обучения), иностранный язык (английский, французский, немецкий), </a:t>
            </a:r>
            <a:r>
              <a:rPr lang="ru-RU" dirty="0" smtClean="0"/>
              <a:t>информатика</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285721" y="1928802"/>
          <a:ext cx="8643997" cy="2667514"/>
        </p:xfrm>
        <a:graphic>
          <a:graphicData uri="http://schemas.openxmlformats.org/drawingml/2006/table">
            <a:tbl>
              <a:tblPr/>
              <a:tblGrid>
                <a:gridCol w="3044416"/>
                <a:gridCol w="2819672"/>
                <a:gridCol w="2779909"/>
              </a:tblGrid>
              <a:tr h="781962">
                <a:tc>
                  <a:txBody>
                    <a:bodyPr/>
                    <a:lstStyle/>
                    <a:p>
                      <a:pPr algn="ctr">
                        <a:lnSpc>
                          <a:spcPct val="115000"/>
                        </a:lnSpc>
                        <a:spcAft>
                          <a:spcPts val="0"/>
                        </a:spcAft>
                      </a:pPr>
                      <a:r>
                        <a:rPr lang="ru-RU" sz="2000" b="1" dirty="0">
                          <a:latin typeface="Times New Roman"/>
                          <a:ea typeface="Calibri"/>
                          <a:cs typeface="Arial"/>
                        </a:rPr>
                        <a:t>Баллы экзаменационной работы</a:t>
                      </a:r>
                      <a:endParaRPr lang="ru-RU"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a:latin typeface="Times New Roman"/>
                          <a:ea typeface="Calibri"/>
                          <a:cs typeface="Arial"/>
                        </a:rPr>
                        <a:t>Процентное содержание баллов, %</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a:latin typeface="Times New Roman"/>
                          <a:ea typeface="Calibri"/>
                          <a:cs typeface="Arial"/>
                        </a:rPr>
                        <a:t>Оценка</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981">
                <a:tc>
                  <a:txBody>
                    <a:bodyPr/>
                    <a:lstStyle/>
                    <a:p>
                      <a:pPr algn="ctr">
                        <a:lnSpc>
                          <a:spcPct val="115000"/>
                        </a:lnSpc>
                        <a:spcAft>
                          <a:spcPts val="0"/>
                        </a:spcAft>
                      </a:pPr>
                      <a:r>
                        <a:rPr lang="en-US" sz="2000" dirty="0">
                          <a:solidFill>
                            <a:srgbClr val="000000"/>
                          </a:solidFill>
                          <a:latin typeface="Times New Roman"/>
                          <a:ea typeface="Calibri"/>
                          <a:cs typeface="Arial"/>
                        </a:rPr>
                        <a:t>0-</a:t>
                      </a:r>
                      <a:r>
                        <a:rPr lang="ru-RU" sz="2000" dirty="0">
                          <a:solidFill>
                            <a:srgbClr val="000000"/>
                          </a:solidFill>
                          <a:latin typeface="Times New Roman"/>
                          <a:ea typeface="Calibri"/>
                          <a:cs typeface="Arial"/>
                        </a:rPr>
                        <a:t>19</a:t>
                      </a:r>
                      <a:endParaRPr lang="ru-RU"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solidFill>
                            <a:srgbClr val="000000"/>
                          </a:solidFill>
                          <a:latin typeface="Times New Roman"/>
                          <a:ea typeface="Calibri"/>
                          <a:cs typeface="Arial"/>
                        </a:rPr>
                        <a:t>0-</a:t>
                      </a:r>
                      <a:r>
                        <a:rPr lang="ru-RU" sz="2000">
                          <a:solidFill>
                            <a:srgbClr val="000000"/>
                          </a:solidFill>
                          <a:latin typeface="Times New Roman"/>
                          <a:ea typeface="Calibri"/>
                          <a:cs typeface="Arial"/>
                        </a:rPr>
                        <a:t>39</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latin typeface="Times New Roman"/>
                          <a:ea typeface="Calibri"/>
                          <a:cs typeface="Arial"/>
                        </a:rPr>
                        <a:t>2 (неудовлетворительно) </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981">
                <a:tc>
                  <a:txBody>
                    <a:bodyPr/>
                    <a:lstStyle/>
                    <a:p>
                      <a:pPr algn="ctr">
                        <a:lnSpc>
                          <a:spcPct val="115000"/>
                        </a:lnSpc>
                        <a:spcAft>
                          <a:spcPts val="0"/>
                        </a:spcAft>
                      </a:pPr>
                      <a:r>
                        <a:rPr lang="kk-KZ" sz="2000">
                          <a:solidFill>
                            <a:srgbClr val="000000"/>
                          </a:solidFill>
                          <a:latin typeface="Times New Roman"/>
                          <a:ea typeface="Calibri"/>
                          <a:cs typeface="Arial"/>
                        </a:rPr>
                        <a:t>20-32</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solidFill>
                            <a:srgbClr val="000000"/>
                          </a:solidFill>
                          <a:latin typeface="Times New Roman"/>
                          <a:ea typeface="Calibri"/>
                          <a:cs typeface="Arial"/>
                        </a:rPr>
                        <a:t>40</a:t>
                      </a:r>
                      <a:r>
                        <a:rPr lang="en-US" sz="2000">
                          <a:solidFill>
                            <a:srgbClr val="000000"/>
                          </a:solidFill>
                          <a:latin typeface="Times New Roman"/>
                          <a:ea typeface="Calibri"/>
                          <a:cs typeface="Arial"/>
                        </a:rPr>
                        <a:t>-64</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latin typeface="Times New Roman"/>
                          <a:ea typeface="Calibri"/>
                          <a:cs typeface="Arial"/>
                        </a:rPr>
                        <a:t>3 (удовлетворительно)</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981">
                <a:tc>
                  <a:txBody>
                    <a:bodyPr/>
                    <a:lstStyle/>
                    <a:p>
                      <a:pPr algn="ctr">
                        <a:lnSpc>
                          <a:spcPct val="115000"/>
                        </a:lnSpc>
                        <a:spcAft>
                          <a:spcPts val="0"/>
                        </a:spcAft>
                      </a:pPr>
                      <a:r>
                        <a:rPr lang="ru-RU" sz="2000">
                          <a:solidFill>
                            <a:srgbClr val="000000"/>
                          </a:solidFill>
                          <a:latin typeface="Times New Roman"/>
                          <a:ea typeface="Calibri"/>
                          <a:cs typeface="Arial"/>
                        </a:rPr>
                        <a:t>33-42</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solidFill>
                            <a:srgbClr val="000000"/>
                          </a:solidFill>
                          <a:latin typeface="Times New Roman"/>
                          <a:ea typeface="Calibri"/>
                          <a:cs typeface="Arial"/>
                        </a:rPr>
                        <a:t>65-84</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latin typeface="Times New Roman"/>
                          <a:ea typeface="Calibri"/>
                          <a:cs typeface="Arial"/>
                        </a:rPr>
                        <a:t>4 (хорошо)</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550">
                <a:tc>
                  <a:txBody>
                    <a:bodyPr/>
                    <a:lstStyle/>
                    <a:p>
                      <a:pPr algn="ctr">
                        <a:lnSpc>
                          <a:spcPct val="115000"/>
                        </a:lnSpc>
                        <a:spcAft>
                          <a:spcPts val="0"/>
                        </a:spcAft>
                      </a:pPr>
                      <a:r>
                        <a:rPr lang="en-US" sz="2000">
                          <a:solidFill>
                            <a:srgbClr val="000000"/>
                          </a:solidFill>
                          <a:latin typeface="Times New Roman"/>
                          <a:ea typeface="Calibri"/>
                          <a:cs typeface="Arial"/>
                        </a:rPr>
                        <a:t>43</a:t>
                      </a:r>
                      <a:r>
                        <a:rPr lang="kk-KZ" sz="2000">
                          <a:solidFill>
                            <a:srgbClr val="000000"/>
                          </a:solidFill>
                          <a:latin typeface="Times New Roman"/>
                          <a:ea typeface="Calibri"/>
                          <a:cs typeface="Arial"/>
                        </a:rPr>
                        <a:t>-50</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a:solidFill>
                            <a:srgbClr val="000000"/>
                          </a:solidFill>
                          <a:latin typeface="Times New Roman"/>
                          <a:ea typeface="Calibri"/>
                          <a:cs typeface="Arial"/>
                        </a:rPr>
                        <a:t>85-100</a:t>
                      </a:r>
                      <a:endParaRPr lang="ru-RU"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dirty="0">
                          <a:latin typeface="Times New Roman"/>
                          <a:ea typeface="Calibri"/>
                          <a:cs typeface="Arial"/>
                        </a:rPr>
                        <a:t>5 (отлично) </a:t>
                      </a:r>
                      <a:endParaRPr lang="ru-RU"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9393" name="Rectangle 1"/>
          <p:cNvSpPr>
            <a:spLocks noChangeArrowheads="1"/>
          </p:cNvSpPr>
          <p:nvPr/>
        </p:nvSpPr>
        <p:spPr bwMode="auto">
          <a:xfrm>
            <a:off x="857224" y="685696"/>
            <a:ext cx="721523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69875" algn="l"/>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Шкала перевода баллов экзамена в экзаменационную оценку</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69875" algn="l"/>
              </a:tabLs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Autofit/>
          </a:bodyPr>
          <a:lstStyle/>
          <a:p>
            <a:r>
              <a:rPr lang="ru-RU" sz="2400" b="1" dirty="0" smtClean="0"/>
              <a:t>«ҚАЗАҚ ТІЛІ МЕН ӘДЕБИЕТІ» ПӘНІ</a:t>
            </a:r>
            <a:r>
              <a:rPr lang="ru-RU" sz="2400" dirty="0" smtClean="0"/>
              <a:t/>
            </a:r>
            <a:br>
              <a:rPr lang="ru-RU" sz="2400" dirty="0" smtClean="0"/>
            </a:br>
            <a:r>
              <a:rPr lang="ru-RU" sz="2400" b="1" dirty="0" err="1" smtClean="0"/>
              <a:t>(оқыту қазақ тілінде</a:t>
            </a:r>
            <a:r>
              <a:rPr lang="ru-RU" sz="2400" b="1" dirty="0" smtClean="0"/>
              <a:t> </a:t>
            </a:r>
            <a:r>
              <a:rPr lang="ru-RU" sz="2400" b="1" dirty="0" err="1" smtClean="0"/>
              <a:t>емес</a:t>
            </a:r>
            <a:r>
              <a:rPr lang="ru-RU" sz="2400" b="1" dirty="0" smtClean="0"/>
              <a:t>)</a:t>
            </a:r>
            <a:endParaRPr lang="ru-RU" sz="2400" dirty="0"/>
          </a:p>
        </p:txBody>
      </p:sp>
      <p:graphicFrame>
        <p:nvGraphicFramePr>
          <p:cNvPr id="4" name="Содержимое 3"/>
          <p:cNvGraphicFramePr>
            <a:graphicFrameLocks noGrp="1"/>
          </p:cNvGraphicFramePr>
          <p:nvPr>
            <p:ph idx="1"/>
          </p:nvPr>
        </p:nvGraphicFramePr>
        <p:xfrm>
          <a:off x="285720" y="1000108"/>
          <a:ext cx="8358246" cy="4325821"/>
        </p:xfrm>
        <a:graphic>
          <a:graphicData uri="http://schemas.openxmlformats.org/drawingml/2006/table">
            <a:tbl>
              <a:tblPr/>
              <a:tblGrid>
                <a:gridCol w="4179123"/>
                <a:gridCol w="4179123"/>
              </a:tblGrid>
              <a:tr h="225594">
                <a:tc>
                  <a:txBody>
                    <a:bodyPr/>
                    <a:lstStyle/>
                    <a:p>
                      <a:pPr algn="just">
                        <a:lnSpc>
                          <a:spcPct val="115000"/>
                        </a:lnSpc>
                        <a:spcAft>
                          <a:spcPts val="0"/>
                        </a:spcAft>
                        <a:tabLst>
                          <a:tab pos="90170" algn="l"/>
                        </a:tabLst>
                      </a:pPr>
                      <a:r>
                        <a:rPr lang="kk-KZ" sz="1400" b="1">
                          <a:latin typeface="Times New Roman"/>
                          <a:ea typeface="Calibri"/>
                          <a:cs typeface="Arial"/>
                        </a:rPr>
                        <a:t>Оқылым</a:t>
                      </a:r>
                      <a:endParaRPr lang="ru-RU"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90170" algn="l"/>
                        </a:tabLst>
                      </a:pPr>
                      <a:r>
                        <a:rPr lang="kk-KZ" sz="1400" b="1">
                          <a:latin typeface="Times New Roman"/>
                          <a:ea typeface="Calibri"/>
                          <a:cs typeface="Arial"/>
                        </a:rPr>
                        <a:t>2 сағат (астрономиялық)</a:t>
                      </a:r>
                      <a:endParaRPr lang="ru-RU"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5093">
                <a:tc gridSpan="2">
                  <a:txBody>
                    <a:bodyPr/>
                    <a:lstStyle/>
                    <a:p>
                      <a:pPr algn="just">
                        <a:lnSpc>
                          <a:spcPct val="115000"/>
                        </a:lnSpc>
                        <a:spcAft>
                          <a:spcPts val="0"/>
                        </a:spcAft>
                        <a:tabLst>
                          <a:tab pos="90170" algn="l"/>
                        </a:tabLst>
                      </a:pPr>
                      <a:r>
                        <a:rPr lang="kk-KZ" sz="1400">
                          <a:latin typeface="Times New Roman"/>
                          <a:ea typeface="Calibri"/>
                          <a:cs typeface="Arial"/>
                        </a:rPr>
                        <a:t>Емтихан жұмысы жалпы көлемі 300-350 сөзден тұратын бір мәтінге негізделген міндетті үш тапсырмадан тұрады. </a:t>
                      </a:r>
                      <a:endParaRPr lang="ru-RU" sz="1400">
                        <a:latin typeface="Calibri"/>
                        <a:ea typeface="Calibri"/>
                        <a:cs typeface="Arial"/>
                      </a:endParaRPr>
                    </a:p>
                    <a:p>
                      <a:pPr algn="just">
                        <a:lnSpc>
                          <a:spcPct val="115000"/>
                        </a:lnSpc>
                        <a:spcAft>
                          <a:spcPts val="0"/>
                        </a:spcAft>
                      </a:pPr>
                      <a:r>
                        <a:rPr lang="kk-KZ" sz="1400" b="1">
                          <a:latin typeface="Times New Roman"/>
                          <a:ea typeface="Calibri"/>
                          <a:cs typeface="Arial"/>
                        </a:rPr>
                        <a:t>1-тапсырма </a:t>
                      </a:r>
                      <a:r>
                        <a:rPr lang="kk-KZ" sz="1400">
                          <a:latin typeface="Times New Roman"/>
                          <a:ea typeface="Calibri"/>
                          <a:cs typeface="Arial"/>
                        </a:rPr>
                        <a:t>мәтін тақырыбы бойынша арнайы лексиканы түсінуге негізделеді.</a:t>
                      </a:r>
                      <a:r>
                        <a:rPr lang="kk-KZ" sz="1400" b="1">
                          <a:latin typeface="Times New Roman"/>
                          <a:ea typeface="Calibri"/>
                          <a:cs typeface="Arial"/>
                        </a:rPr>
                        <a:t> </a:t>
                      </a:r>
                      <a:endParaRPr lang="ru-RU" sz="1400">
                        <a:latin typeface="Calibri"/>
                        <a:ea typeface="Calibri"/>
                        <a:cs typeface="Arial"/>
                      </a:endParaRPr>
                    </a:p>
                    <a:p>
                      <a:pPr algn="just">
                        <a:lnSpc>
                          <a:spcPct val="115000"/>
                        </a:lnSpc>
                        <a:spcAft>
                          <a:spcPts val="0"/>
                        </a:spcAft>
                      </a:pPr>
                      <a:r>
                        <a:rPr lang="kk-KZ" sz="1400">
                          <a:latin typeface="Times New Roman"/>
                          <a:ea typeface="Calibri"/>
                          <a:cs typeface="Arial"/>
                        </a:rPr>
                        <a:t>Мәтінде кездесетін 5 сөздің лексикалық мағынасына балама сөздер ұсынылады. Білім алушы ұсынылған сөздерге мағыналас сөздерді мәтіннен тауып жазуы қажет. Берілген сұрақтар білім алушылардың тілді қолдана алуы мен контексте жекелеген лексиканың мағынасын түсіну дағдыларын көрсетуін бағалайды. </a:t>
                      </a:r>
                      <a:endParaRPr lang="ru-RU" sz="1400">
                        <a:latin typeface="Calibri"/>
                        <a:ea typeface="Calibri"/>
                        <a:cs typeface="Arial"/>
                      </a:endParaRPr>
                    </a:p>
                    <a:p>
                      <a:pPr algn="just">
                        <a:lnSpc>
                          <a:spcPct val="115000"/>
                        </a:lnSpc>
                        <a:spcAft>
                          <a:spcPts val="0"/>
                        </a:spcAft>
                      </a:pPr>
                      <a:r>
                        <a:rPr lang="kk-KZ" sz="1400" b="1">
                          <a:latin typeface="Times New Roman"/>
                          <a:ea typeface="Calibri"/>
                          <a:cs typeface="Arial"/>
                        </a:rPr>
                        <a:t>2-тапсырма </a:t>
                      </a:r>
                      <a:r>
                        <a:rPr lang="kk-KZ" sz="1400">
                          <a:latin typeface="Times New Roman"/>
                          <a:ea typeface="Calibri"/>
                          <a:cs typeface="Arial"/>
                        </a:rPr>
                        <a:t>перифраз тәсілі арқылы орындалады. </a:t>
                      </a:r>
                      <a:endParaRPr lang="ru-RU" sz="1400">
                        <a:latin typeface="Calibri"/>
                        <a:ea typeface="Calibri"/>
                        <a:cs typeface="Arial"/>
                      </a:endParaRPr>
                    </a:p>
                    <a:p>
                      <a:pPr algn="just">
                        <a:lnSpc>
                          <a:spcPct val="115000"/>
                        </a:lnSpc>
                        <a:spcAft>
                          <a:spcPts val="0"/>
                        </a:spcAft>
                      </a:pPr>
                      <a:r>
                        <a:rPr lang="kk-KZ" sz="1400">
                          <a:latin typeface="Times New Roman"/>
                          <a:ea typeface="Calibri"/>
                          <a:cs typeface="Arial"/>
                        </a:rPr>
                        <a:t>Мәтінде кездесетін сөйлемдердің түпнұсқалық мағынасын сақтай отырып, құрылымын перифраз тәсілі арқылы өзгертіп, қайта жазу жұмысы ұсынылады. Ол үшін сөйлемдердің басы (сөз, сөз тіркесімен) ғана беріледі. Бұл жұмыс білім алушының мәтін мазмұнын тұтастай түсінуі мен грамматикалық құрылымды дұрыс қолдану дағдысын бағалайды.</a:t>
                      </a:r>
                      <a:endParaRPr lang="ru-RU" sz="1400">
                        <a:latin typeface="Calibri"/>
                        <a:ea typeface="Calibri"/>
                        <a:cs typeface="Arial"/>
                      </a:endParaRPr>
                    </a:p>
                    <a:p>
                      <a:pPr algn="just">
                        <a:lnSpc>
                          <a:spcPct val="115000"/>
                        </a:lnSpc>
                        <a:spcAft>
                          <a:spcPts val="0"/>
                        </a:spcAft>
                      </a:pPr>
                      <a:r>
                        <a:rPr lang="kk-KZ" sz="1400" b="1">
                          <a:latin typeface="Times New Roman"/>
                          <a:ea typeface="Calibri"/>
                          <a:cs typeface="Arial"/>
                        </a:rPr>
                        <a:t>3-тапсырма </a:t>
                      </a:r>
                      <a:r>
                        <a:rPr lang="kk-KZ" sz="1400">
                          <a:latin typeface="Times New Roman"/>
                          <a:ea typeface="Calibri"/>
                          <a:cs typeface="Arial"/>
                        </a:rPr>
                        <a:t>қысқа және толық жауапты қажет ететін ашық сұрақтардан тұрады.</a:t>
                      </a:r>
                      <a:endParaRPr lang="ru-RU" sz="1400">
                        <a:latin typeface="Calibri"/>
                        <a:ea typeface="Calibri"/>
                        <a:cs typeface="Arial"/>
                      </a:endParaRPr>
                    </a:p>
                    <a:p>
                      <a:pPr algn="just">
                        <a:lnSpc>
                          <a:spcPct val="115000"/>
                        </a:lnSpc>
                        <a:spcAft>
                          <a:spcPts val="0"/>
                        </a:spcAft>
                      </a:pPr>
                      <a:r>
                        <a:rPr lang="kk-KZ" sz="1400">
                          <a:latin typeface="Times New Roman"/>
                          <a:ea typeface="Arial"/>
                          <a:cs typeface="Arial"/>
                        </a:rPr>
                        <a:t>Білім алушылар мәтін бойынша қысқа және толық жауапты қажет ететін 3 ашық сұраққа жауап береді. </a:t>
                      </a:r>
                      <a:r>
                        <a:rPr lang="kk-KZ" sz="1400">
                          <a:latin typeface="Times New Roman"/>
                          <a:ea typeface="Calibri"/>
                          <a:cs typeface="Arial"/>
                        </a:rPr>
                        <a:t>Берілген тапсырманың сұрақтары білім алушылардың мәтін бойынша нақты сұраққа жауап беру дағдысы мен тілді қолдана алуын және өз ойы мен көзқарасын жеткізе білуін, қорытынды жасай алуын бағалайды.</a:t>
                      </a:r>
                      <a:endParaRPr lang="ru-RU"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r>
              <a:tr h="225594">
                <a:tc>
                  <a:txBody>
                    <a:bodyPr/>
                    <a:lstStyle/>
                    <a:p>
                      <a:pPr algn="just">
                        <a:lnSpc>
                          <a:spcPct val="115000"/>
                        </a:lnSpc>
                        <a:spcAft>
                          <a:spcPts val="0"/>
                        </a:spcAft>
                        <a:tabLst>
                          <a:tab pos="90170" algn="l"/>
                        </a:tabLst>
                      </a:pPr>
                      <a:r>
                        <a:rPr lang="kk-KZ" sz="1400" b="1">
                          <a:latin typeface="Times New Roman"/>
                          <a:ea typeface="Calibri"/>
                          <a:cs typeface="Arial"/>
                        </a:rPr>
                        <a:t>Максималды балл</a:t>
                      </a:r>
                      <a:endParaRPr lang="ru-RU"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Lst>
                      </a:pPr>
                      <a:r>
                        <a:rPr lang="kk-KZ" sz="1400" b="1" dirty="0">
                          <a:latin typeface="Times New Roman"/>
                          <a:ea typeface="Calibri"/>
                          <a:cs typeface="Arial"/>
                        </a:rPr>
                        <a:t>20 балл</a:t>
                      </a:r>
                      <a:endParaRPr lang="ru-RU" sz="1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5" name="Прямоугольник 4"/>
          <p:cNvSpPr/>
          <p:nvPr/>
        </p:nvSpPr>
        <p:spPr>
          <a:xfrm>
            <a:off x="357158" y="5357826"/>
            <a:ext cx="8215370" cy="1477328"/>
          </a:xfrm>
          <a:prstGeom prst="rect">
            <a:avLst/>
          </a:prstGeom>
        </p:spPr>
        <p:txBody>
          <a:bodyPr wrap="square">
            <a:spAutoFit/>
          </a:bodyPr>
          <a:lstStyle/>
          <a:p>
            <a:r>
              <a:rPr lang="ru-RU" dirty="0" smtClean="0">
                <a:latin typeface="Times New Roman" pitchFamily="18" charset="0"/>
                <a:cs typeface="Times New Roman" pitchFamily="18" charset="0"/>
              </a:rPr>
              <a:t>Структура экзаменационной работы предполагает работу с текстом (300-350 слов):</a:t>
            </a:r>
          </a:p>
          <a:p>
            <a:r>
              <a:rPr lang="ru-RU" dirty="0" smtClean="0">
                <a:latin typeface="Times New Roman" pitchFamily="18" charset="0"/>
                <a:cs typeface="Times New Roman" pitchFamily="18" charset="0"/>
              </a:rPr>
              <a:t>• 5 заданий на лексический подбор;</a:t>
            </a:r>
          </a:p>
          <a:p>
            <a:r>
              <a:rPr lang="ru-RU" dirty="0" smtClean="0">
                <a:latin typeface="Times New Roman" pitchFamily="18" charset="0"/>
                <a:cs typeface="Times New Roman" pitchFamily="18" charset="0"/>
              </a:rPr>
              <a:t>• 10 заданий на перефразирование;</a:t>
            </a:r>
          </a:p>
          <a:p>
            <a:r>
              <a:rPr lang="ru-RU" dirty="0" smtClean="0">
                <a:latin typeface="Times New Roman" pitchFamily="18" charset="0"/>
                <a:cs typeface="Times New Roman" pitchFamily="18" charset="0"/>
              </a:rPr>
              <a:t>• 3 задания, требующих кратких и развернутых ответов.</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571472" y="857232"/>
          <a:ext cx="8001056" cy="4416627"/>
        </p:xfrm>
        <a:graphic>
          <a:graphicData uri="http://schemas.openxmlformats.org/drawingml/2006/table">
            <a:tbl>
              <a:tblPr/>
              <a:tblGrid>
                <a:gridCol w="1880597"/>
                <a:gridCol w="6120459"/>
              </a:tblGrid>
              <a:tr h="2643206">
                <a:tc>
                  <a:txBody>
                    <a:bodyPr/>
                    <a:lstStyle/>
                    <a:p>
                      <a:pPr algn="ctr">
                        <a:lnSpc>
                          <a:spcPct val="115000"/>
                        </a:lnSpc>
                        <a:spcAft>
                          <a:spcPts val="0"/>
                        </a:spcAft>
                      </a:pPr>
                      <a:r>
                        <a:rPr lang="kk-KZ" sz="1800" dirty="0">
                          <a:latin typeface="Times New Roman"/>
                          <a:ea typeface="Calibri"/>
                          <a:cs typeface="Arial"/>
                        </a:rPr>
                        <a:t>1-БМ</a:t>
                      </a:r>
                      <a:endParaRPr lang="ru-RU" sz="18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800" b="1" dirty="0">
                          <a:latin typeface="Times New Roman"/>
                          <a:ea typeface="Calibri"/>
                          <a:cs typeface="Arial"/>
                        </a:rPr>
                        <a:t>Коммуникативтік құзырлық</a:t>
                      </a:r>
                      <a:endParaRPr lang="ru-RU" sz="1800" dirty="0">
                        <a:latin typeface="Calibri"/>
                        <a:ea typeface="Calibri"/>
                        <a:cs typeface="Arial"/>
                      </a:endParaRPr>
                    </a:p>
                    <a:p>
                      <a:pPr algn="just">
                        <a:lnSpc>
                          <a:spcPct val="115000"/>
                        </a:lnSpc>
                        <a:spcAft>
                          <a:spcPts val="0"/>
                        </a:spcAft>
                        <a:tabLst>
                          <a:tab pos="1632585" algn="l"/>
                        </a:tabLst>
                      </a:pPr>
                      <a:r>
                        <a:rPr lang="kk-KZ" sz="1800" dirty="0">
                          <a:latin typeface="Times New Roman"/>
                          <a:ea typeface="Calibri"/>
                          <a:cs typeface="Arial"/>
                        </a:rPr>
                        <a:t>Білім алушы:</a:t>
                      </a:r>
                      <a:endParaRPr lang="ru-RU" sz="1800" dirty="0">
                        <a:latin typeface="Calibri"/>
                        <a:ea typeface="Calibri"/>
                        <a:cs typeface="Arial"/>
                      </a:endParaRPr>
                    </a:p>
                    <a:p>
                      <a:pPr marL="342900" lvl="0" indent="-342900" algn="just">
                        <a:spcAft>
                          <a:spcPts val="0"/>
                        </a:spcAft>
                        <a:buFont typeface="Arial"/>
                        <a:buChar char="•"/>
                        <a:tabLst>
                          <a:tab pos="471805" algn="l"/>
                          <a:tab pos="1632585" algn="l"/>
                        </a:tabLst>
                      </a:pPr>
                      <a:r>
                        <a:rPr lang="kk-KZ" sz="1800" dirty="0">
                          <a:latin typeface="Times New Roman"/>
                          <a:ea typeface="Calibri"/>
                          <a:cs typeface="Times New Roman"/>
                        </a:rPr>
                        <a:t>білім алушы оқылған тақырыптар аясында белгілі бір күрделі тұтас мәтіндердің мазмұнын түсінуі;</a:t>
                      </a:r>
                      <a:endParaRPr lang="ru-RU" sz="1800" dirty="0">
                        <a:latin typeface="Calibri"/>
                        <a:ea typeface="Calibri"/>
                        <a:cs typeface="Times New Roman"/>
                      </a:endParaRPr>
                    </a:p>
                    <a:p>
                      <a:pPr marL="342900" lvl="0" indent="-342900" algn="just">
                        <a:spcAft>
                          <a:spcPts val="0"/>
                        </a:spcAft>
                        <a:buFont typeface="Arial"/>
                        <a:buChar char="•"/>
                        <a:tabLst>
                          <a:tab pos="471805" algn="l"/>
                          <a:tab pos="1632585" algn="l"/>
                        </a:tabLst>
                      </a:pPr>
                      <a:r>
                        <a:rPr lang="kk-KZ" sz="1800" dirty="0">
                          <a:latin typeface="Times New Roman"/>
                          <a:ea typeface="Calibri"/>
                          <a:cs typeface="Times New Roman"/>
                        </a:rPr>
                        <a:t>сөздердің айқын және астарлы мағынасын, мәнін түсінуі;</a:t>
                      </a:r>
                      <a:endParaRPr lang="ru-RU" sz="1800" dirty="0">
                        <a:latin typeface="Calibri"/>
                        <a:ea typeface="Calibri"/>
                        <a:cs typeface="Times New Roman"/>
                      </a:endParaRPr>
                    </a:p>
                    <a:p>
                      <a:pPr marL="342900" lvl="0" indent="-342900" algn="just">
                        <a:spcAft>
                          <a:spcPts val="0"/>
                        </a:spcAft>
                        <a:buFont typeface="Arial"/>
                        <a:buChar char="•"/>
                        <a:tabLst>
                          <a:tab pos="471805" algn="l"/>
                          <a:tab pos="1632585" algn="l"/>
                        </a:tabLst>
                      </a:pPr>
                      <a:r>
                        <a:rPr lang="kk-KZ" sz="1800" dirty="0">
                          <a:latin typeface="Times New Roman"/>
                          <a:ea typeface="Calibri"/>
                          <a:cs typeface="Times New Roman"/>
                        </a:rPr>
                        <a:t>өзектілігін анықтай отырып, дереккөздерден қажетті ақпаратты алуы;</a:t>
                      </a:r>
                      <a:endParaRPr lang="ru-RU" sz="1800" dirty="0">
                        <a:latin typeface="Calibri"/>
                        <a:ea typeface="Calibri"/>
                        <a:cs typeface="Times New Roman"/>
                      </a:endParaRPr>
                    </a:p>
                    <a:p>
                      <a:pPr marL="342900" lvl="0" indent="-342900" algn="just">
                        <a:spcAft>
                          <a:spcPts val="800"/>
                        </a:spcAft>
                        <a:buFont typeface="Arial"/>
                        <a:buChar char="•"/>
                        <a:tabLst>
                          <a:tab pos="471805" algn="l"/>
                          <a:tab pos="1632585" algn="l"/>
                        </a:tabLst>
                      </a:pPr>
                      <a:r>
                        <a:rPr lang="kk-KZ" sz="1800" dirty="0">
                          <a:latin typeface="Times New Roman"/>
                          <a:ea typeface="Calibri"/>
                          <a:cs typeface="Times New Roman"/>
                        </a:rPr>
                        <a:t>белгіленген оқу стратегияларын пайдалануы тиіс.</a:t>
                      </a: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3421">
                <a:tc>
                  <a:txBody>
                    <a:bodyPr/>
                    <a:lstStyle/>
                    <a:p>
                      <a:pPr algn="ctr">
                        <a:lnSpc>
                          <a:spcPct val="115000"/>
                        </a:lnSpc>
                        <a:spcAft>
                          <a:spcPts val="0"/>
                        </a:spcAft>
                      </a:pPr>
                      <a:r>
                        <a:rPr lang="kk-KZ" sz="1800">
                          <a:latin typeface="Times New Roman"/>
                          <a:ea typeface="Calibri"/>
                          <a:cs typeface="Arial"/>
                        </a:rPr>
                        <a:t>2-БМ</a:t>
                      </a:r>
                      <a:endParaRPr lang="ru-RU" sz="18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800" b="1" dirty="0">
                          <a:latin typeface="Times New Roman"/>
                          <a:ea typeface="Calibri"/>
                          <a:cs typeface="Arial"/>
                        </a:rPr>
                        <a:t>Тілдік құзырлық</a:t>
                      </a:r>
                      <a:endParaRPr lang="ru-RU" sz="1800" dirty="0">
                        <a:latin typeface="Calibri"/>
                        <a:ea typeface="Calibri"/>
                        <a:cs typeface="Arial"/>
                      </a:endParaRPr>
                    </a:p>
                    <a:p>
                      <a:pPr algn="just">
                        <a:lnSpc>
                          <a:spcPct val="115000"/>
                        </a:lnSpc>
                        <a:spcAft>
                          <a:spcPts val="0"/>
                        </a:spcAft>
                      </a:pPr>
                      <a:r>
                        <a:rPr lang="kk-KZ" sz="1800" dirty="0">
                          <a:latin typeface="Times New Roman"/>
                          <a:ea typeface="Calibri"/>
                          <a:cs typeface="Arial"/>
                        </a:rPr>
                        <a:t>Білім алушы:</a:t>
                      </a:r>
                      <a:endParaRPr lang="ru-RU" sz="1800" dirty="0">
                        <a:latin typeface="Calibri"/>
                        <a:ea typeface="Calibri"/>
                        <a:cs typeface="Arial"/>
                      </a:endParaRPr>
                    </a:p>
                    <a:p>
                      <a:pPr marL="342900" lvl="0" indent="-342900" algn="just">
                        <a:spcAft>
                          <a:spcPts val="0"/>
                        </a:spcAft>
                        <a:buFont typeface="Arial"/>
                        <a:buChar char="•"/>
                        <a:tabLst>
                          <a:tab pos="471805" algn="l"/>
                        </a:tabLst>
                      </a:pPr>
                      <a:r>
                        <a:rPr lang="kk-KZ" sz="1800" dirty="0">
                          <a:latin typeface="Times New Roman"/>
                          <a:ea typeface="Calibri"/>
                          <a:cs typeface="Times New Roman"/>
                        </a:rPr>
                        <a:t>орфографиялық және грамматикалық нормаларды сақтауы тиіс.</a:t>
                      </a: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lum contrast="10000"/>
          </a:blip>
          <a:srcRect/>
          <a:stretch>
            <a:fillRect/>
          </a:stretch>
        </p:blipFill>
        <p:spPr bwMode="auto">
          <a:xfrm>
            <a:off x="0" y="357166"/>
            <a:ext cx="9144000" cy="57185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2800" b="1" dirty="0" smtClean="0"/>
              <a:t>Емтихан балдарын емтихан бағасына ауыстыру шәкілі</a:t>
            </a:r>
            <a:endParaRPr lang="ru-RU" sz="2800" dirty="0"/>
          </a:p>
        </p:txBody>
      </p:sp>
      <p:graphicFrame>
        <p:nvGraphicFramePr>
          <p:cNvPr id="4" name="Содержимое 3"/>
          <p:cNvGraphicFramePr>
            <a:graphicFrameLocks noGrp="1"/>
          </p:cNvGraphicFramePr>
          <p:nvPr>
            <p:ph idx="1"/>
          </p:nvPr>
        </p:nvGraphicFramePr>
        <p:xfrm>
          <a:off x="428596" y="1714488"/>
          <a:ext cx="8143932" cy="4071966"/>
        </p:xfrm>
        <a:graphic>
          <a:graphicData uri="http://schemas.openxmlformats.org/drawingml/2006/table">
            <a:tbl>
              <a:tblPr/>
              <a:tblGrid>
                <a:gridCol w="2714362"/>
                <a:gridCol w="2714362"/>
                <a:gridCol w="2715208"/>
              </a:tblGrid>
              <a:tr h="1357322">
                <a:tc>
                  <a:txBody>
                    <a:bodyPr/>
                    <a:lstStyle/>
                    <a:p>
                      <a:pPr algn="ctr">
                        <a:lnSpc>
                          <a:spcPct val="115000"/>
                        </a:lnSpc>
                        <a:spcAft>
                          <a:spcPts val="0"/>
                        </a:spcAft>
                        <a:tabLst>
                          <a:tab pos="540385" algn="l"/>
                        </a:tabLst>
                      </a:pPr>
                      <a:r>
                        <a:rPr lang="kk-KZ" sz="2000" b="1">
                          <a:solidFill>
                            <a:srgbClr val="000000"/>
                          </a:solidFill>
                          <a:latin typeface="Times New Roman"/>
                          <a:ea typeface="Calibri"/>
                          <a:cs typeface="Arial"/>
                        </a:rPr>
                        <a:t>Балдар</a:t>
                      </a:r>
                      <a:endParaRPr lang="ru-RU"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kk-KZ" sz="2000" b="1">
                          <a:solidFill>
                            <a:srgbClr val="000000"/>
                          </a:solidFill>
                          <a:latin typeface="Times New Roman"/>
                          <a:ea typeface="Calibri"/>
                          <a:cs typeface="Arial"/>
                        </a:rPr>
                        <a:t>Балдардың % пайыздық қатынасы</a:t>
                      </a:r>
                      <a:endParaRPr lang="ru-RU"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kk-KZ" sz="2000" b="1">
                          <a:solidFill>
                            <a:srgbClr val="000000"/>
                          </a:solidFill>
                          <a:latin typeface="Times New Roman"/>
                          <a:ea typeface="Calibri"/>
                          <a:cs typeface="Arial"/>
                        </a:rPr>
                        <a:t>Баға</a:t>
                      </a:r>
                      <a:endParaRPr lang="ru-RU"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8661">
                <a:tc>
                  <a:txBody>
                    <a:bodyPr/>
                    <a:lstStyle/>
                    <a:p>
                      <a:pPr algn="ctr">
                        <a:lnSpc>
                          <a:spcPct val="115000"/>
                        </a:lnSpc>
                        <a:spcAft>
                          <a:spcPts val="0"/>
                        </a:spcAft>
                        <a:tabLst>
                          <a:tab pos="540385" algn="l"/>
                        </a:tabLst>
                      </a:pPr>
                      <a:r>
                        <a:rPr lang="kk-KZ" sz="2000">
                          <a:solidFill>
                            <a:srgbClr val="000000"/>
                          </a:solidFill>
                          <a:latin typeface="Times New Roman"/>
                          <a:ea typeface="Calibri"/>
                          <a:cs typeface="Arial"/>
                        </a:rPr>
                        <a:t>0-</a:t>
                      </a:r>
                      <a:r>
                        <a:rPr lang="en-US" sz="2000">
                          <a:solidFill>
                            <a:srgbClr val="000000"/>
                          </a:solidFill>
                          <a:latin typeface="Times New Roman"/>
                          <a:ea typeface="Calibri"/>
                          <a:cs typeface="Arial"/>
                        </a:rPr>
                        <a:t>7</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kk-KZ" sz="2000">
                          <a:solidFill>
                            <a:srgbClr val="000000"/>
                          </a:solidFill>
                          <a:latin typeface="Times New Roman"/>
                          <a:ea typeface="Calibri"/>
                          <a:cs typeface="Arial"/>
                        </a:rPr>
                        <a:t>0-</a:t>
                      </a:r>
                      <a:r>
                        <a:rPr lang="en-US" sz="2000">
                          <a:solidFill>
                            <a:srgbClr val="000000"/>
                          </a:solidFill>
                          <a:latin typeface="Times New Roman"/>
                          <a:ea typeface="Calibri"/>
                          <a:cs typeface="Arial"/>
                        </a:rPr>
                        <a:t>3</a:t>
                      </a:r>
                      <a:r>
                        <a:rPr lang="kk-KZ" sz="2000">
                          <a:solidFill>
                            <a:srgbClr val="000000"/>
                          </a:solidFill>
                          <a:latin typeface="Times New Roman"/>
                          <a:ea typeface="Calibri"/>
                          <a:cs typeface="Arial"/>
                        </a:rPr>
                        <a:t>9</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kk-KZ" sz="2000">
                          <a:solidFill>
                            <a:srgbClr val="000000"/>
                          </a:solidFill>
                          <a:latin typeface="Times New Roman"/>
                          <a:ea typeface="Calibri"/>
                          <a:cs typeface="Arial"/>
                        </a:rPr>
                        <a:t>2 (қанағаттанарлықсыз)</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8661">
                <a:tc>
                  <a:txBody>
                    <a:bodyPr/>
                    <a:lstStyle/>
                    <a:p>
                      <a:pPr algn="ctr">
                        <a:lnSpc>
                          <a:spcPct val="115000"/>
                        </a:lnSpc>
                        <a:spcAft>
                          <a:spcPts val="0"/>
                        </a:spcAft>
                        <a:tabLst>
                          <a:tab pos="540385" algn="l"/>
                        </a:tabLst>
                      </a:pPr>
                      <a:r>
                        <a:rPr lang="en-US" sz="2000">
                          <a:solidFill>
                            <a:srgbClr val="000000"/>
                          </a:solidFill>
                          <a:latin typeface="Times New Roman"/>
                          <a:ea typeface="Calibri"/>
                          <a:cs typeface="Arial"/>
                        </a:rPr>
                        <a:t>8</a:t>
                      </a:r>
                      <a:r>
                        <a:rPr lang="kk-KZ" sz="2000">
                          <a:solidFill>
                            <a:srgbClr val="000000"/>
                          </a:solidFill>
                          <a:latin typeface="Times New Roman"/>
                          <a:ea typeface="Calibri"/>
                          <a:cs typeface="Arial"/>
                        </a:rPr>
                        <a:t>-1</a:t>
                      </a:r>
                      <a:r>
                        <a:rPr lang="en-US" sz="2000">
                          <a:solidFill>
                            <a:srgbClr val="000000"/>
                          </a:solidFill>
                          <a:latin typeface="Times New Roman"/>
                          <a:ea typeface="Calibri"/>
                          <a:cs typeface="Arial"/>
                        </a:rPr>
                        <a:t>2</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US" sz="2000">
                          <a:solidFill>
                            <a:srgbClr val="000000"/>
                          </a:solidFill>
                          <a:latin typeface="Times New Roman"/>
                          <a:ea typeface="Calibri"/>
                          <a:cs typeface="Arial"/>
                        </a:rPr>
                        <a:t>4</a:t>
                      </a:r>
                      <a:r>
                        <a:rPr lang="kk-KZ" sz="2000">
                          <a:solidFill>
                            <a:srgbClr val="000000"/>
                          </a:solidFill>
                          <a:latin typeface="Times New Roman"/>
                          <a:ea typeface="Calibri"/>
                          <a:cs typeface="Arial"/>
                        </a:rPr>
                        <a:t>0-</a:t>
                      </a:r>
                      <a:r>
                        <a:rPr lang="en-US" sz="2000">
                          <a:solidFill>
                            <a:srgbClr val="000000"/>
                          </a:solidFill>
                          <a:latin typeface="Times New Roman"/>
                          <a:ea typeface="Calibri"/>
                          <a:cs typeface="Arial"/>
                        </a:rPr>
                        <a:t>6</a:t>
                      </a:r>
                      <a:r>
                        <a:rPr lang="kk-KZ" sz="2000">
                          <a:solidFill>
                            <a:srgbClr val="000000"/>
                          </a:solidFill>
                          <a:latin typeface="Times New Roman"/>
                          <a:ea typeface="Calibri"/>
                          <a:cs typeface="Arial"/>
                        </a:rPr>
                        <a:t>4</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kk-KZ" sz="2000">
                          <a:solidFill>
                            <a:srgbClr val="000000"/>
                          </a:solidFill>
                          <a:latin typeface="Times New Roman"/>
                          <a:ea typeface="Calibri"/>
                          <a:cs typeface="Arial"/>
                        </a:rPr>
                        <a:t>3 (қанағаттанарлық) </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8661">
                <a:tc>
                  <a:txBody>
                    <a:bodyPr/>
                    <a:lstStyle/>
                    <a:p>
                      <a:pPr algn="ctr">
                        <a:lnSpc>
                          <a:spcPct val="115000"/>
                        </a:lnSpc>
                        <a:spcAft>
                          <a:spcPts val="0"/>
                        </a:spcAft>
                        <a:tabLst>
                          <a:tab pos="540385" algn="l"/>
                        </a:tabLst>
                      </a:pPr>
                      <a:r>
                        <a:rPr lang="kk-KZ" sz="2000">
                          <a:solidFill>
                            <a:srgbClr val="000000"/>
                          </a:solidFill>
                          <a:latin typeface="Times New Roman"/>
                          <a:ea typeface="Calibri"/>
                          <a:cs typeface="Arial"/>
                        </a:rPr>
                        <a:t>1</a:t>
                      </a:r>
                      <a:r>
                        <a:rPr lang="en-US" sz="2000">
                          <a:solidFill>
                            <a:srgbClr val="000000"/>
                          </a:solidFill>
                          <a:latin typeface="Times New Roman"/>
                          <a:ea typeface="Calibri"/>
                          <a:cs typeface="Arial"/>
                        </a:rPr>
                        <a:t>3</a:t>
                      </a:r>
                      <a:r>
                        <a:rPr lang="kk-KZ" sz="2000">
                          <a:solidFill>
                            <a:srgbClr val="000000"/>
                          </a:solidFill>
                          <a:latin typeface="Times New Roman"/>
                          <a:ea typeface="Calibri"/>
                          <a:cs typeface="Arial"/>
                        </a:rPr>
                        <a:t>-1</a:t>
                      </a:r>
                      <a:r>
                        <a:rPr lang="en-US" sz="2000">
                          <a:solidFill>
                            <a:srgbClr val="000000"/>
                          </a:solidFill>
                          <a:latin typeface="Times New Roman"/>
                          <a:ea typeface="Calibri"/>
                          <a:cs typeface="Arial"/>
                        </a:rPr>
                        <a:t>6</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US" sz="2000">
                          <a:solidFill>
                            <a:srgbClr val="000000"/>
                          </a:solidFill>
                          <a:latin typeface="Times New Roman"/>
                          <a:ea typeface="Calibri"/>
                          <a:cs typeface="Arial"/>
                        </a:rPr>
                        <a:t>6</a:t>
                      </a:r>
                      <a:r>
                        <a:rPr lang="kk-KZ" sz="2000">
                          <a:solidFill>
                            <a:srgbClr val="000000"/>
                          </a:solidFill>
                          <a:latin typeface="Times New Roman"/>
                          <a:ea typeface="Calibri"/>
                          <a:cs typeface="Arial"/>
                        </a:rPr>
                        <a:t>5-</a:t>
                      </a:r>
                      <a:r>
                        <a:rPr lang="en-US" sz="2000">
                          <a:solidFill>
                            <a:srgbClr val="000000"/>
                          </a:solidFill>
                          <a:latin typeface="Times New Roman"/>
                          <a:ea typeface="Calibri"/>
                          <a:cs typeface="Arial"/>
                        </a:rPr>
                        <a:t>84</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kk-KZ" sz="2000">
                          <a:solidFill>
                            <a:srgbClr val="000000"/>
                          </a:solidFill>
                          <a:latin typeface="Times New Roman"/>
                          <a:ea typeface="Calibri"/>
                          <a:cs typeface="Arial"/>
                        </a:rPr>
                        <a:t>4 (жақсы) </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8661">
                <a:tc>
                  <a:txBody>
                    <a:bodyPr/>
                    <a:lstStyle/>
                    <a:p>
                      <a:pPr algn="ctr">
                        <a:lnSpc>
                          <a:spcPct val="115000"/>
                        </a:lnSpc>
                        <a:spcAft>
                          <a:spcPts val="0"/>
                        </a:spcAft>
                        <a:tabLst>
                          <a:tab pos="540385" algn="l"/>
                        </a:tabLst>
                      </a:pPr>
                      <a:r>
                        <a:rPr lang="kk-KZ" sz="2000">
                          <a:solidFill>
                            <a:srgbClr val="000000"/>
                          </a:solidFill>
                          <a:latin typeface="Times New Roman"/>
                          <a:ea typeface="Calibri"/>
                          <a:cs typeface="Arial"/>
                        </a:rPr>
                        <a:t>1</a:t>
                      </a:r>
                      <a:r>
                        <a:rPr lang="en-US" sz="2000">
                          <a:solidFill>
                            <a:srgbClr val="000000"/>
                          </a:solidFill>
                          <a:latin typeface="Times New Roman"/>
                          <a:ea typeface="Calibri"/>
                          <a:cs typeface="Arial"/>
                        </a:rPr>
                        <a:t>7</a:t>
                      </a:r>
                      <a:r>
                        <a:rPr lang="kk-KZ" sz="2000">
                          <a:solidFill>
                            <a:srgbClr val="000000"/>
                          </a:solidFill>
                          <a:latin typeface="Times New Roman"/>
                          <a:ea typeface="Calibri"/>
                          <a:cs typeface="Arial"/>
                        </a:rPr>
                        <a:t>-20</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kk-KZ" sz="2000">
                          <a:solidFill>
                            <a:srgbClr val="000000"/>
                          </a:solidFill>
                          <a:latin typeface="Times New Roman"/>
                          <a:ea typeface="Calibri"/>
                          <a:cs typeface="Arial"/>
                        </a:rPr>
                        <a:t>8</a:t>
                      </a:r>
                      <a:r>
                        <a:rPr lang="en-US" sz="2000">
                          <a:solidFill>
                            <a:srgbClr val="000000"/>
                          </a:solidFill>
                          <a:latin typeface="Times New Roman"/>
                          <a:ea typeface="Calibri"/>
                          <a:cs typeface="Arial"/>
                        </a:rPr>
                        <a:t>5</a:t>
                      </a:r>
                      <a:r>
                        <a:rPr lang="kk-KZ" sz="2000">
                          <a:solidFill>
                            <a:srgbClr val="000000"/>
                          </a:solidFill>
                          <a:latin typeface="Times New Roman"/>
                          <a:ea typeface="Calibri"/>
                          <a:cs typeface="Arial"/>
                        </a:rPr>
                        <a:t>-100</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kk-KZ" sz="2000" dirty="0">
                          <a:solidFill>
                            <a:srgbClr val="000000"/>
                          </a:solidFill>
                          <a:latin typeface="Times New Roman"/>
                          <a:ea typeface="Calibri"/>
                          <a:cs typeface="Arial"/>
                        </a:rPr>
                        <a:t>5 (өте жақсы) </a:t>
                      </a:r>
                      <a:endParaRPr lang="ru-RU"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t>Описание экзаменационной работы</a:t>
            </a:r>
            <a:br>
              <a:rPr lang="ru-RU" sz="2400" b="1" dirty="0" smtClean="0"/>
            </a:br>
            <a:r>
              <a:rPr lang="ru-RU" sz="2400" dirty="0" smtClean="0"/>
              <a:t> </a:t>
            </a:r>
            <a:br>
              <a:rPr lang="ru-RU" sz="2400" dirty="0" smtClean="0"/>
            </a:br>
            <a:r>
              <a:rPr lang="ru-RU" sz="2400" b="1" dirty="0" smtClean="0"/>
              <a:t>ПРЕДМЕТ </a:t>
            </a:r>
            <a:r>
              <a:rPr lang="kk-KZ" sz="2400" b="1" dirty="0" smtClean="0"/>
              <a:t>«</a:t>
            </a:r>
            <a:r>
              <a:rPr lang="ru-RU" sz="2400" b="1" dirty="0" smtClean="0"/>
              <a:t>ХИМИЯ»</a:t>
            </a:r>
            <a:r>
              <a:rPr lang="ru-RU" sz="2400" dirty="0" smtClean="0"/>
              <a:t/>
            </a:r>
            <a:br>
              <a:rPr lang="ru-RU" sz="2400" dirty="0" smtClean="0"/>
            </a:br>
            <a:endParaRPr lang="ru-RU" sz="2400" dirty="0"/>
          </a:p>
        </p:txBody>
      </p:sp>
      <p:graphicFrame>
        <p:nvGraphicFramePr>
          <p:cNvPr id="4" name="Содержимое 3"/>
          <p:cNvGraphicFramePr>
            <a:graphicFrameLocks noGrp="1"/>
          </p:cNvGraphicFramePr>
          <p:nvPr>
            <p:ph idx="1"/>
          </p:nvPr>
        </p:nvGraphicFramePr>
        <p:xfrm>
          <a:off x="357158" y="1643050"/>
          <a:ext cx="8358246" cy="3929090"/>
        </p:xfrm>
        <a:graphic>
          <a:graphicData uri="http://schemas.openxmlformats.org/drawingml/2006/table">
            <a:tbl>
              <a:tblPr/>
              <a:tblGrid>
                <a:gridCol w="4175221"/>
                <a:gridCol w="4183025"/>
              </a:tblGrid>
              <a:tr h="538424">
                <a:tc>
                  <a:txBody>
                    <a:bodyPr/>
                    <a:lstStyle/>
                    <a:p>
                      <a:pPr>
                        <a:lnSpc>
                          <a:spcPct val="115000"/>
                        </a:lnSpc>
                        <a:spcAft>
                          <a:spcPts val="0"/>
                        </a:spcAft>
                        <a:tabLst>
                          <a:tab pos="450215" algn="l"/>
                        </a:tabLst>
                      </a:pPr>
                      <a:r>
                        <a:rPr lang="ru-RU" sz="2000">
                          <a:latin typeface="Times New Roman"/>
                          <a:ea typeface="Calibri"/>
                          <a:cs typeface="Arial"/>
                        </a:rPr>
                        <a:t> </a:t>
                      </a:r>
                      <a:r>
                        <a:rPr lang="ru-RU" sz="2000" b="1">
                          <a:latin typeface="Times New Roman"/>
                          <a:ea typeface="Times New Roman"/>
                          <a:cs typeface="Arial"/>
                        </a:rPr>
                        <a:t>Время выполнения</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50215" algn="l"/>
                        </a:tabLst>
                      </a:pPr>
                      <a:r>
                        <a:rPr lang="ru-RU" sz="2000" b="1">
                          <a:latin typeface="Times New Roman"/>
                          <a:ea typeface="Times New Roman"/>
                          <a:cs typeface="Arial"/>
                        </a:rPr>
                        <a:t>   2 часа (астрономических)</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6342">
                <a:tc gridSpan="2">
                  <a:txBody>
                    <a:bodyPr/>
                    <a:lstStyle/>
                    <a:p>
                      <a:pPr algn="just">
                        <a:lnSpc>
                          <a:spcPct val="115000"/>
                        </a:lnSpc>
                        <a:spcAft>
                          <a:spcPts val="0"/>
                        </a:spcAft>
                        <a:tabLst>
                          <a:tab pos="450215" algn="l"/>
                        </a:tabLst>
                      </a:pPr>
                      <a:r>
                        <a:rPr lang="ru-RU" sz="2000">
                          <a:latin typeface="Times New Roman"/>
                          <a:ea typeface="Times New Roman"/>
                          <a:cs typeface="Arial"/>
                        </a:rPr>
                        <a:t>Экзаменационная работа состоит из 2 частей. </a:t>
                      </a:r>
                      <a:endParaRPr lang="ru-RU" sz="2000">
                        <a:latin typeface="Calibri"/>
                        <a:ea typeface="Calibri"/>
                        <a:cs typeface="Arial"/>
                      </a:endParaRPr>
                    </a:p>
                    <a:p>
                      <a:pPr algn="just">
                        <a:lnSpc>
                          <a:spcPct val="115000"/>
                        </a:lnSpc>
                        <a:spcAft>
                          <a:spcPts val="0"/>
                        </a:spcAft>
                        <a:tabLst>
                          <a:tab pos="450215" algn="l"/>
                        </a:tabLst>
                      </a:pPr>
                      <a:r>
                        <a:rPr lang="ru-RU" sz="2000" b="1">
                          <a:latin typeface="Times New Roman"/>
                          <a:ea typeface="Times New Roman"/>
                          <a:cs typeface="Arial"/>
                        </a:rPr>
                        <a:t>Часть А</a:t>
                      </a:r>
                      <a:r>
                        <a:rPr lang="ru-RU" sz="2000">
                          <a:latin typeface="Times New Roman"/>
                          <a:ea typeface="Times New Roman"/>
                          <a:cs typeface="Arial"/>
                        </a:rPr>
                        <a:t> содержит 15 заданий с выбором одного правильного ответа из четырех предложенных. Задания оцениваются в 1 балл.</a:t>
                      </a:r>
                      <a:endParaRPr lang="ru-RU" sz="2000">
                        <a:latin typeface="Calibri"/>
                        <a:ea typeface="Calibri"/>
                        <a:cs typeface="Arial"/>
                      </a:endParaRPr>
                    </a:p>
                    <a:p>
                      <a:pPr algn="just">
                        <a:lnSpc>
                          <a:spcPct val="115000"/>
                        </a:lnSpc>
                        <a:spcAft>
                          <a:spcPts val="0"/>
                        </a:spcAft>
                        <a:tabLst>
                          <a:tab pos="450215" algn="l"/>
                        </a:tabLst>
                      </a:pPr>
                      <a:r>
                        <a:rPr lang="ru-RU" sz="2000" b="1">
                          <a:latin typeface="Times New Roman"/>
                          <a:ea typeface="Times New Roman"/>
                          <a:cs typeface="Arial"/>
                        </a:rPr>
                        <a:t>Часть В</a:t>
                      </a:r>
                      <a:r>
                        <a:rPr lang="ru-RU" sz="2000">
                          <a:latin typeface="Times New Roman"/>
                          <a:ea typeface="Times New Roman"/>
                          <a:cs typeface="Arial"/>
                        </a:rPr>
                        <a:t> содержит 4-5 структурированных заданий, состоящих из нескольких вопросов. Задания оцениваются в 2-10 баллов.</a:t>
                      </a:r>
                      <a:endParaRPr lang="ru-RU" sz="2000">
                        <a:latin typeface="Calibri"/>
                        <a:ea typeface="Calibri"/>
                        <a:cs typeface="Arial"/>
                      </a:endParaRPr>
                    </a:p>
                    <a:p>
                      <a:pPr algn="just">
                        <a:lnSpc>
                          <a:spcPct val="115000"/>
                        </a:lnSpc>
                        <a:spcAft>
                          <a:spcPts val="0"/>
                        </a:spcAft>
                        <a:tabLst>
                          <a:tab pos="450215" algn="l"/>
                        </a:tabLst>
                      </a:pPr>
                      <a:r>
                        <a:rPr lang="ru-RU" sz="2000">
                          <a:latin typeface="Times New Roman"/>
                          <a:ea typeface="Calibri"/>
                          <a:cs typeface="Arial"/>
                        </a:rPr>
                        <a:t> </a:t>
                      </a:r>
                      <a:endParaRPr lang="ru-RU"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604324">
                <a:tc>
                  <a:txBody>
                    <a:bodyPr/>
                    <a:lstStyle/>
                    <a:p>
                      <a:pPr>
                        <a:lnSpc>
                          <a:spcPct val="115000"/>
                        </a:lnSpc>
                        <a:spcAft>
                          <a:spcPts val="0"/>
                        </a:spcAft>
                        <a:tabLst>
                          <a:tab pos="450215" algn="l"/>
                        </a:tabLst>
                      </a:pPr>
                      <a:r>
                        <a:rPr lang="ru-RU" sz="2000" b="1">
                          <a:latin typeface="Times New Roman"/>
                          <a:ea typeface="Times New Roman"/>
                          <a:cs typeface="Arial"/>
                        </a:rPr>
                        <a:t>Максимальный балл</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50215" algn="l"/>
                        </a:tabLst>
                      </a:pPr>
                      <a:r>
                        <a:rPr lang="ru-RU" sz="2000" b="1" dirty="0">
                          <a:latin typeface="Times New Roman"/>
                          <a:ea typeface="Times New Roman"/>
                          <a:cs typeface="Arial"/>
                        </a:rPr>
                        <a:t>50 баллов</a:t>
                      </a:r>
                      <a:endParaRPr lang="ru-RU"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642910" y="571480"/>
          <a:ext cx="7715304" cy="5781964"/>
        </p:xfrm>
        <a:graphic>
          <a:graphicData uri="http://schemas.openxmlformats.org/drawingml/2006/table">
            <a:tbl>
              <a:tblPr/>
              <a:tblGrid>
                <a:gridCol w="575927"/>
                <a:gridCol w="7139377"/>
              </a:tblGrid>
              <a:tr h="2155766">
                <a:tc>
                  <a:txBody>
                    <a:bodyPr/>
                    <a:lstStyle/>
                    <a:p>
                      <a:pPr>
                        <a:lnSpc>
                          <a:spcPct val="115000"/>
                        </a:lnSpc>
                        <a:spcBef>
                          <a:spcPts val="600"/>
                        </a:spcBef>
                        <a:spcAft>
                          <a:spcPts val="1000"/>
                        </a:spcAft>
                      </a:pPr>
                      <a:r>
                        <a:rPr lang="ru-RU" sz="1800" dirty="0">
                          <a:latin typeface="Times New Roman"/>
                          <a:ea typeface="Calibri"/>
                          <a:cs typeface="Arial"/>
                        </a:rPr>
                        <a:t>З</a:t>
                      </a:r>
                      <a:r>
                        <a:rPr lang="en-US" sz="1800" dirty="0">
                          <a:latin typeface="Times New Roman"/>
                          <a:ea typeface="Calibri"/>
                          <a:cs typeface="Arial"/>
                        </a:rPr>
                        <a:t>O</a:t>
                      </a:r>
                      <a:r>
                        <a:rPr lang="ru-RU" sz="1800" dirty="0">
                          <a:latin typeface="Times New Roman"/>
                          <a:ea typeface="Calibri"/>
                          <a:cs typeface="Arial"/>
                        </a:rPr>
                        <a:t>1</a:t>
                      </a:r>
                      <a:endParaRPr lang="ru-RU"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200"/>
                        </a:spcBef>
                        <a:spcAft>
                          <a:spcPts val="0"/>
                        </a:spcAft>
                        <a:tabLst>
                          <a:tab pos="215900" algn="l"/>
                          <a:tab pos="431800" algn="l"/>
                          <a:tab pos="431800" algn="l"/>
                        </a:tabLst>
                      </a:pPr>
                      <a:r>
                        <a:rPr lang="ru-RU" sz="1800" b="1" kern="0" dirty="0">
                          <a:latin typeface="Times New Roman"/>
                          <a:ea typeface="Times New Roman"/>
                        </a:rPr>
                        <a:t>Знание и понимание</a:t>
                      </a:r>
                      <a:endParaRPr lang="ru-RU" sz="1800" b="1" kern="1600" dirty="0">
                        <a:latin typeface="Arial"/>
                        <a:ea typeface="Times New Roman"/>
                      </a:endParaRPr>
                    </a:p>
                    <a:p>
                      <a:pPr>
                        <a:lnSpc>
                          <a:spcPct val="115000"/>
                        </a:lnSpc>
                        <a:spcAft>
                          <a:spcPts val="1000"/>
                        </a:spcAft>
                      </a:pPr>
                      <a:r>
                        <a:rPr lang="ru-RU" sz="1800" dirty="0">
                          <a:latin typeface="Times New Roman"/>
                          <a:ea typeface="Calibri"/>
                          <a:cs typeface="Arial"/>
                        </a:rPr>
                        <a:t>Обучающиеся должны знать и понимать:</a:t>
                      </a:r>
                      <a:endParaRPr lang="ru-RU" sz="1800" dirty="0">
                        <a:latin typeface="Calibri"/>
                        <a:ea typeface="Calibri"/>
                        <a:cs typeface="Arial"/>
                      </a:endParaRPr>
                    </a:p>
                    <a:p>
                      <a:pPr marL="342900" lvl="0" indent="-342900">
                        <a:lnSpc>
                          <a:spcPct val="115000"/>
                        </a:lnSpc>
                        <a:spcAft>
                          <a:spcPts val="0"/>
                        </a:spcAft>
                        <a:buFont typeface="Symbol"/>
                        <a:buChar char=""/>
                        <a:tabLst>
                          <a:tab pos="457200" algn="l"/>
                        </a:tabLst>
                      </a:pPr>
                      <a:r>
                        <a:rPr lang="ru-RU" sz="1800" dirty="0">
                          <a:latin typeface="Times New Roman"/>
                          <a:ea typeface="Calibri"/>
                          <a:cs typeface="Arial"/>
                        </a:rPr>
                        <a:t>химические явления, факты, законы, определения, понятия и теории; </a:t>
                      </a:r>
                      <a:endParaRPr lang="ru-RU" sz="1800" dirty="0">
                        <a:latin typeface="Calibri"/>
                        <a:ea typeface="Calibri"/>
                        <a:cs typeface="Arial"/>
                      </a:endParaRPr>
                    </a:p>
                    <a:p>
                      <a:pPr marL="342900" lvl="0" indent="-342900">
                        <a:lnSpc>
                          <a:spcPct val="115000"/>
                        </a:lnSpc>
                        <a:spcAft>
                          <a:spcPts val="0"/>
                        </a:spcAft>
                        <a:buFont typeface="Symbol"/>
                        <a:buChar char=""/>
                        <a:tabLst>
                          <a:tab pos="457200" algn="l"/>
                        </a:tabLst>
                      </a:pPr>
                      <a:r>
                        <a:rPr lang="ru-RU" sz="1800" dirty="0">
                          <a:latin typeface="Times New Roman"/>
                          <a:ea typeface="Calibri"/>
                          <a:cs typeface="Arial"/>
                        </a:rPr>
                        <a:t>научную лексику, терминологию, условные обозначения (включая символы, величины и единицы измерения);</a:t>
                      </a:r>
                      <a:endParaRPr lang="ru-RU" sz="1800" dirty="0">
                        <a:latin typeface="Calibri"/>
                        <a:ea typeface="Calibri"/>
                        <a:cs typeface="Arial"/>
                      </a:endParaRPr>
                    </a:p>
                    <a:p>
                      <a:pPr marL="342900" lvl="0" indent="-342900">
                        <a:lnSpc>
                          <a:spcPct val="115000"/>
                        </a:lnSpc>
                        <a:spcAft>
                          <a:spcPts val="0"/>
                        </a:spcAft>
                        <a:buFont typeface="Symbol"/>
                        <a:buChar char=""/>
                        <a:tabLst>
                          <a:tab pos="457200" algn="l"/>
                        </a:tabLst>
                      </a:pPr>
                      <a:r>
                        <a:rPr lang="ru-RU" sz="1800" dirty="0">
                          <a:latin typeface="Times New Roman"/>
                          <a:ea typeface="Calibri"/>
                          <a:cs typeface="Arial"/>
                        </a:rPr>
                        <a:t>физические  величины и способы их определения; </a:t>
                      </a:r>
                      <a:endParaRPr lang="ru-RU"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7836">
                <a:tc>
                  <a:txBody>
                    <a:bodyPr/>
                    <a:lstStyle/>
                    <a:p>
                      <a:pPr>
                        <a:lnSpc>
                          <a:spcPct val="115000"/>
                        </a:lnSpc>
                        <a:spcBef>
                          <a:spcPts val="600"/>
                        </a:spcBef>
                        <a:spcAft>
                          <a:spcPts val="1000"/>
                        </a:spcAft>
                      </a:pPr>
                      <a:r>
                        <a:rPr lang="ru-RU" sz="1800">
                          <a:latin typeface="Times New Roman"/>
                          <a:ea typeface="Calibri"/>
                          <a:cs typeface="Arial"/>
                        </a:rPr>
                        <a:t>З</a:t>
                      </a:r>
                      <a:r>
                        <a:rPr lang="en-US" sz="1800">
                          <a:latin typeface="Times New Roman"/>
                          <a:ea typeface="Calibri"/>
                          <a:cs typeface="Arial"/>
                        </a:rPr>
                        <a:t>O2</a:t>
                      </a:r>
                      <a:endParaRPr lang="ru-RU"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200"/>
                        </a:spcBef>
                        <a:spcAft>
                          <a:spcPts val="0"/>
                        </a:spcAft>
                        <a:tabLst>
                          <a:tab pos="215900" algn="l"/>
                          <a:tab pos="431800" algn="l"/>
                          <a:tab pos="431800" algn="l"/>
                        </a:tabLst>
                      </a:pPr>
                      <a:r>
                        <a:rPr lang="ru-RU" sz="1800" b="1" kern="0" dirty="0">
                          <a:latin typeface="Times New Roman"/>
                          <a:ea typeface="Times New Roman"/>
                        </a:rPr>
                        <a:t>Обработка, применение и оценивание информации</a:t>
                      </a:r>
                      <a:endParaRPr lang="ru-RU" sz="1800" b="1" kern="1600" dirty="0">
                        <a:latin typeface="Arial"/>
                        <a:ea typeface="Times New Roman"/>
                      </a:endParaRPr>
                    </a:p>
                    <a:p>
                      <a:pPr>
                        <a:lnSpc>
                          <a:spcPct val="115000"/>
                        </a:lnSpc>
                        <a:spcAft>
                          <a:spcPts val="1000"/>
                        </a:spcAft>
                      </a:pPr>
                      <a:r>
                        <a:rPr lang="ru-RU" sz="1800" dirty="0">
                          <a:latin typeface="Times New Roman"/>
                          <a:ea typeface="Calibri"/>
                          <a:cs typeface="Arial"/>
                        </a:rPr>
                        <a:t>Обучающиеся должны уметь:</a:t>
                      </a:r>
                      <a:endParaRPr lang="ru-RU" sz="1800" dirty="0">
                        <a:latin typeface="Calibri"/>
                        <a:ea typeface="Calibri"/>
                        <a:cs typeface="Arial"/>
                      </a:endParaRPr>
                    </a:p>
                    <a:p>
                      <a:pPr marL="342900" lvl="0" indent="-342900">
                        <a:lnSpc>
                          <a:spcPct val="115000"/>
                        </a:lnSpc>
                        <a:spcAft>
                          <a:spcPts val="0"/>
                        </a:spcAft>
                        <a:buFont typeface="Symbol"/>
                        <a:buChar char=""/>
                        <a:tabLst>
                          <a:tab pos="457200" algn="l"/>
                        </a:tabLst>
                      </a:pPr>
                      <a:r>
                        <a:rPr lang="ru-RU" sz="1800" dirty="0">
                          <a:latin typeface="Times New Roman"/>
                          <a:ea typeface="Calibri"/>
                          <a:cs typeface="Arial"/>
                        </a:rPr>
                        <a:t>находить, выбирать, систематизировать информацию из различных источников;</a:t>
                      </a:r>
                      <a:endParaRPr lang="ru-RU" sz="1800" dirty="0">
                        <a:latin typeface="Calibri"/>
                        <a:ea typeface="Calibri"/>
                        <a:cs typeface="Arial"/>
                      </a:endParaRPr>
                    </a:p>
                    <a:p>
                      <a:pPr marL="342900" lvl="0" indent="-342900">
                        <a:lnSpc>
                          <a:spcPct val="115000"/>
                        </a:lnSpc>
                        <a:spcAft>
                          <a:spcPts val="0"/>
                        </a:spcAft>
                        <a:buFont typeface="Symbol"/>
                        <a:buChar char=""/>
                        <a:tabLst>
                          <a:tab pos="457200" algn="l"/>
                        </a:tabLst>
                      </a:pPr>
                      <a:r>
                        <a:rPr lang="ru-RU" sz="1800" dirty="0">
                          <a:latin typeface="Times New Roman"/>
                          <a:ea typeface="Calibri"/>
                          <a:cs typeface="Arial"/>
                        </a:rPr>
                        <a:t>представлять информацию в различных формах;</a:t>
                      </a:r>
                      <a:endParaRPr lang="ru-RU" sz="1800" dirty="0">
                        <a:latin typeface="Calibri"/>
                        <a:ea typeface="Calibri"/>
                        <a:cs typeface="Arial"/>
                      </a:endParaRPr>
                    </a:p>
                    <a:p>
                      <a:pPr marL="342900" lvl="0" indent="-342900">
                        <a:lnSpc>
                          <a:spcPct val="115000"/>
                        </a:lnSpc>
                        <a:spcAft>
                          <a:spcPts val="0"/>
                        </a:spcAft>
                        <a:buFont typeface="Symbol"/>
                        <a:buChar char=""/>
                        <a:tabLst>
                          <a:tab pos="457200" algn="l"/>
                        </a:tabLst>
                      </a:pPr>
                      <a:r>
                        <a:rPr lang="ru-RU" sz="1800" dirty="0">
                          <a:latin typeface="Times New Roman"/>
                          <a:ea typeface="Calibri"/>
                          <a:cs typeface="Arial"/>
                        </a:rPr>
                        <a:t>работать с числовыми и другими данными;</a:t>
                      </a:r>
                      <a:endParaRPr lang="ru-RU" sz="1800" dirty="0">
                        <a:latin typeface="Calibri"/>
                        <a:ea typeface="Calibri"/>
                        <a:cs typeface="Arial"/>
                      </a:endParaRPr>
                    </a:p>
                    <a:p>
                      <a:pPr marL="342900" lvl="0" indent="-342900">
                        <a:lnSpc>
                          <a:spcPct val="115000"/>
                        </a:lnSpc>
                        <a:spcAft>
                          <a:spcPts val="0"/>
                        </a:spcAft>
                        <a:buFont typeface="Symbol"/>
                        <a:buChar char=""/>
                        <a:tabLst>
                          <a:tab pos="457200" algn="l"/>
                        </a:tabLst>
                      </a:pPr>
                      <a:r>
                        <a:rPr lang="ru-RU" sz="1800" dirty="0">
                          <a:latin typeface="Times New Roman"/>
                          <a:ea typeface="Calibri"/>
                          <a:cs typeface="Arial"/>
                        </a:rPr>
                        <a:t>использовать информацию при определении образцов, описывать этапы работы и делать выводы;</a:t>
                      </a:r>
                      <a:endParaRPr lang="ru-RU" sz="1800" dirty="0">
                        <a:latin typeface="Calibri"/>
                        <a:ea typeface="Calibri"/>
                        <a:cs typeface="Arial"/>
                      </a:endParaRPr>
                    </a:p>
                    <a:p>
                      <a:pPr marL="342900" lvl="0" indent="-342900">
                        <a:lnSpc>
                          <a:spcPct val="115000"/>
                        </a:lnSpc>
                        <a:spcAft>
                          <a:spcPts val="0"/>
                        </a:spcAft>
                        <a:buFont typeface="Symbol"/>
                        <a:buChar char=""/>
                        <a:tabLst>
                          <a:tab pos="457200" algn="l"/>
                        </a:tabLst>
                      </a:pPr>
                      <a:r>
                        <a:rPr lang="ru-RU" sz="1800" dirty="0">
                          <a:latin typeface="Times New Roman"/>
                          <a:ea typeface="Calibri"/>
                          <a:cs typeface="Arial"/>
                        </a:rPr>
                        <a:t>давать обоснованные объяснения явлениям; </a:t>
                      </a:r>
                      <a:endParaRPr lang="ru-RU" sz="1800" dirty="0">
                        <a:latin typeface="Calibri"/>
                        <a:ea typeface="Calibri"/>
                        <a:cs typeface="Arial"/>
                      </a:endParaRPr>
                    </a:p>
                    <a:p>
                      <a:pPr marL="342900" lvl="0" indent="-342900">
                        <a:lnSpc>
                          <a:spcPct val="115000"/>
                        </a:lnSpc>
                        <a:spcAft>
                          <a:spcPts val="0"/>
                        </a:spcAft>
                        <a:buFont typeface="Symbol"/>
                        <a:buChar char=""/>
                        <a:tabLst>
                          <a:tab pos="457200" algn="l"/>
                        </a:tabLst>
                      </a:pPr>
                      <a:r>
                        <a:rPr lang="ru-RU" sz="1800" dirty="0">
                          <a:latin typeface="Times New Roman"/>
                          <a:ea typeface="Calibri"/>
                          <a:cs typeface="Arial"/>
                        </a:rPr>
                        <a:t>решать расчетные задачи.</a:t>
                      </a:r>
                      <a:endParaRPr lang="ru-RU"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lum contrast="10000"/>
          </a:blip>
          <a:srcRect/>
          <a:stretch>
            <a:fillRect/>
          </a:stretch>
        </p:blipFill>
        <p:spPr bwMode="auto">
          <a:xfrm>
            <a:off x="0" y="571480"/>
            <a:ext cx="9144000" cy="54862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t>Шкала перевода баллов экзамена в экзаменационную оценку</a:t>
            </a:r>
            <a:endParaRPr lang="ru-RU" sz="2400" dirty="0"/>
          </a:p>
        </p:txBody>
      </p:sp>
      <p:graphicFrame>
        <p:nvGraphicFramePr>
          <p:cNvPr id="4" name="Содержимое 3"/>
          <p:cNvGraphicFramePr>
            <a:graphicFrameLocks noGrp="1"/>
          </p:cNvGraphicFramePr>
          <p:nvPr>
            <p:ph idx="1"/>
          </p:nvPr>
        </p:nvGraphicFramePr>
        <p:xfrm>
          <a:off x="428596" y="1571612"/>
          <a:ext cx="8215370" cy="2928958"/>
        </p:xfrm>
        <a:graphic>
          <a:graphicData uri="http://schemas.openxmlformats.org/drawingml/2006/table">
            <a:tbl>
              <a:tblPr/>
              <a:tblGrid>
                <a:gridCol w="1874747"/>
                <a:gridCol w="2990395"/>
                <a:gridCol w="3350228"/>
              </a:tblGrid>
              <a:tr h="971528">
                <a:tc>
                  <a:txBody>
                    <a:bodyPr/>
                    <a:lstStyle/>
                    <a:p>
                      <a:pPr algn="ctr">
                        <a:lnSpc>
                          <a:spcPct val="115000"/>
                        </a:lnSpc>
                        <a:spcAft>
                          <a:spcPts val="1000"/>
                        </a:spcAft>
                      </a:pPr>
                      <a:r>
                        <a:rPr lang="ru-RU" sz="2000" b="1">
                          <a:latin typeface="Times New Roman"/>
                          <a:ea typeface="Calibri"/>
                          <a:cs typeface="Arial"/>
                        </a:rPr>
                        <a:t>Баллы </a:t>
                      </a:r>
                      <a:endParaRPr lang="ru-RU"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2000" b="1">
                          <a:latin typeface="Times New Roman"/>
                          <a:ea typeface="Calibri"/>
                          <a:cs typeface="Arial"/>
                        </a:rPr>
                        <a:t>Процентное содержание баллов, %</a:t>
                      </a:r>
                      <a:endParaRPr lang="ru-RU"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2000" b="1">
                          <a:latin typeface="Times New Roman"/>
                          <a:ea typeface="Calibri"/>
                          <a:cs typeface="Arial"/>
                        </a:rPr>
                        <a:t>Оценка</a:t>
                      </a:r>
                      <a:endParaRPr lang="ru-RU"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764">
                <a:tc>
                  <a:txBody>
                    <a:bodyPr/>
                    <a:lstStyle/>
                    <a:p>
                      <a:pPr algn="ctr">
                        <a:lnSpc>
                          <a:spcPct val="115000"/>
                        </a:lnSpc>
                        <a:spcAft>
                          <a:spcPts val="1000"/>
                        </a:spcAft>
                      </a:pPr>
                      <a:r>
                        <a:rPr lang="en-US" sz="2000">
                          <a:latin typeface="Times New Roman"/>
                          <a:ea typeface="Calibri"/>
                          <a:cs typeface="Arial"/>
                        </a:rPr>
                        <a:t>0-</a:t>
                      </a:r>
                      <a:r>
                        <a:rPr lang="ru-RU" sz="2000">
                          <a:latin typeface="Times New Roman"/>
                          <a:ea typeface="Calibri"/>
                          <a:cs typeface="Arial"/>
                        </a:rPr>
                        <a:t>19</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a:latin typeface="Times New Roman"/>
                          <a:ea typeface="Calibri"/>
                          <a:cs typeface="Arial"/>
                        </a:rPr>
                        <a:t>0-</a:t>
                      </a:r>
                      <a:r>
                        <a:rPr lang="ru-RU" sz="2000">
                          <a:latin typeface="Times New Roman"/>
                          <a:ea typeface="Calibri"/>
                          <a:cs typeface="Arial"/>
                        </a:rPr>
                        <a:t>39</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2000">
                          <a:latin typeface="Times New Roman"/>
                          <a:ea typeface="Calibri"/>
                          <a:cs typeface="Arial"/>
                        </a:rPr>
                        <a:t>неудовлетворительно - "2"</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764">
                <a:tc>
                  <a:txBody>
                    <a:bodyPr/>
                    <a:lstStyle/>
                    <a:p>
                      <a:pPr algn="ctr">
                        <a:lnSpc>
                          <a:spcPct val="115000"/>
                        </a:lnSpc>
                        <a:spcAft>
                          <a:spcPts val="1000"/>
                        </a:spcAft>
                      </a:pPr>
                      <a:r>
                        <a:rPr lang="kk-KZ" sz="2000">
                          <a:latin typeface="Times New Roman"/>
                          <a:ea typeface="Calibri"/>
                          <a:cs typeface="Arial"/>
                        </a:rPr>
                        <a:t>20-32</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2000">
                          <a:latin typeface="Times New Roman"/>
                          <a:ea typeface="Calibri"/>
                          <a:cs typeface="Arial"/>
                        </a:rPr>
                        <a:t>40</a:t>
                      </a:r>
                      <a:r>
                        <a:rPr lang="en-US" sz="2000">
                          <a:latin typeface="Times New Roman"/>
                          <a:ea typeface="Calibri"/>
                          <a:cs typeface="Arial"/>
                        </a:rPr>
                        <a:t>-64</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2000">
                          <a:latin typeface="Times New Roman"/>
                          <a:ea typeface="Calibri"/>
                          <a:cs typeface="Arial"/>
                        </a:rPr>
                        <a:t>удовлетворительно - "3"</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764">
                <a:tc>
                  <a:txBody>
                    <a:bodyPr/>
                    <a:lstStyle/>
                    <a:p>
                      <a:pPr algn="ctr">
                        <a:lnSpc>
                          <a:spcPct val="115000"/>
                        </a:lnSpc>
                        <a:spcAft>
                          <a:spcPts val="1000"/>
                        </a:spcAft>
                      </a:pPr>
                      <a:r>
                        <a:rPr lang="ru-RU" sz="2000">
                          <a:latin typeface="Times New Roman"/>
                          <a:ea typeface="Calibri"/>
                          <a:cs typeface="Arial"/>
                        </a:rPr>
                        <a:t>33-42</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a:latin typeface="Times New Roman"/>
                          <a:ea typeface="Calibri"/>
                          <a:cs typeface="Arial"/>
                        </a:rPr>
                        <a:t>65-84</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2000">
                          <a:latin typeface="Times New Roman"/>
                          <a:ea typeface="Calibri"/>
                          <a:cs typeface="Arial"/>
                        </a:rPr>
                        <a:t>хорошо - "4"</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138">
                <a:tc>
                  <a:txBody>
                    <a:bodyPr/>
                    <a:lstStyle/>
                    <a:p>
                      <a:pPr algn="ctr">
                        <a:lnSpc>
                          <a:spcPct val="115000"/>
                        </a:lnSpc>
                        <a:spcAft>
                          <a:spcPts val="1000"/>
                        </a:spcAft>
                      </a:pPr>
                      <a:r>
                        <a:rPr lang="en-US" sz="2000">
                          <a:latin typeface="Times New Roman"/>
                          <a:ea typeface="Calibri"/>
                          <a:cs typeface="Arial"/>
                        </a:rPr>
                        <a:t>43</a:t>
                      </a:r>
                      <a:r>
                        <a:rPr lang="kk-KZ" sz="2000">
                          <a:latin typeface="Times New Roman"/>
                          <a:ea typeface="Calibri"/>
                          <a:cs typeface="Arial"/>
                        </a:rPr>
                        <a:t>-50</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a:latin typeface="Times New Roman"/>
                          <a:ea typeface="Calibri"/>
                          <a:cs typeface="Arial"/>
                        </a:rPr>
                        <a:t>85-100</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2000" dirty="0">
                          <a:latin typeface="Times New Roman"/>
                          <a:ea typeface="Calibri"/>
                          <a:cs typeface="Arial"/>
                        </a:rPr>
                        <a:t>отлично - "5"</a:t>
                      </a:r>
                      <a:endParaRPr lang="ru-RU"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t>Описание экзаменационной работы</a:t>
            </a:r>
            <a:r>
              <a:rPr lang="ru-RU" sz="2400" dirty="0" smtClean="0"/>
              <a:t/>
            </a:r>
            <a:br>
              <a:rPr lang="ru-RU" sz="2400" dirty="0" smtClean="0"/>
            </a:br>
            <a:r>
              <a:rPr lang="ru-RU" sz="2400" b="1" dirty="0" smtClean="0"/>
              <a:t>ПРЕДМЕТ «БИОЛОГИЯ»</a:t>
            </a:r>
            <a:r>
              <a:rPr lang="ru-RU" sz="2400" dirty="0" smtClean="0"/>
              <a:t/>
            </a:r>
            <a:br>
              <a:rPr lang="ru-RU" sz="2400" dirty="0" smtClean="0"/>
            </a:br>
            <a:endParaRPr lang="ru-RU" sz="2400" dirty="0"/>
          </a:p>
        </p:txBody>
      </p:sp>
      <p:graphicFrame>
        <p:nvGraphicFramePr>
          <p:cNvPr id="4" name="Содержимое 3"/>
          <p:cNvGraphicFramePr>
            <a:graphicFrameLocks noGrp="1"/>
          </p:cNvGraphicFramePr>
          <p:nvPr>
            <p:ph idx="1"/>
          </p:nvPr>
        </p:nvGraphicFramePr>
        <p:xfrm>
          <a:off x="500034" y="1357298"/>
          <a:ext cx="8358246" cy="4286280"/>
        </p:xfrm>
        <a:graphic>
          <a:graphicData uri="http://schemas.openxmlformats.org/drawingml/2006/table">
            <a:tbl>
              <a:tblPr/>
              <a:tblGrid>
                <a:gridCol w="4175221"/>
                <a:gridCol w="4183025"/>
              </a:tblGrid>
              <a:tr h="475071">
                <a:tc>
                  <a:txBody>
                    <a:bodyPr/>
                    <a:lstStyle/>
                    <a:p>
                      <a:pPr>
                        <a:lnSpc>
                          <a:spcPct val="115000"/>
                        </a:lnSpc>
                        <a:spcAft>
                          <a:spcPts val="0"/>
                        </a:spcAft>
                        <a:tabLst>
                          <a:tab pos="450215" algn="l"/>
                        </a:tabLst>
                      </a:pPr>
                      <a:r>
                        <a:rPr lang="ru-RU" sz="2000">
                          <a:latin typeface="Times New Roman"/>
                          <a:ea typeface="Calibri"/>
                          <a:cs typeface="Arial"/>
                        </a:rPr>
                        <a:t> </a:t>
                      </a:r>
                      <a:r>
                        <a:rPr lang="ru-RU" sz="2000" b="1">
                          <a:latin typeface="Times New Roman"/>
                          <a:ea typeface="Times New Roman"/>
                          <a:cs typeface="Arial"/>
                        </a:rPr>
                        <a:t>Время выполнения</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50215" algn="l"/>
                        </a:tabLst>
                      </a:pPr>
                      <a:r>
                        <a:rPr lang="ru-RU" sz="2000" b="1">
                          <a:latin typeface="Times New Roman"/>
                          <a:ea typeface="Times New Roman"/>
                          <a:cs typeface="Arial"/>
                        </a:rPr>
                        <a:t>2 часа (астрономических)</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7991">
                <a:tc gridSpan="2">
                  <a:txBody>
                    <a:bodyPr/>
                    <a:lstStyle/>
                    <a:p>
                      <a:pPr>
                        <a:lnSpc>
                          <a:spcPct val="115000"/>
                        </a:lnSpc>
                        <a:spcAft>
                          <a:spcPts val="0"/>
                        </a:spcAft>
                        <a:tabLst>
                          <a:tab pos="450215" algn="l"/>
                        </a:tabLst>
                      </a:pPr>
                      <a:r>
                        <a:rPr lang="ru-RU" sz="2000">
                          <a:latin typeface="Times New Roman"/>
                          <a:ea typeface="Times New Roman"/>
                          <a:cs typeface="Arial"/>
                        </a:rPr>
                        <a:t>Экзаменационная работа состоит из 2 частей. </a:t>
                      </a:r>
                      <a:endParaRPr lang="ru-RU" sz="2000">
                        <a:latin typeface="Calibri"/>
                        <a:ea typeface="Calibri"/>
                        <a:cs typeface="Arial"/>
                      </a:endParaRPr>
                    </a:p>
                    <a:p>
                      <a:pPr>
                        <a:lnSpc>
                          <a:spcPct val="115000"/>
                        </a:lnSpc>
                        <a:spcAft>
                          <a:spcPts val="0"/>
                        </a:spcAft>
                        <a:tabLst>
                          <a:tab pos="450215" algn="l"/>
                        </a:tabLst>
                      </a:pPr>
                      <a:r>
                        <a:rPr lang="ru-RU" sz="2000" b="1">
                          <a:latin typeface="Times New Roman"/>
                          <a:ea typeface="Times New Roman"/>
                          <a:cs typeface="Arial"/>
                        </a:rPr>
                        <a:t>Часть А</a:t>
                      </a:r>
                      <a:r>
                        <a:rPr lang="ru-RU" sz="2000">
                          <a:latin typeface="Times New Roman"/>
                          <a:ea typeface="Times New Roman"/>
                          <a:cs typeface="Arial"/>
                        </a:rPr>
                        <a:t> содержит 15 заданий с выбором одного правильного ответа из четырех предложенных. Задания оцениваются в 1 балл.</a:t>
                      </a:r>
                      <a:endParaRPr lang="ru-RU" sz="2000">
                        <a:latin typeface="Calibri"/>
                        <a:ea typeface="Calibri"/>
                        <a:cs typeface="Arial"/>
                      </a:endParaRPr>
                    </a:p>
                    <a:p>
                      <a:pPr>
                        <a:lnSpc>
                          <a:spcPct val="115000"/>
                        </a:lnSpc>
                        <a:spcAft>
                          <a:spcPts val="0"/>
                        </a:spcAft>
                        <a:tabLst>
                          <a:tab pos="450215" algn="l"/>
                        </a:tabLst>
                      </a:pPr>
                      <a:r>
                        <a:rPr lang="ru-RU" sz="2000" b="1">
                          <a:latin typeface="Times New Roman"/>
                          <a:ea typeface="Times New Roman"/>
                          <a:cs typeface="Arial"/>
                        </a:rPr>
                        <a:t>Часть В</a:t>
                      </a:r>
                      <a:r>
                        <a:rPr lang="ru-RU" sz="2000">
                          <a:latin typeface="Times New Roman"/>
                          <a:ea typeface="Times New Roman"/>
                          <a:cs typeface="Arial"/>
                        </a:rPr>
                        <a:t> содержит 4-5 структурированных заданий, состоящих из нескольких вопросов. Задания оцениваются в 2-10 баллов.</a:t>
                      </a:r>
                      <a:endParaRPr lang="ru-RU" sz="2000">
                        <a:latin typeface="Calibri"/>
                        <a:ea typeface="Calibri"/>
                        <a:cs typeface="Arial"/>
                      </a:endParaRPr>
                    </a:p>
                    <a:p>
                      <a:pPr>
                        <a:lnSpc>
                          <a:spcPct val="115000"/>
                        </a:lnSpc>
                        <a:spcAft>
                          <a:spcPts val="0"/>
                        </a:spcAft>
                        <a:tabLst>
                          <a:tab pos="450215" algn="l"/>
                        </a:tabLst>
                      </a:pPr>
                      <a:r>
                        <a:rPr lang="ru-RU" sz="2000">
                          <a:latin typeface="Times New Roman"/>
                          <a:ea typeface="Calibri"/>
                          <a:cs typeface="Arial"/>
                        </a:rPr>
                        <a:t>Учащиеся могут использовать линейку, карандаш и ластик.</a:t>
                      </a:r>
                      <a:endParaRPr lang="ru-RU" sz="2000">
                        <a:latin typeface="Calibri"/>
                        <a:ea typeface="Calibri"/>
                        <a:cs typeface="Arial"/>
                      </a:endParaRPr>
                    </a:p>
                    <a:p>
                      <a:pPr>
                        <a:lnSpc>
                          <a:spcPct val="115000"/>
                        </a:lnSpc>
                        <a:spcAft>
                          <a:spcPts val="0"/>
                        </a:spcAft>
                        <a:tabLst>
                          <a:tab pos="450215" algn="l"/>
                        </a:tabLst>
                      </a:pPr>
                      <a:r>
                        <a:rPr lang="ru-RU" sz="2000">
                          <a:latin typeface="Times New Roman"/>
                          <a:ea typeface="Times New Roman"/>
                          <a:cs typeface="Arial"/>
                        </a:rPr>
                        <a:t>Все вопросы являются обязательными для выполнения.</a:t>
                      </a:r>
                      <a:endParaRPr lang="ru-RU" sz="2000">
                        <a:latin typeface="Calibri"/>
                        <a:ea typeface="Calibri"/>
                        <a:cs typeface="Arial"/>
                      </a:endParaRPr>
                    </a:p>
                    <a:p>
                      <a:pPr>
                        <a:lnSpc>
                          <a:spcPct val="115000"/>
                        </a:lnSpc>
                        <a:spcAft>
                          <a:spcPts val="0"/>
                        </a:spcAft>
                        <a:tabLst>
                          <a:tab pos="450215" algn="l"/>
                        </a:tabLst>
                      </a:pPr>
                      <a:r>
                        <a:rPr lang="ru-RU" sz="2000">
                          <a:latin typeface="Times New Roman"/>
                          <a:ea typeface="Calibri"/>
                          <a:cs typeface="Arial"/>
                        </a:rPr>
                        <a:t>Разрешается пользоваться калькулятором. </a:t>
                      </a:r>
                      <a:endParaRPr lang="ru-RU"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533218">
                <a:tc>
                  <a:txBody>
                    <a:bodyPr/>
                    <a:lstStyle/>
                    <a:p>
                      <a:pPr>
                        <a:lnSpc>
                          <a:spcPct val="115000"/>
                        </a:lnSpc>
                        <a:spcAft>
                          <a:spcPts val="0"/>
                        </a:spcAft>
                        <a:tabLst>
                          <a:tab pos="450215" algn="l"/>
                        </a:tabLst>
                      </a:pPr>
                      <a:r>
                        <a:rPr lang="ru-RU" sz="2000" b="1">
                          <a:latin typeface="Times New Roman"/>
                          <a:ea typeface="Times New Roman"/>
                          <a:cs typeface="Arial"/>
                        </a:rPr>
                        <a:t>Максимальный балл</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50215" algn="l"/>
                        </a:tabLst>
                      </a:pPr>
                      <a:r>
                        <a:rPr lang="ru-RU" sz="2000" b="1" dirty="0">
                          <a:latin typeface="Times New Roman"/>
                          <a:ea typeface="Times New Roman"/>
                          <a:cs typeface="Arial"/>
                        </a:rPr>
                        <a:t>50 баллов</a:t>
                      </a:r>
                      <a:endParaRPr lang="ru-RU"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357158" y="1428736"/>
          <a:ext cx="8429684" cy="5368290"/>
        </p:xfrm>
        <a:graphic>
          <a:graphicData uri="http://schemas.openxmlformats.org/drawingml/2006/table">
            <a:tbl>
              <a:tblPr/>
              <a:tblGrid>
                <a:gridCol w="4421020"/>
                <a:gridCol w="4008664"/>
              </a:tblGrid>
              <a:tr h="441995">
                <a:tc>
                  <a:txBody>
                    <a:bodyPr/>
                    <a:lstStyle/>
                    <a:p>
                      <a:pPr>
                        <a:lnSpc>
                          <a:spcPct val="115000"/>
                        </a:lnSpc>
                        <a:spcAft>
                          <a:spcPts val="1000"/>
                        </a:spcAft>
                      </a:pPr>
                      <a:r>
                        <a:rPr lang="ru-RU" sz="2000" b="1" dirty="0">
                          <a:latin typeface="Times New Roman"/>
                          <a:ea typeface="Calibri"/>
                          <a:cs typeface="Arial"/>
                        </a:rPr>
                        <a:t>Чтение и письмо</a:t>
                      </a:r>
                      <a:endParaRPr lang="ru-RU" sz="2000" dirty="0">
                        <a:latin typeface="Calibri"/>
                        <a:ea typeface="Calibri"/>
                        <a:cs typeface="Arial"/>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2000" b="1">
                          <a:latin typeface="Times New Roman"/>
                          <a:ea typeface="Calibri"/>
                          <a:cs typeface="Arial"/>
                        </a:rPr>
                        <a:t>2 часа (астрономических)</a:t>
                      </a:r>
                      <a:r>
                        <a:rPr lang="ru-RU" sz="2000" b="1" strike="sngStrike">
                          <a:latin typeface="Times New Roman"/>
                          <a:ea typeface="Calibri"/>
                          <a:cs typeface="Arial"/>
                        </a:rPr>
                        <a:t> </a:t>
                      </a:r>
                      <a:endParaRPr lang="ru-RU" sz="2000">
                        <a:latin typeface="Calibri"/>
                        <a:ea typeface="Calibri"/>
                        <a:cs typeface="Arial"/>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5166">
                <a:tc gridSpan="2">
                  <a:txBody>
                    <a:bodyPr/>
                    <a:lstStyle/>
                    <a:p>
                      <a:pPr algn="just">
                        <a:lnSpc>
                          <a:spcPct val="115000"/>
                        </a:lnSpc>
                        <a:spcAft>
                          <a:spcPts val="1000"/>
                        </a:spcAft>
                      </a:pPr>
                      <a:r>
                        <a:rPr lang="kk-KZ" sz="2000" dirty="0">
                          <a:latin typeface="Times New Roman"/>
                          <a:ea typeface="Calibri"/>
                          <a:cs typeface="Arial"/>
                        </a:rPr>
                        <a:t>Экзаменационная работа предполагает работу с двумя текстами (общий объем текстов – 400-450 слов). На основе текстов обучающиеся выполняют письменную работу – эссе-аргументация (170-200 слов), в которой используются аргументы, факты и соответствующая лексика.</a:t>
                      </a:r>
                      <a:endParaRPr lang="ru-RU" sz="2000" dirty="0">
                        <a:latin typeface="Calibri"/>
                        <a:ea typeface="Calibri"/>
                        <a:cs typeface="Arial"/>
                      </a:endParaRPr>
                    </a:p>
                    <a:p>
                      <a:pPr algn="just">
                        <a:lnSpc>
                          <a:spcPct val="115000"/>
                        </a:lnSpc>
                        <a:spcAft>
                          <a:spcPts val="1000"/>
                        </a:spcAft>
                      </a:pPr>
                      <a:r>
                        <a:rPr lang="kk-KZ" sz="2000" dirty="0">
                          <a:latin typeface="Times New Roman"/>
                          <a:ea typeface="Calibri"/>
                          <a:cs typeface="Arial"/>
                        </a:rPr>
                        <a:t>Пользоваться словарями запрещается.</a:t>
                      </a:r>
                      <a:endParaRPr lang="ru-RU" sz="2000" dirty="0">
                        <a:latin typeface="Calibri"/>
                        <a:ea typeface="Calibri"/>
                        <a:cs typeface="Arial"/>
                      </a:endParaRPr>
                    </a:p>
                    <a:p>
                      <a:pPr algn="just">
                        <a:lnSpc>
                          <a:spcPct val="115000"/>
                        </a:lnSpc>
                        <a:spcAft>
                          <a:spcPts val="1000"/>
                        </a:spcAft>
                      </a:pPr>
                      <a:r>
                        <a:rPr lang="kk-KZ" sz="2000" dirty="0">
                          <a:latin typeface="Times New Roman"/>
                          <a:ea typeface="Calibri"/>
                          <a:cs typeface="Arial"/>
                        </a:rPr>
                        <a:t>Для обучающихся </a:t>
                      </a:r>
                      <a:r>
                        <a:rPr lang="kk-KZ" sz="2000" b="1" dirty="0">
                          <a:latin typeface="Times New Roman"/>
                          <a:ea typeface="Calibri"/>
                          <a:cs typeface="Arial"/>
                        </a:rPr>
                        <a:t>с углубленным изучением</a:t>
                      </a:r>
                      <a:r>
                        <a:rPr lang="kk-KZ" sz="2000" dirty="0">
                          <a:latin typeface="Times New Roman"/>
                          <a:ea typeface="Calibri"/>
                          <a:cs typeface="Arial"/>
                        </a:rPr>
                        <a:t> предметов гуманитарного цикла экзаменационная работа предполагает работу с двумя текстами (общий объем текстов – 450-500 слов). На основе текстов обучающиеся выполняют письменную работу – эссе/ статья/ рассказ (200-250 слов), в которой используются аргументы, факты и соответствующая лексика.</a:t>
                      </a:r>
                      <a:endParaRPr lang="ru-RU" sz="2000" dirty="0">
                        <a:latin typeface="Calibri"/>
                        <a:ea typeface="Calibri"/>
                        <a:cs typeface="Arial"/>
                      </a:endParaRPr>
                    </a:p>
                    <a:p>
                      <a:pPr algn="just">
                        <a:lnSpc>
                          <a:spcPct val="115000"/>
                        </a:lnSpc>
                        <a:spcAft>
                          <a:spcPts val="1000"/>
                        </a:spcAft>
                      </a:pPr>
                      <a:r>
                        <a:rPr lang="kk-KZ" sz="2000" dirty="0">
                          <a:latin typeface="Times New Roman"/>
                          <a:ea typeface="Calibri"/>
                          <a:cs typeface="Arial"/>
                        </a:rPr>
                        <a:t>Пользоваться словарями </a:t>
                      </a:r>
                      <a:r>
                        <a:rPr lang="kk-KZ" sz="2000" b="1" dirty="0">
                          <a:latin typeface="Times New Roman"/>
                          <a:ea typeface="Calibri"/>
                          <a:cs typeface="Arial"/>
                        </a:rPr>
                        <a:t>запрещается</a:t>
                      </a:r>
                      <a:r>
                        <a:rPr lang="kk-KZ" sz="2000" dirty="0">
                          <a:latin typeface="Times New Roman"/>
                          <a:ea typeface="Calibri"/>
                          <a:cs typeface="Arial"/>
                        </a:rPr>
                        <a:t>.</a:t>
                      </a:r>
                      <a:endParaRPr lang="ru-RU" sz="2000" dirty="0">
                        <a:latin typeface="Calibri"/>
                        <a:ea typeface="Calibri"/>
                        <a:cs typeface="Arial"/>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441995">
                <a:tc>
                  <a:txBody>
                    <a:bodyPr/>
                    <a:lstStyle/>
                    <a:p>
                      <a:pPr algn="just">
                        <a:lnSpc>
                          <a:spcPct val="115000"/>
                        </a:lnSpc>
                        <a:spcAft>
                          <a:spcPts val="1000"/>
                        </a:spcAft>
                      </a:pPr>
                      <a:r>
                        <a:rPr lang="kk-KZ" sz="2000" b="1">
                          <a:latin typeface="Times New Roman"/>
                          <a:ea typeface="Calibri"/>
                          <a:cs typeface="Arial"/>
                        </a:rPr>
                        <a:t>Максимальный балл</a:t>
                      </a:r>
                      <a:endParaRPr lang="ru-RU" sz="2000">
                        <a:latin typeface="Calibri"/>
                        <a:ea typeface="Calibri"/>
                        <a:cs typeface="Arial"/>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kk-KZ" sz="2000" b="1" dirty="0">
                          <a:latin typeface="Times New Roman"/>
                          <a:ea typeface="Calibri"/>
                          <a:cs typeface="Arial"/>
                        </a:rPr>
                        <a:t>20 баллов </a:t>
                      </a:r>
                      <a:endParaRPr lang="ru-RU"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3793" name="Rectangle 1"/>
          <p:cNvSpPr>
            <a:spLocks noChangeArrowheads="1"/>
          </p:cNvSpPr>
          <p:nvPr/>
        </p:nvSpPr>
        <p:spPr bwMode="auto">
          <a:xfrm>
            <a:off x="1928794" y="36708"/>
            <a:ext cx="5208340" cy="1669627"/>
          </a:xfrm>
          <a:prstGeom prst="rect">
            <a:avLst/>
          </a:prstGeom>
          <a:noFill/>
          <a:ln w="9525">
            <a:noFill/>
            <a:miter lim="800000"/>
            <a:headEnd/>
            <a:tailEnd/>
          </a:ln>
          <a:effectLst/>
        </p:spPr>
        <p:txBody>
          <a:bodyPr vert="horz" wrap="square" lIns="91440" tIns="152352" rIns="91440" bIns="38088"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Описание экзаменационной работы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ПРЕДМЕТ «РУССКИЙ ЯЗЫК»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 русским языком обучения)</a:t>
            </a:r>
            <a:endParaRPr kumimoji="0" lang="en-GB"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357158" y="357166"/>
          <a:ext cx="8286808" cy="5904992"/>
        </p:xfrm>
        <a:graphic>
          <a:graphicData uri="http://schemas.openxmlformats.org/drawingml/2006/table">
            <a:tbl>
              <a:tblPr/>
              <a:tblGrid>
                <a:gridCol w="627976"/>
                <a:gridCol w="7658832"/>
              </a:tblGrid>
              <a:tr h="2004551">
                <a:tc>
                  <a:txBody>
                    <a:bodyPr/>
                    <a:lstStyle/>
                    <a:p>
                      <a:pPr>
                        <a:lnSpc>
                          <a:spcPct val="115000"/>
                        </a:lnSpc>
                        <a:spcAft>
                          <a:spcPts val="1000"/>
                        </a:spcAft>
                      </a:pPr>
                      <a:r>
                        <a:rPr lang="ru-RU" sz="1800" dirty="0">
                          <a:latin typeface="Times New Roman"/>
                          <a:ea typeface="Calibri"/>
                          <a:cs typeface="Arial"/>
                        </a:rPr>
                        <a:t>З</a:t>
                      </a:r>
                      <a:r>
                        <a:rPr lang="en-US" sz="1800" dirty="0">
                          <a:latin typeface="Times New Roman"/>
                          <a:ea typeface="Calibri"/>
                          <a:cs typeface="Arial"/>
                        </a:rPr>
                        <a:t>O</a:t>
                      </a:r>
                      <a:r>
                        <a:rPr lang="ru-RU" sz="1800" dirty="0">
                          <a:latin typeface="Times New Roman"/>
                          <a:ea typeface="Calibri"/>
                          <a:cs typeface="Arial"/>
                        </a:rPr>
                        <a:t>1</a:t>
                      </a:r>
                      <a:endParaRPr lang="ru-RU"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200"/>
                        </a:spcBef>
                        <a:spcAft>
                          <a:spcPts val="0"/>
                        </a:spcAft>
                        <a:tabLst>
                          <a:tab pos="215900" algn="l"/>
                          <a:tab pos="431800" algn="l"/>
                          <a:tab pos="431800" algn="l"/>
                        </a:tabLst>
                      </a:pPr>
                      <a:r>
                        <a:rPr lang="ru-RU" sz="1800" b="1" kern="0">
                          <a:latin typeface="Times New Roman"/>
                          <a:ea typeface="Times New Roman"/>
                        </a:rPr>
                        <a:t>Знание и понимание</a:t>
                      </a:r>
                      <a:endParaRPr lang="ru-RU" sz="1800" b="1" kern="1600">
                        <a:latin typeface="Arial"/>
                        <a:ea typeface="Times New Roman"/>
                      </a:endParaRPr>
                    </a:p>
                    <a:p>
                      <a:pPr>
                        <a:lnSpc>
                          <a:spcPct val="115000"/>
                        </a:lnSpc>
                        <a:spcAft>
                          <a:spcPts val="1000"/>
                        </a:spcAft>
                      </a:pPr>
                      <a:r>
                        <a:rPr lang="ru-RU" sz="1800">
                          <a:latin typeface="Times New Roman"/>
                          <a:ea typeface="Calibri"/>
                          <a:cs typeface="Arial"/>
                        </a:rPr>
                        <a:t>Обучающиеся должны знать и понимать:</a:t>
                      </a:r>
                      <a:endParaRPr lang="ru-RU" sz="1800">
                        <a:latin typeface="Calibri"/>
                        <a:ea typeface="Calibri"/>
                        <a:cs typeface="Arial"/>
                      </a:endParaRPr>
                    </a:p>
                    <a:p>
                      <a:pPr marL="342900" lvl="0" indent="-342900" algn="just">
                        <a:lnSpc>
                          <a:spcPct val="115000"/>
                        </a:lnSpc>
                        <a:spcBef>
                          <a:spcPts val="600"/>
                        </a:spcBef>
                        <a:spcAft>
                          <a:spcPts val="0"/>
                        </a:spcAft>
                        <a:buFont typeface="Symbol"/>
                        <a:buChar char=""/>
                        <a:tabLst>
                          <a:tab pos="457200" algn="l"/>
                        </a:tabLst>
                      </a:pPr>
                      <a:r>
                        <a:rPr lang="ru-RU" sz="1800">
                          <a:latin typeface="Times New Roman"/>
                          <a:ea typeface="Calibri"/>
                          <a:cs typeface="Arial"/>
                        </a:rPr>
                        <a:t>биологические явления, факты, законы, определения, понятия и теории; </a:t>
                      </a:r>
                      <a:endParaRPr lang="ru-RU" sz="1800">
                        <a:latin typeface="Calibri"/>
                        <a:ea typeface="Calibri"/>
                        <a:cs typeface="Arial"/>
                      </a:endParaRPr>
                    </a:p>
                    <a:p>
                      <a:pPr marL="342900" lvl="0" indent="-342900" algn="just">
                        <a:lnSpc>
                          <a:spcPct val="115000"/>
                        </a:lnSpc>
                        <a:spcBef>
                          <a:spcPts val="600"/>
                        </a:spcBef>
                        <a:spcAft>
                          <a:spcPts val="0"/>
                        </a:spcAft>
                        <a:buFont typeface="Symbol"/>
                        <a:buChar char=""/>
                        <a:tabLst>
                          <a:tab pos="457200" algn="l"/>
                        </a:tabLst>
                      </a:pPr>
                      <a:r>
                        <a:rPr lang="ru-RU" sz="1800">
                          <a:latin typeface="Times New Roman"/>
                          <a:ea typeface="Calibri"/>
                          <a:cs typeface="Arial"/>
                        </a:rPr>
                        <a:t>научную лексику, терминологию, условные обозначения (включая символы, величины и единицы измерения);</a:t>
                      </a:r>
                      <a:endParaRPr lang="ru-RU" sz="1800">
                        <a:latin typeface="Calibri"/>
                        <a:ea typeface="Calibri"/>
                        <a:cs typeface="Arial"/>
                      </a:endParaRPr>
                    </a:p>
                    <a:p>
                      <a:pPr marL="342900" lvl="0" indent="-342900" algn="just">
                        <a:lnSpc>
                          <a:spcPct val="115000"/>
                        </a:lnSpc>
                        <a:spcBef>
                          <a:spcPts val="600"/>
                        </a:spcBef>
                        <a:spcAft>
                          <a:spcPts val="0"/>
                        </a:spcAft>
                        <a:buFont typeface="Symbol"/>
                        <a:buChar char=""/>
                        <a:tabLst>
                          <a:tab pos="457200" algn="l"/>
                        </a:tabLst>
                      </a:pPr>
                      <a:r>
                        <a:rPr lang="ru-RU" sz="1800">
                          <a:latin typeface="Times New Roman"/>
                          <a:ea typeface="Calibri"/>
                          <a:cs typeface="Arial"/>
                        </a:rPr>
                        <a:t>физические величины и способы их определения; </a:t>
                      </a:r>
                      <a:endParaRPr lang="ru-RU"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3299">
                <a:tc>
                  <a:txBody>
                    <a:bodyPr/>
                    <a:lstStyle/>
                    <a:p>
                      <a:pPr>
                        <a:lnSpc>
                          <a:spcPct val="115000"/>
                        </a:lnSpc>
                        <a:spcAft>
                          <a:spcPts val="1000"/>
                        </a:spcAft>
                      </a:pPr>
                      <a:r>
                        <a:rPr lang="ru-RU" sz="1800">
                          <a:latin typeface="Times New Roman"/>
                          <a:ea typeface="Calibri"/>
                          <a:cs typeface="Arial"/>
                        </a:rPr>
                        <a:t>З</a:t>
                      </a:r>
                      <a:r>
                        <a:rPr lang="en-US" sz="1800">
                          <a:latin typeface="Times New Roman"/>
                          <a:ea typeface="Calibri"/>
                          <a:cs typeface="Arial"/>
                        </a:rPr>
                        <a:t>O2</a:t>
                      </a:r>
                      <a:endParaRPr lang="ru-RU"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200"/>
                        </a:spcBef>
                        <a:spcAft>
                          <a:spcPts val="0"/>
                        </a:spcAft>
                        <a:tabLst>
                          <a:tab pos="215900" algn="l"/>
                          <a:tab pos="431800" algn="l"/>
                          <a:tab pos="431800" algn="l"/>
                        </a:tabLst>
                      </a:pPr>
                      <a:r>
                        <a:rPr lang="ru-RU" sz="1800" b="1" kern="0" dirty="0">
                          <a:latin typeface="Times New Roman"/>
                          <a:ea typeface="Times New Roman"/>
                        </a:rPr>
                        <a:t>Обработка, применение и оценивание информации</a:t>
                      </a:r>
                      <a:endParaRPr lang="ru-RU" sz="1800" b="1" kern="1600" dirty="0">
                        <a:latin typeface="Arial"/>
                        <a:ea typeface="Times New Roman"/>
                      </a:endParaRPr>
                    </a:p>
                    <a:p>
                      <a:pPr>
                        <a:lnSpc>
                          <a:spcPct val="115000"/>
                        </a:lnSpc>
                        <a:spcAft>
                          <a:spcPts val="1000"/>
                        </a:spcAft>
                      </a:pPr>
                      <a:r>
                        <a:rPr lang="ru-RU" sz="1800" dirty="0">
                          <a:latin typeface="Times New Roman"/>
                          <a:ea typeface="Calibri"/>
                          <a:cs typeface="Arial"/>
                        </a:rPr>
                        <a:t>Обучающиеся должны уметь:</a:t>
                      </a:r>
                      <a:endParaRPr lang="ru-RU" sz="1800" dirty="0">
                        <a:latin typeface="Calibri"/>
                        <a:ea typeface="Calibri"/>
                        <a:cs typeface="Arial"/>
                      </a:endParaRPr>
                    </a:p>
                    <a:p>
                      <a:pPr marL="342900" lvl="0" indent="-342900" algn="just">
                        <a:lnSpc>
                          <a:spcPct val="115000"/>
                        </a:lnSpc>
                        <a:spcBef>
                          <a:spcPts val="600"/>
                        </a:spcBef>
                        <a:spcAft>
                          <a:spcPts val="0"/>
                        </a:spcAft>
                        <a:buFont typeface="Symbol"/>
                        <a:buChar char=""/>
                        <a:tabLst>
                          <a:tab pos="457200" algn="l"/>
                        </a:tabLst>
                      </a:pPr>
                      <a:r>
                        <a:rPr lang="ru-RU" sz="1800" dirty="0">
                          <a:latin typeface="Times New Roman"/>
                          <a:ea typeface="Calibri"/>
                          <a:cs typeface="Arial"/>
                        </a:rPr>
                        <a:t>находить, выбирать, систематизировать информацию из различных источников;</a:t>
                      </a:r>
                      <a:endParaRPr lang="ru-RU" sz="1800" dirty="0">
                        <a:latin typeface="Calibri"/>
                        <a:ea typeface="Calibri"/>
                        <a:cs typeface="Arial"/>
                      </a:endParaRPr>
                    </a:p>
                    <a:p>
                      <a:pPr marL="342900" lvl="0" indent="-342900" algn="just">
                        <a:lnSpc>
                          <a:spcPct val="115000"/>
                        </a:lnSpc>
                        <a:spcBef>
                          <a:spcPts val="600"/>
                        </a:spcBef>
                        <a:spcAft>
                          <a:spcPts val="0"/>
                        </a:spcAft>
                        <a:buFont typeface="Symbol"/>
                        <a:buChar char=""/>
                        <a:tabLst>
                          <a:tab pos="457200" algn="l"/>
                        </a:tabLst>
                      </a:pPr>
                      <a:r>
                        <a:rPr lang="ru-RU" sz="1800" dirty="0">
                          <a:latin typeface="Times New Roman"/>
                          <a:ea typeface="Calibri"/>
                          <a:cs typeface="Arial"/>
                        </a:rPr>
                        <a:t>представлять информацию в различных формах;</a:t>
                      </a:r>
                      <a:endParaRPr lang="ru-RU" sz="1800" dirty="0">
                        <a:latin typeface="Calibri"/>
                        <a:ea typeface="Calibri"/>
                        <a:cs typeface="Arial"/>
                      </a:endParaRPr>
                    </a:p>
                    <a:p>
                      <a:pPr marL="342900" lvl="0" indent="-342900" algn="just">
                        <a:lnSpc>
                          <a:spcPct val="115000"/>
                        </a:lnSpc>
                        <a:spcBef>
                          <a:spcPts val="600"/>
                        </a:spcBef>
                        <a:spcAft>
                          <a:spcPts val="0"/>
                        </a:spcAft>
                        <a:buFont typeface="Symbol"/>
                        <a:buChar char=""/>
                        <a:tabLst>
                          <a:tab pos="457200" algn="l"/>
                        </a:tabLst>
                      </a:pPr>
                      <a:r>
                        <a:rPr lang="ru-RU" sz="1800" dirty="0">
                          <a:latin typeface="Times New Roman"/>
                          <a:ea typeface="Calibri"/>
                          <a:cs typeface="Arial"/>
                        </a:rPr>
                        <a:t>работать с числовыми и другими данными;</a:t>
                      </a:r>
                      <a:endParaRPr lang="ru-RU" sz="1800" dirty="0">
                        <a:latin typeface="Calibri"/>
                        <a:ea typeface="Calibri"/>
                        <a:cs typeface="Arial"/>
                      </a:endParaRPr>
                    </a:p>
                    <a:p>
                      <a:pPr marL="342900" lvl="0" indent="-342900" algn="just">
                        <a:lnSpc>
                          <a:spcPct val="115000"/>
                        </a:lnSpc>
                        <a:spcBef>
                          <a:spcPts val="600"/>
                        </a:spcBef>
                        <a:spcAft>
                          <a:spcPts val="0"/>
                        </a:spcAft>
                        <a:buFont typeface="Symbol"/>
                        <a:buChar char=""/>
                        <a:tabLst>
                          <a:tab pos="457200" algn="l"/>
                        </a:tabLst>
                      </a:pPr>
                      <a:r>
                        <a:rPr lang="ru-RU" sz="1800" dirty="0">
                          <a:latin typeface="Times New Roman"/>
                          <a:ea typeface="Calibri"/>
                          <a:cs typeface="Arial"/>
                        </a:rPr>
                        <a:t>использовать информацию при определении образцов, описывать этапы работы и делать выводы;</a:t>
                      </a:r>
                      <a:endParaRPr lang="ru-RU" sz="1800" dirty="0">
                        <a:latin typeface="Calibri"/>
                        <a:ea typeface="Calibri"/>
                        <a:cs typeface="Arial"/>
                      </a:endParaRPr>
                    </a:p>
                    <a:p>
                      <a:pPr marL="342900" lvl="0" indent="-342900" algn="just">
                        <a:lnSpc>
                          <a:spcPct val="115000"/>
                        </a:lnSpc>
                        <a:spcBef>
                          <a:spcPts val="600"/>
                        </a:spcBef>
                        <a:spcAft>
                          <a:spcPts val="0"/>
                        </a:spcAft>
                        <a:buFont typeface="Symbol"/>
                        <a:buChar char=""/>
                        <a:tabLst>
                          <a:tab pos="457200" algn="l"/>
                        </a:tabLst>
                      </a:pPr>
                      <a:r>
                        <a:rPr lang="ru-RU" sz="1800" dirty="0">
                          <a:latin typeface="Times New Roman"/>
                          <a:ea typeface="Calibri"/>
                          <a:cs typeface="Arial"/>
                        </a:rPr>
                        <a:t>давать обоснованные объяснения явлениям; </a:t>
                      </a:r>
                      <a:endParaRPr lang="ru-RU" sz="1800" dirty="0">
                        <a:latin typeface="Calibri"/>
                        <a:ea typeface="Calibri"/>
                        <a:cs typeface="Arial"/>
                      </a:endParaRPr>
                    </a:p>
                    <a:p>
                      <a:pPr marL="342900" lvl="0" indent="-342900" algn="just">
                        <a:lnSpc>
                          <a:spcPct val="115000"/>
                        </a:lnSpc>
                        <a:spcBef>
                          <a:spcPts val="600"/>
                        </a:spcBef>
                        <a:spcAft>
                          <a:spcPts val="0"/>
                        </a:spcAft>
                        <a:buFont typeface="Symbol"/>
                        <a:buChar char=""/>
                        <a:tabLst>
                          <a:tab pos="457200" algn="l"/>
                        </a:tabLst>
                      </a:pPr>
                      <a:r>
                        <a:rPr lang="ru-RU" sz="1800" dirty="0">
                          <a:latin typeface="Times New Roman"/>
                          <a:ea typeface="Calibri"/>
                          <a:cs typeface="Arial"/>
                        </a:rPr>
                        <a:t>решать задачи.</a:t>
                      </a:r>
                      <a:endParaRPr lang="ru-RU"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lum contrast="10000"/>
          </a:blip>
          <a:srcRect/>
          <a:stretch>
            <a:fillRect/>
          </a:stretch>
        </p:blipFill>
        <p:spPr bwMode="auto">
          <a:xfrm>
            <a:off x="0" y="571480"/>
            <a:ext cx="9144000" cy="54403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t>Шкала перевода баллов экзамена в экзаменационную оценку</a:t>
            </a:r>
            <a:endParaRPr lang="ru-RU" sz="2400" dirty="0"/>
          </a:p>
        </p:txBody>
      </p:sp>
      <p:graphicFrame>
        <p:nvGraphicFramePr>
          <p:cNvPr id="4" name="Содержимое 3"/>
          <p:cNvGraphicFramePr>
            <a:graphicFrameLocks noGrp="1"/>
          </p:cNvGraphicFramePr>
          <p:nvPr>
            <p:ph idx="1"/>
          </p:nvPr>
        </p:nvGraphicFramePr>
        <p:xfrm>
          <a:off x="500034" y="1785926"/>
          <a:ext cx="8143932" cy="4216855"/>
        </p:xfrm>
        <a:graphic>
          <a:graphicData uri="http://schemas.openxmlformats.org/drawingml/2006/table">
            <a:tbl>
              <a:tblPr/>
              <a:tblGrid>
                <a:gridCol w="2785224"/>
                <a:gridCol w="2676096"/>
                <a:gridCol w="2682612"/>
              </a:tblGrid>
              <a:tr h="1398053">
                <a:tc>
                  <a:txBody>
                    <a:bodyPr/>
                    <a:lstStyle/>
                    <a:p>
                      <a:pPr algn="ctr">
                        <a:lnSpc>
                          <a:spcPct val="115000"/>
                        </a:lnSpc>
                        <a:spcAft>
                          <a:spcPts val="0"/>
                        </a:spcAft>
                      </a:pPr>
                      <a:r>
                        <a:rPr lang="ru-RU" sz="2000" b="1">
                          <a:latin typeface="Times New Roman"/>
                          <a:ea typeface="Calibri"/>
                          <a:cs typeface="Arial"/>
                        </a:rPr>
                        <a:t>Баллы экзаменационной работы</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a:latin typeface="Times New Roman"/>
                          <a:ea typeface="Calibri"/>
                          <a:cs typeface="Arial"/>
                        </a:rPr>
                        <a:t>Процентное содержание баллов, %</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a:latin typeface="Times New Roman"/>
                          <a:ea typeface="Calibri"/>
                          <a:cs typeface="Arial"/>
                        </a:rPr>
                        <a:t>Оценка</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9026">
                <a:tc>
                  <a:txBody>
                    <a:bodyPr/>
                    <a:lstStyle/>
                    <a:p>
                      <a:pPr algn="ctr">
                        <a:lnSpc>
                          <a:spcPct val="115000"/>
                        </a:lnSpc>
                        <a:spcAft>
                          <a:spcPts val="0"/>
                        </a:spcAft>
                      </a:pPr>
                      <a:r>
                        <a:rPr lang="en-US" sz="2000">
                          <a:latin typeface="Times New Roman"/>
                          <a:ea typeface="Calibri"/>
                          <a:cs typeface="Arial"/>
                        </a:rPr>
                        <a:t>0-</a:t>
                      </a:r>
                      <a:r>
                        <a:rPr lang="ru-RU" sz="2000">
                          <a:latin typeface="Times New Roman"/>
                          <a:ea typeface="Calibri"/>
                          <a:cs typeface="Arial"/>
                        </a:rPr>
                        <a:t>19</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latin typeface="Times New Roman"/>
                          <a:ea typeface="Calibri"/>
                          <a:cs typeface="Arial"/>
                        </a:rPr>
                        <a:t>0-</a:t>
                      </a:r>
                      <a:r>
                        <a:rPr lang="ru-RU" sz="2000">
                          <a:latin typeface="Times New Roman"/>
                          <a:ea typeface="Calibri"/>
                          <a:cs typeface="Arial"/>
                        </a:rPr>
                        <a:t>39</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latin typeface="Times New Roman"/>
                          <a:ea typeface="Calibri"/>
                          <a:cs typeface="Arial"/>
                        </a:rPr>
                        <a:t>2 (неудовлетворительно) </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9026">
                <a:tc>
                  <a:txBody>
                    <a:bodyPr/>
                    <a:lstStyle/>
                    <a:p>
                      <a:pPr algn="ctr">
                        <a:lnSpc>
                          <a:spcPct val="115000"/>
                        </a:lnSpc>
                        <a:spcAft>
                          <a:spcPts val="0"/>
                        </a:spcAft>
                      </a:pPr>
                      <a:r>
                        <a:rPr lang="kk-KZ" sz="2000">
                          <a:latin typeface="Times New Roman"/>
                          <a:ea typeface="Calibri"/>
                          <a:cs typeface="Arial"/>
                        </a:rPr>
                        <a:t>20</a:t>
                      </a:r>
                      <a:r>
                        <a:rPr lang="en-US" sz="2000">
                          <a:latin typeface="Times New Roman"/>
                          <a:ea typeface="Calibri"/>
                          <a:cs typeface="Arial"/>
                        </a:rPr>
                        <a:t>-</a:t>
                      </a:r>
                      <a:r>
                        <a:rPr lang="ru-RU" sz="2000">
                          <a:latin typeface="Times New Roman"/>
                          <a:ea typeface="Calibri"/>
                          <a:cs typeface="Arial"/>
                        </a:rPr>
                        <a:t>32</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latin typeface="Times New Roman"/>
                          <a:ea typeface="Calibri"/>
                          <a:cs typeface="Arial"/>
                        </a:rPr>
                        <a:t>40</a:t>
                      </a:r>
                      <a:r>
                        <a:rPr lang="en-US" sz="2000">
                          <a:latin typeface="Times New Roman"/>
                          <a:ea typeface="Calibri"/>
                          <a:cs typeface="Arial"/>
                        </a:rPr>
                        <a:t>-64</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latin typeface="Times New Roman"/>
                          <a:ea typeface="Calibri"/>
                          <a:cs typeface="Arial"/>
                        </a:rPr>
                        <a:t>3 (удовлетворительно)</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9026">
                <a:tc>
                  <a:txBody>
                    <a:bodyPr/>
                    <a:lstStyle/>
                    <a:p>
                      <a:pPr algn="ctr">
                        <a:lnSpc>
                          <a:spcPct val="115000"/>
                        </a:lnSpc>
                        <a:spcAft>
                          <a:spcPts val="0"/>
                        </a:spcAft>
                      </a:pPr>
                      <a:r>
                        <a:rPr lang="ru-RU" sz="2000">
                          <a:latin typeface="Times New Roman"/>
                          <a:ea typeface="Calibri"/>
                          <a:cs typeface="Arial"/>
                        </a:rPr>
                        <a:t>33</a:t>
                      </a:r>
                      <a:r>
                        <a:rPr lang="en-US" sz="2000">
                          <a:latin typeface="Times New Roman"/>
                          <a:ea typeface="Calibri"/>
                          <a:cs typeface="Arial"/>
                        </a:rPr>
                        <a:t>-</a:t>
                      </a:r>
                      <a:r>
                        <a:rPr lang="ru-RU" sz="2000">
                          <a:latin typeface="Times New Roman"/>
                          <a:ea typeface="Calibri"/>
                          <a:cs typeface="Arial"/>
                        </a:rPr>
                        <a:t>42</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latin typeface="Times New Roman"/>
                          <a:ea typeface="Calibri"/>
                          <a:cs typeface="Arial"/>
                        </a:rPr>
                        <a:t>65-84</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latin typeface="Times New Roman"/>
                          <a:ea typeface="Calibri"/>
                          <a:cs typeface="Arial"/>
                        </a:rPr>
                        <a:t>4 (хорошо)</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9710">
                <a:tc>
                  <a:txBody>
                    <a:bodyPr/>
                    <a:lstStyle/>
                    <a:p>
                      <a:pPr algn="ctr">
                        <a:lnSpc>
                          <a:spcPct val="115000"/>
                        </a:lnSpc>
                        <a:spcAft>
                          <a:spcPts val="0"/>
                        </a:spcAft>
                      </a:pPr>
                      <a:r>
                        <a:rPr lang="kk-KZ" sz="2000">
                          <a:latin typeface="Times New Roman"/>
                          <a:ea typeface="Calibri"/>
                          <a:cs typeface="Arial"/>
                        </a:rPr>
                        <a:t>43</a:t>
                      </a:r>
                      <a:r>
                        <a:rPr lang="en-US" sz="2000">
                          <a:latin typeface="Times New Roman"/>
                          <a:ea typeface="Calibri"/>
                          <a:cs typeface="Arial"/>
                        </a:rPr>
                        <a:t>-</a:t>
                      </a:r>
                      <a:r>
                        <a:rPr lang="ru-RU" sz="2000">
                          <a:latin typeface="Times New Roman"/>
                          <a:ea typeface="Calibri"/>
                          <a:cs typeface="Arial"/>
                        </a:rPr>
                        <a:t>50</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latin typeface="Times New Roman"/>
                          <a:ea typeface="Calibri"/>
                          <a:cs typeface="Arial"/>
                        </a:rPr>
                        <a:t>85-100</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dirty="0">
                          <a:latin typeface="Times New Roman"/>
                          <a:ea typeface="Calibri"/>
                          <a:cs typeface="Arial"/>
                        </a:rPr>
                        <a:t>5 (отлично) </a:t>
                      </a:r>
                      <a:endParaRPr lang="ru-RU"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t>Описание экзаменационной работы</a:t>
            </a:r>
            <a:r>
              <a:rPr lang="ru-RU" sz="2400" dirty="0" smtClean="0"/>
              <a:t/>
            </a:r>
            <a:br>
              <a:rPr lang="ru-RU" sz="2400" dirty="0" smtClean="0"/>
            </a:br>
            <a:r>
              <a:rPr lang="ru-RU" sz="2400" b="1" dirty="0" smtClean="0"/>
              <a:t>ПРЕДМЕТ «ФИЗИКА»</a:t>
            </a:r>
            <a:endParaRPr lang="ru-RU" sz="2400" dirty="0"/>
          </a:p>
        </p:txBody>
      </p:sp>
      <p:graphicFrame>
        <p:nvGraphicFramePr>
          <p:cNvPr id="4" name="Содержимое 3"/>
          <p:cNvGraphicFramePr>
            <a:graphicFrameLocks noGrp="1"/>
          </p:cNvGraphicFramePr>
          <p:nvPr>
            <p:ph idx="1"/>
          </p:nvPr>
        </p:nvGraphicFramePr>
        <p:xfrm>
          <a:off x="357158" y="1571612"/>
          <a:ext cx="8286808" cy="3895948"/>
        </p:xfrm>
        <a:graphic>
          <a:graphicData uri="http://schemas.openxmlformats.org/drawingml/2006/table">
            <a:tbl>
              <a:tblPr/>
              <a:tblGrid>
                <a:gridCol w="4139535"/>
                <a:gridCol w="4147273"/>
              </a:tblGrid>
              <a:tr h="606950">
                <a:tc>
                  <a:txBody>
                    <a:bodyPr/>
                    <a:lstStyle/>
                    <a:p>
                      <a:pPr>
                        <a:lnSpc>
                          <a:spcPct val="115000"/>
                        </a:lnSpc>
                        <a:spcAft>
                          <a:spcPts val="0"/>
                        </a:spcAft>
                        <a:tabLst>
                          <a:tab pos="450215" algn="l"/>
                        </a:tabLst>
                      </a:pPr>
                      <a:r>
                        <a:rPr lang="ru-RU" sz="2000" b="1" dirty="0">
                          <a:latin typeface="Times New Roman"/>
                          <a:ea typeface="Times New Roman"/>
                          <a:cs typeface="Arial"/>
                        </a:rPr>
                        <a:t>Время выполнения</a:t>
                      </a:r>
                      <a:endParaRPr lang="ru-RU"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50215" algn="l"/>
                        </a:tabLst>
                      </a:pPr>
                      <a:r>
                        <a:rPr lang="en-US" sz="2000" b="1">
                          <a:latin typeface="Times New Roman"/>
                          <a:ea typeface="Times New Roman"/>
                          <a:cs typeface="Arial"/>
                        </a:rPr>
                        <a:t>2</a:t>
                      </a:r>
                      <a:r>
                        <a:rPr lang="ru-RU" sz="2000" b="1">
                          <a:latin typeface="Times New Roman"/>
                          <a:ea typeface="Times New Roman"/>
                          <a:cs typeface="Arial"/>
                        </a:rPr>
                        <a:t> часа (астрономических)</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7760">
                <a:tc gridSpan="2">
                  <a:txBody>
                    <a:bodyPr/>
                    <a:lstStyle/>
                    <a:p>
                      <a:pPr algn="just">
                        <a:lnSpc>
                          <a:spcPct val="115000"/>
                        </a:lnSpc>
                        <a:spcAft>
                          <a:spcPts val="0"/>
                        </a:spcAft>
                        <a:tabLst>
                          <a:tab pos="450215" algn="l"/>
                        </a:tabLst>
                      </a:pPr>
                      <a:r>
                        <a:rPr lang="ru-RU" sz="2000" dirty="0">
                          <a:latin typeface="Times New Roman"/>
                          <a:ea typeface="Times New Roman"/>
                          <a:cs typeface="Arial"/>
                        </a:rPr>
                        <a:t>Экзаменационная работа состоит из 2 частей. </a:t>
                      </a:r>
                      <a:endParaRPr lang="ru-RU" sz="2000" dirty="0">
                        <a:latin typeface="Calibri"/>
                        <a:ea typeface="Calibri"/>
                        <a:cs typeface="Arial"/>
                      </a:endParaRPr>
                    </a:p>
                    <a:p>
                      <a:pPr algn="just">
                        <a:lnSpc>
                          <a:spcPct val="115000"/>
                        </a:lnSpc>
                        <a:spcAft>
                          <a:spcPts val="0"/>
                        </a:spcAft>
                        <a:tabLst>
                          <a:tab pos="450215" algn="l"/>
                        </a:tabLst>
                      </a:pPr>
                      <a:r>
                        <a:rPr lang="ru-RU" sz="2000" b="1" dirty="0">
                          <a:latin typeface="Times New Roman"/>
                          <a:ea typeface="Times New Roman"/>
                          <a:cs typeface="Arial"/>
                        </a:rPr>
                        <a:t>Часть А</a:t>
                      </a:r>
                      <a:r>
                        <a:rPr lang="ru-RU" sz="2000" dirty="0">
                          <a:latin typeface="Times New Roman"/>
                          <a:ea typeface="Times New Roman"/>
                          <a:cs typeface="Arial"/>
                        </a:rPr>
                        <a:t> содержит 15 заданий с выбором одного правильного ответа из четырех предложенных. Задания оцениваются в 1 балл.</a:t>
                      </a:r>
                      <a:endParaRPr lang="ru-RU" sz="2000" dirty="0">
                        <a:latin typeface="Calibri"/>
                        <a:ea typeface="Calibri"/>
                        <a:cs typeface="Arial"/>
                      </a:endParaRPr>
                    </a:p>
                    <a:p>
                      <a:pPr algn="just">
                        <a:lnSpc>
                          <a:spcPct val="115000"/>
                        </a:lnSpc>
                        <a:spcAft>
                          <a:spcPts val="0"/>
                        </a:spcAft>
                        <a:tabLst>
                          <a:tab pos="450215" algn="l"/>
                        </a:tabLst>
                      </a:pPr>
                      <a:r>
                        <a:rPr lang="ru-RU" sz="2000" b="1" dirty="0">
                          <a:latin typeface="Times New Roman"/>
                          <a:ea typeface="Times New Roman"/>
                          <a:cs typeface="Arial"/>
                        </a:rPr>
                        <a:t>Часть В</a:t>
                      </a:r>
                      <a:r>
                        <a:rPr lang="ru-RU" sz="2000" dirty="0">
                          <a:latin typeface="Times New Roman"/>
                          <a:ea typeface="Times New Roman"/>
                          <a:cs typeface="Arial"/>
                        </a:rPr>
                        <a:t> содержит 4-5 заданий, требующих краткого или развернутого ответов. Задания оцениваются в 7-12 баллов.</a:t>
                      </a:r>
                      <a:endParaRPr lang="ru-RU" sz="2000" dirty="0">
                        <a:latin typeface="Calibri"/>
                        <a:ea typeface="Calibri"/>
                        <a:cs typeface="Arial"/>
                      </a:endParaRPr>
                    </a:p>
                    <a:p>
                      <a:pPr algn="just">
                        <a:lnSpc>
                          <a:spcPct val="115000"/>
                        </a:lnSpc>
                        <a:spcAft>
                          <a:spcPts val="0"/>
                        </a:spcAft>
                        <a:tabLst>
                          <a:tab pos="450215" algn="l"/>
                        </a:tabLst>
                      </a:pPr>
                      <a:r>
                        <a:rPr lang="ru-RU" sz="2000" dirty="0">
                          <a:latin typeface="Times New Roman"/>
                          <a:ea typeface="Calibri"/>
                          <a:cs typeface="Arial"/>
                        </a:rPr>
                        <a:t>Разрешается пользоваться калькулятором. </a:t>
                      </a:r>
                      <a:endParaRPr lang="ru-RU"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681238">
                <a:tc>
                  <a:txBody>
                    <a:bodyPr/>
                    <a:lstStyle/>
                    <a:p>
                      <a:pPr>
                        <a:lnSpc>
                          <a:spcPct val="115000"/>
                        </a:lnSpc>
                        <a:spcAft>
                          <a:spcPts val="0"/>
                        </a:spcAft>
                        <a:tabLst>
                          <a:tab pos="450215" algn="l"/>
                        </a:tabLst>
                      </a:pPr>
                      <a:r>
                        <a:rPr lang="ru-RU" sz="2000" b="1">
                          <a:latin typeface="Times New Roman"/>
                          <a:ea typeface="Times New Roman"/>
                          <a:cs typeface="Arial"/>
                        </a:rPr>
                        <a:t>Максимальный балл</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50215" algn="l"/>
                        </a:tabLst>
                      </a:pPr>
                      <a:r>
                        <a:rPr lang="ru-RU" sz="2000" b="1" dirty="0">
                          <a:latin typeface="Times New Roman"/>
                          <a:ea typeface="Times New Roman"/>
                          <a:cs typeface="Arial"/>
                        </a:rPr>
                        <a:t>50 баллов</a:t>
                      </a:r>
                      <a:endParaRPr lang="ru-RU"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500034" y="714356"/>
          <a:ext cx="7929618" cy="5429288"/>
        </p:xfrm>
        <a:graphic>
          <a:graphicData uri="http://schemas.openxmlformats.org/drawingml/2006/table">
            <a:tbl>
              <a:tblPr/>
              <a:tblGrid>
                <a:gridCol w="583265"/>
                <a:gridCol w="7346353"/>
              </a:tblGrid>
              <a:tr h="2076934">
                <a:tc>
                  <a:txBody>
                    <a:bodyPr/>
                    <a:lstStyle/>
                    <a:p>
                      <a:pPr>
                        <a:lnSpc>
                          <a:spcPct val="115000"/>
                        </a:lnSpc>
                        <a:spcAft>
                          <a:spcPts val="0"/>
                        </a:spcAft>
                        <a:tabLst>
                          <a:tab pos="269875" algn="l"/>
                          <a:tab pos="540385" algn="l"/>
                          <a:tab pos="810260" algn="l"/>
                          <a:tab pos="6301105" algn="r"/>
                        </a:tabLst>
                      </a:pPr>
                      <a:r>
                        <a:rPr lang="ru-RU" sz="1800" dirty="0">
                          <a:latin typeface="Times New Roman"/>
                          <a:ea typeface="Calibri"/>
                          <a:cs typeface="Arial"/>
                        </a:rPr>
                        <a:t>З</a:t>
                      </a:r>
                      <a:r>
                        <a:rPr lang="en-US" sz="1800" dirty="0">
                          <a:latin typeface="Times New Roman"/>
                          <a:ea typeface="Calibri"/>
                          <a:cs typeface="Arial"/>
                        </a:rPr>
                        <a:t>O</a:t>
                      </a:r>
                      <a:r>
                        <a:rPr lang="ru-RU" sz="1800" dirty="0">
                          <a:latin typeface="Times New Roman"/>
                          <a:ea typeface="Calibri"/>
                          <a:cs typeface="Arial"/>
                        </a:rPr>
                        <a:t>1</a:t>
                      </a:r>
                      <a:endParaRPr lang="ru-RU"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800" b="1" dirty="0">
                          <a:solidFill>
                            <a:srgbClr val="000000"/>
                          </a:solidFill>
                          <a:latin typeface="Times New Roman"/>
                          <a:ea typeface="Calibri"/>
                          <a:cs typeface="Times New Roman"/>
                        </a:rPr>
                        <a:t>Знание и понимание </a:t>
                      </a:r>
                      <a:endParaRPr lang="ru-RU" sz="1800" dirty="0">
                        <a:solidFill>
                          <a:srgbClr val="000000"/>
                        </a:solidFill>
                        <a:latin typeface="Arial"/>
                        <a:ea typeface="Calibri"/>
                        <a:cs typeface="Times New Roman"/>
                      </a:endParaRPr>
                    </a:p>
                    <a:p>
                      <a:pPr algn="just">
                        <a:spcAft>
                          <a:spcPts val="0"/>
                        </a:spcAft>
                      </a:pPr>
                      <a:r>
                        <a:rPr lang="ru-RU" sz="1800" dirty="0">
                          <a:solidFill>
                            <a:srgbClr val="000000"/>
                          </a:solidFill>
                          <a:latin typeface="Times New Roman"/>
                          <a:ea typeface="Calibri"/>
                          <a:cs typeface="Times New Roman"/>
                        </a:rPr>
                        <a:t>Обучающиеся должны знать и понимать: </a:t>
                      </a:r>
                      <a:endParaRPr lang="ru-RU" sz="1800" dirty="0">
                        <a:solidFill>
                          <a:srgbClr val="000000"/>
                        </a:solidFill>
                        <a:latin typeface="Arial"/>
                        <a:ea typeface="Calibri"/>
                        <a:cs typeface="Times New Roman"/>
                      </a:endParaRPr>
                    </a:p>
                    <a:p>
                      <a:pPr algn="just">
                        <a:spcAft>
                          <a:spcPts val="0"/>
                        </a:spcAft>
                      </a:pPr>
                      <a:r>
                        <a:rPr lang="ru-RU" sz="1800" dirty="0">
                          <a:solidFill>
                            <a:srgbClr val="000000"/>
                          </a:solidFill>
                          <a:latin typeface="Times New Roman"/>
                          <a:ea typeface="Calibri"/>
                          <a:cs typeface="Times New Roman"/>
                        </a:rPr>
                        <a:t>• физические явления, факты, законы, определения, понятия и теории; </a:t>
                      </a:r>
                      <a:endParaRPr lang="ru-RU" sz="1800" dirty="0">
                        <a:solidFill>
                          <a:srgbClr val="000000"/>
                        </a:solidFill>
                        <a:latin typeface="Arial"/>
                        <a:ea typeface="Calibri"/>
                        <a:cs typeface="Times New Roman"/>
                      </a:endParaRPr>
                    </a:p>
                    <a:p>
                      <a:pPr algn="just">
                        <a:spcAft>
                          <a:spcPts val="0"/>
                        </a:spcAft>
                      </a:pPr>
                      <a:r>
                        <a:rPr lang="ru-RU" sz="1800" dirty="0">
                          <a:solidFill>
                            <a:srgbClr val="000000"/>
                          </a:solidFill>
                          <a:latin typeface="Times New Roman"/>
                          <a:ea typeface="Calibri"/>
                          <a:cs typeface="Times New Roman"/>
                        </a:rPr>
                        <a:t>• научную лексику, терминологию, условные обозначения (включая символы, величины и единицы измерения); </a:t>
                      </a:r>
                      <a:endParaRPr lang="ru-RU" sz="1800" dirty="0">
                        <a:solidFill>
                          <a:srgbClr val="000000"/>
                        </a:solidFill>
                        <a:latin typeface="Arial"/>
                        <a:ea typeface="Calibri"/>
                        <a:cs typeface="Times New Roman"/>
                      </a:endParaRPr>
                    </a:p>
                    <a:p>
                      <a:pPr algn="just">
                        <a:spcAft>
                          <a:spcPts val="0"/>
                        </a:spcAft>
                      </a:pPr>
                      <a:r>
                        <a:rPr lang="ru-RU" sz="1800" dirty="0">
                          <a:solidFill>
                            <a:srgbClr val="000000"/>
                          </a:solidFill>
                          <a:latin typeface="Times New Roman"/>
                          <a:ea typeface="Calibri"/>
                          <a:cs typeface="Times New Roman"/>
                        </a:rPr>
                        <a:t>• физические величины и способы их определения; </a:t>
                      </a:r>
                      <a:endParaRPr lang="ru-RU" sz="1800" dirty="0">
                        <a:solidFill>
                          <a:srgbClr val="000000"/>
                        </a:solidFill>
                        <a:latin typeface="Arial"/>
                        <a:ea typeface="Calibri"/>
                        <a:cs typeface="Times New Roman"/>
                      </a:endParaRPr>
                    </a:p>
                    <a:p>
                      <a:pPr algn="just">
                        <a:spcAft>
                          <a:spcPts val="0"/>
                        </a:spcAft>
                      </a:pPr>
                      <a:r>
                        <a:rPr lang="ru-RU" sz="1800" dirty="0">
                          <a:solidFill>
                            <a:srgbClr val="000000"/>
                          </a:solidFill>
                          <a:latin typeface="Times New Roman"/>
                          <a:ea typeface="Calibri"/>
                          <a:cs typeface="Times New Roman"/>
                        </a:rPr>
                        <a:t>• взаимосвязь законов природы.</a:t>
                      </a:r>
                      <a:endParaRPr lang="ru-RU" sz="1800" dirty="0">
                        <a:solidFill>
                          <a:srgbClr val="000000"/>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354">
                <a:tc>
                  <a:txBody>
                    <a:bodyPr/>
                    <a:lstStyle/>
                    <a:p>
                      <a:pPr>
                        <a:lnSpc>
                          <a:spcPct val="115000"/>
                        </a:lnSpc>
                        <a:spcAft>
                          <a:spcPts val="0"/>
                        </a:spcAft>
                        <a:tabLst>
                          <a:tab pos="269875" algn="l"/>
                          <a:tab pos="540385" algn="l"/>
                          <a:tab pos="810260" algn="l"/>
                          <a:tab pos="6301105" algn="r"/>
                        </a:tabLst>
                      </a:pPr>
                      <a:r>
                        <a:rPr lang="ru-RU" sz="1800">
                          <a:latin typeface="Times New Roman"/>
                          <a:ea typeface="Calibri"/>
                          <a:cs typeface="Arial"/>
                        </a:rPr>
                        <a:t>З</a:t>
                      </a:r>
                      <a:r>
                        <a:rPr lang="en-US" sz="1800">
                          <a:latin typeface="Times New Roman"/>
                          <a:ea typeface="Calibri"/>
                          <a:cs typeface="Arial"/>
                        </a:rPr>
                        <a:t>O2</a:t>
                      </a:r>
                      <a:endParaRPr lang="ru-RU"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800" b="1" dirty="0">
                          <a:solidFill>
                            <a:srgbClr val="000000"/>
                          </a:solidFill>
                          <a:latin typeface="Times New Roman"/>
                          <a:ea typeface="Calibri"/>
                          <a:cs typeface="Times New Roman"/>
                        </a:rPr>
                        <a:t>Обработка, применение и оценивание информации </a:t>
                      </a:r>
                      <a:endParaRPr lang="ru-RU" sz="1800" dirty="0">
                        <a:solidFill>
                          <a:srgbClr val="000000"/>
                        </a:solidFill>
                        <a:latin typeface="Arial"/>
                        <a:ea typeface="Calibri"/>
                        <a:cs typeface="Times New Roman"/>
                      </a:endParaRPr>
                    </a:p>
                    <a:p>
                      <a:pPr algn="just">
                        <a:spcAft>
                          <a:spcPts val="0"/>
                        </a:spcAft>
                      </a:pPr>
                      <a:r>
                        <a:rPr lang="ru-RU" sz="1800" dirty="0">
                          <a:solidFill>
                            <a:srgbClr val="000000"/>
                          </a:solidFill>
                          <a:latin typeface="Times New Roman"/>
                          <a:ea typeface="Calibri"/>
                          <a:cs typeface="Times New Roman"/>
                        </a:rPr>
                        <a:t>Обучающиеся должны уметь: </a:t>
                      </a:r>
                      <a:endParaRPr lang="ru-RU" sz="1800" dirty="0">
                        <a:solidFill>
                          <a:srgbClr val="000000"/>
                        </a:solidFill>
                        <a:latin typeface="Arial"/>
                        <a:ea typeface="Calibri"/>
                        <a:cs typeface="Times New Roman"/>
                      </a:endParaRPr>
                    </a:p>
                    <a:p>
                      <a:pPr algn="just">
                        <a:spcAft>
                          <a:spcPts val="0"/>
                        </a:spcAft>
                      </a:pPr>
                      <a:r>
                        <a:rPr lang="ru-RU" sz="1800" dirty="0">
                          <a:solidFill>
                            <a:srgbClr val="000000"/>
                          </a:solidFill>
                          <a:latin typeface="Times New Roman"/>
                          <a:ea typeface="Calibri"/>
                          <a:cs typeface="Times New Roman"/>
                        </a:rPr>
                        <a:t>• находить, выбирать, систематизировать информацию из различных источников;  </a:t>
                      </a:r>
                      <a:endParaRPr lang="ru-RU" sz="1800" dirty="0">
                        <a:solidFill>
                          <a:srgbClr val="000000"/>
                        </a:solidFill>
                        <a:latin typeface="Arial"/>
                        <a:ea typeface="Calibri"/>
                        <a:cs typeface="Times New Roman"/>
                      </a:endParaRPr>
                    </a:p>
                    <a:p>
                      <a:pPr algn="just">
                        <a:spcAft>
                          <a:spcPts val="0"/>
                        </a:spcAft>
                      </a:pPr>
                      <a:r>
                        <a:rPr lang="ru-RU" sz="1800" dirty="0">
                          <a:solidFill>
                            <a:srgbClr val="000000"/>
                          </a:solidFill>
                          <a:latin typeface="Times New Roman"/>
                          <a:ea typeface="Calibri"/>
                          <a:cs typeface="Times New Roman"/>
                        </a:rPr>
                        <a:t>• представлять информацию в различных формах; </a:t>
                      </a:r>
                      <a:endParaRPr lang="ru-RU" sz="1800" dirty="0">
                        <a:solidFill>
                          <a:srgbClr val="000000"/>
                        </a:solidFill>
                        <a:latin typeface="Arial"/>
                        <a:ea typeface="Calibri"/>
                        <a:cs typeface="Times New Roman"/>
                      </a:endParaRPr>
                    </a:p>
                    <a:p>
                      <a:pPr algn="just">
                        <a:spcAft>
                          <a:spcPts val="0"/>
                        </a:spcAft>
                      </a:pPr>
                      <a:r>
                        <a:rPr lang="ru-RU" sz="1800" dirty="0">
                          <a:solidFill>
                            <a:srgbClr val="000000"/>
                          </a:solidFill>
                          <a:latin typeface="Times New Roman"/>
                          <a:ea typeface="Calibri"/>
                          <a:cs typeface="Times New Roman"/>
                        </a:rPr>
                        <a:t>• работать с числовыми и другими данными; </a:t>
                      </a:r>
                      <a:endParaRPr lang="ru-RU" sz="1800" dirty="0">
                        <a:solidFill>
                          <a:srgbClr val="000000"/>
                        </a:solidFill>
                        <a:latin typeface="Arial"/>
                        <a:ea typeface="Calibri"/>
                        <a:cs typeface="Times New Roman"/>
                      </a:endParaRPr>
                    </a:p>
                    <a:p>
                      <a:pPr algn="just">
                        <a:spcAft>
                          <a:spcPts val="0"/>
                        </a:spcAft>
                      </a:pPr>
                      <a:r>
                        <a:rPr lang="ru-RU" sz="1800" dirty="0">
                          <a:solidFill>
                            <a:srgbClr val="000000"/>
                          </a:solidFill>
                          <a:latin typeface="Times New Roman"/>
                          <a:ea typeface="Calibri"/>
                          <a:cs typeface="Times New Roman"/>
                        </a:rPr>
                        <a:t>• использовать информацию при определении образцов, описывать этапы работы и делать выводы; </a:t>
                      </a:r>
                      <a:endParaRPr lang="ru-RU" sz="1800" dirty="0">
                        <a:solidFill>
                          <a:srgbClr val="000000"/>
                        </a:solidFill>
                        <a:latin typeface="Arial"/>
                        <a:ea typeface="Calibri"/>
                        <a:cs typeface="Times New Roman"/>
                      </a:endParaRPr>
                    </a:p>
                    <a:p>
                      <a:pPr algn="just">
                        <a:spcAft>
                          <a:spcPts val="0"/>
                        </a:spcAft>
                      </a:pPr>
                      <a:r>
                        <a:rPr lang="ru-RU" sz="1800" dirty="0">
                          <a:solidFill>
                            <a:srgbClr val="000000"/>
                          </a:solidFill>
                          <a:latin typeface="Times New Roman"/>
                          <a:ea typeface="Calibri"/>
                          <a:cs typeface="Times New Roman"/>
                        </a:rPr>
                        <a:t>• давать обоснованные объяснения явлениям; </a:t>
                      </a:r>
                      <a:endParaRPr lang="ru-RU" sz="1800" dirty="0">
                        <a:solidFill>
                          <a:srgbClr val="000000"/>
                        </a:solidFill>
                        <a:latin typeface="Arial"/>
                        <a:ea typeface="Calibri"/>
                        <a:cs typeface="Times New Roman"/>
                      </a:endParaRPr>
                    </a:p>
                    <a:p>
                      <a:pPr algn="just">
                        <a:spcAft>
                          <a:spcPts val="0"/>
                        </a:spcAft>
                      </a:pPr>
                      <a:r>
                        <a:rPr lang="ru-RU" sz="1800" dirty="0">
                          <a:solidFill>
                            <a:srgbClr val="000000"/>
                          </a:solidFill>
                          <a:latin typeface="Times New Roman"/>
                          <a:ea typeface="Calibri"/>
                          <a:cs typeface="Times New Roman"/>
                        </a:rPr>
                        <a:t>• решать задачи с количественными данными. </a:t>
                      </a:r>
                      <a:endParaRPr lang="ru-RU" sz="1800" dirty="0">
                        <a:solidFill>
                          <a:srgbClr val="000000"/>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lum contrast="10000"/>
          </a:blip>
          <a:srcRect/>
          <a:stretch>
            <a:fillRect/>
          </a:stretch>
        </p:blipFill>
        <p:spPr bwMode="auto">
          <a:xfrm>
            <a:off x="0" y="571480"/>
            <a:ext cx="9144000" cy="55546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t>Шкала перевода баллов экзамена в экзаменационную оценку</a:t>
            </a:r>
            <a:endParaRPr lang="ru-RU" sz="2400" dirty="0"/>
          </a:p>
        </p:txBody>
      </p:sp>
      <p:graphicFrame>
        <p:nvGraphicFramePr>
          <p:cNvPr id="4" name="Содержимое 3"/>
          <p:cNvGraphicFramePr>
            <a:graphicFrameLocks noGrp="1"/>
          </p:cNvGraphicFramePr>
          <p:nvPr>
            <p:ph idx="1"/>
          </p:nvPr>
        </p:nvGraphicFramePr>
        <p:xfrm>
          <a:off x="714348" y="1643050"/>
          <a:ext cx="8001056" cy="4157265"/>
        </p:xfrm>
        <a:graphic>
          <a:graphicData uri="http://schemas.openxmlformats.org/drawingml/2006/table">
            <a:tbl>
              <a:tblPr/>
              <a:tblGrid>
                <a:gridCol w="2736361"/>
                <a:gridCol w="2629147"/>
                <a:gridCol w="2635548"/>
              </a:tblGrid>
              <a:tr h="1374357">
                <a:tc>
                  <a:txBody>
                    <a:bodyPr/>
                    <a:lstStyle/>
                    <a:p>
                      <a:pPr algn="ctr">
                        <a:lnSpc>
                          <a:spcPct val="115000"/>
                        </a:lnSpc>
                        <a:spcAft>
                          <a:spcPts val="0"/>
                        </a:spcAft>
                      </a:pPr>
                      <a:r>
                        <a:rPr lang="ru-RU" sz="2000" b="1">
                          <a:latin typeface="Times New Roman"/>
                          <a:ea typeface="Calibri"/>
                          <a:cs typeface="Arial"/>
                        </a:rPr>
                        <a:t>Баллы экзаменационной работы</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a:latin typeface="Times New Roman"/>
                          <a:ea typeface="Calibri"/>
                          <a:cs typeface="Arial"/>
                        </a:rPr>
                        <a:t>Процентное содержание баллов, %</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a:latin typeface="Times New Roman"/>
                          <a:ea typeface="Calibri"/>
                          <a:cs typeface="Arial"/>
                        </a:rPr>
                        <a:t>Оценка</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7178">
                <a:tc>
                  <a:txBody>
                    <a:bodyPr/>
                    <a:lstStyle/>
                    <a:p>
                      <a:pPr algn="ctr">
                        <a:lnSpc>
                          <a:spcPct val="115000"/>
                        </a:lnSpc>
                        <a:spcAft>
                          <a:spcPts val="0"/>
                        </a:spcAft>
                      </a:pPr>
                      <a:r>
                        <a:rPr lang="en-US" sz="2000">
                          <a:latin typeface="Times New Roman"/>
                          <a:ea typeface="Calibri"/>
                          <a:cs typeface="Arial"/>
                        </a:rPr>
                        <a:t>0-</a:t>
                      </a:r>
                      <a:r>
                        <a:rPr lang="ru-RU" sz="2000">
                          <a:latin typeface="Times New Roman"/>
                          <a:ea typeface="Calibri"/>
                          <a:cs typeface="Arial"/>
                        </a:rPr>
                        <a:t>19</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latin typeface="Times New Roman"/>
                          <a:ea typeface="Calibri"/>
                          <a:cs typeface="Arial"/>
                        </a:rPr>
                        <a:t>0-</a:t>
                      </a:r>
                      <a:r>
                        <a:rPr lang="ru-RU" sz="2000">
                          <a:latin typeface="Times New Roman"/>
                          <a:ea typeface="Calibri"/>
                          <a:cs typeface="Arial"/>
                        </a:rPr>
                        <a:t>39</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latin typeface="Times New Roman"/>
                          <a:ea typeface="Calibri"/>
                          <a:cs typeface="Arial"/>
                        </a:rPr>
                        <a:t>2 (неудовлетворительно) </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7178">
                <a:tc>
                  <a:txBody>
                    <a:bodyPr/>
                    <a:lstStyle/>
                    <a:p>
                      <a:pPr algn="ctr">
                        <a:lnSpc>
                          <a:spcPct val="115000"/>
                        </a:lnSpc>
                        <a:spcAft>
                          <a:spcPts val="0"/>
                        </a:spcAft>
                      </a:pPr>
                      <a:r>
                        <a:rPr lang="kk-KZ" sz="2000">
                          <a:latin typeface="Times New Roman"/>
                          <a:ea typeface="Calibri"/>
                          <a:cs typeface="Arial"/>
                        </a:rPr>
                        <a:t>20</a:t>
                      </a:r>
                      <a:r>
                        <a:rPr lang="en-US" sz="2000">
                          <a:latin typeface="Times New Roman"/>
                          <a:ea typeface="Calibri"/>
                          <a:cs typeface="Arial"/>
                        </a:rPr>
                        <a:t>-</a:t>
                      </a:r>
                      <a:r>
                        <a:rPr lang="ru-RU" sz="2000">
                          <a:latin typeface="Times New Roman"/>
                          <a:ea typeface="Calibri"/>
                          <a:cs typeface="Arial"/>
                        </a:rPr>
                        <a:t>32</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latin typeface="Times New Roman"/>
                          <a:ea typeface="Calibri"/>
                          <a:cs typeface="Arial"/>
                        </a:rPr>
                        <a:t>40</a:t>
                      </a:r>
                      <a:r>
                        <a:rPr lang="en-US" sz="2000">
                          <a:latin typeface="Times New Roman"/>
                          <a:ea typeface="Calibri"/>
                          <a:cs typeface="Arial"/>
                        </a:rPr>
                        <a:t>-64</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latin typeface="Times New Roman"/>
                          <a:ea typeface="Calibri"/>
                          <a:cs typeface="Arial"/>
                        </a:rPr>
                        <a:t>3 (удовлетворительно)</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7178">
                <a:tc>
                  <a:txBody>
                    <a:bodyPr/>
                    <a:lstStyle/>
                    <a:p>
                      <a:pPr algn="ctr">
                        <a:lnSpc>
                          <a:spcPct val="115000"/>
                        </a:lnSpc>
                        <a:spcAft>
                          <a:spcPts val="0"/>
                        </a:spcAft>
                      </a:pPr>
                      <a:r>
                        <a:rPr lang="ru-RU" sz="2000">
                          <a:latin typeface="Times New Roman"/>
                          <a:ea typeface="Calibri"/>
                          <a:cs typeface="Arial"/>
                        </a:rPr>
                        <a:t>33</a:t>
                      </a:r>
                      <a:r>
                        <a:rPr lang="en-US" sz="2000">
                          <a:latin typeface="Times New Roman"/>
                          <a:ea typeface="Calibri"/>
                          <a:cs typeface="Arial"/>
                        </a:rPr>
                        <a:t>-</a:t>
                      </a:r>
                      <a:r>
                        <a:rPr lang="ru-RU" sz="2000">
                          <a:latin typeface="Times New Roman"/>
                          <a:ea typeface="Calibri"/>
                          <a:cs typeface="Arial"/>
                        </a:rPr>
                        <a:t>42</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latin typeface="Times New Roman"/>
                          <a:ea typeface="Calibri"/>
                          <a:cs typeface="Arial"/>
                        </a:rPr>
                        <a:t>65-84</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latin typeface="Times New Roman"/>
                          <a:ea typeface="Calibri"/>
                          <a:cs typeface="Arial"/>
                        </a:rPr>
                        <a:t>4 (хорошо)</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7512">
                <a:tc>
                  <a:txBody>
                    <a:bodyPr/>
                    <a:lstStyle/>
                    <a:p>
                      <a:pPr algn="ctr">
                        <a:lnSpc>
                          <a:spcPct val="115000"/>
                        </a:lnSpc>
                        <a:spcAft>
                          <a:spcPts val="0"/>
                        </a:spcAft>
                      </a:pPr>
                      <a:r>
                        <a:rPr lang="kk-KZ" sz="2000">
                          <a:latin typeface="Times New Roman"/>
                          <a:ea typeface="Calibri"/>
                          <a:cs typeface="Arial"/>
                        </a:rPr>
                        <a:t>43</a:t>
                      </a:r>
                      <a:r>
                        <a:rPr lang="en-US" sz="2000">
                          <a:latin typeface="Times New Roman"/>
                          <a:ea typeface="Calibri"/>
                          <a:cs typeface="Arial"/>
                        </a:rPr>
                        <a:t>-</a:t>
                      </a:r>
                      <a:r>
                        <a:rPr lang="ru-RU" sz="2000">
                          <a:latin typeface="Times New Roman"/>
                          <a:ea typeface="Calibri"/>
                          <a:cs typeface="Arial"/>
                        </a:rPr>
                        <a:t>50</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latin typeface="Times New Roman"/>
                          <a:ea typeface="Calibri"/>
                          <a:cs typeface="Arial"/>
                        </a:rPr>
                        <a:t>85-100</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dirty="0">
                          <a:latin typeface="Times New Roman"/>
                          <a:ea typeface="Calibri"/>
                          <a:cs typeface="Arial"/>
                        </a:rPr>
                        <a:t>5 (отлично) </a:t>
                      </a:r>
                      <a:endParaRPr lang="ru-RU"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400" b="1" dirty="0" err="1" smtClean="0"/>
              <a:t>Описание</a:t>
            </a:r>
            <a:r>
              <a:rPr lang="en-US" sz="2400" b="1" dirty="0" smtClean="0"/>
              <a:t> </a:t>
            </a:r>
            <a:r>
              <a:rPr lang="en-US" sz="2400" b="1" dirty="0" err="1" smtClean="0"/>
              <a:t>экзаменационной</a:t>
            </a:r>
            <a:r>
              <a:rPr lang="en-US" sz="2400" b="1" dirty="0" smtClean="0"/>
              <a:t> </a:t>
            </a:r>
            <a:r>
              <a:rPr lang="en-US" sz="2400" b="1" dirty="0" err="1" smtClean="0"/>
              <a:t>работы</a:t>
            </a:r>
            <a:r>
              <a:rPr lang="en-US" sz="2400" b="1" dirty="0" smtClean="0"/>
              <a:t> </a:t>
            </a:r>
            <a:r>
              <a:rPr lang="ru-RU" sz="2400" dirty="0" smtClean="0"/>
              <a:t/>
            </a:r>
            <a:br>
              <a:rPr lang="ru-RU" sz="2400" dirty="0" smtClean="0"/>
            </a:br>
            <a:r>
              <a:rPr lang="ru-RU" sz="2400" b="1" dirty="0" smtClean="0"/>
              <a:t> </a:t>
            </a:r>
            <a:r>
              <a:rPr lang="ru-RU" sz="2400" dirty="0" smtClean="0"/>
              <a:t/>
            </a:r>
            <a:br>
              <a:rPr lang="ru-RU" sz="2400" dirty="0" smtClean="0"/>
            </a:br>
            <a:r>
              <a:rPr lang="ru-RU" sz="2400" b="1" dirty="0" smtClean="0"/>
              <a:t>ПРЕДМЕТ «РУССКАЯ ЛИТЕРАТУРА»</a:t>
            </a:r>
            <a:r>
              <a:rPr lang="ru-RU" sz="2400" dirty="0" smtClean="0"/>
              <a:t/>
            </a:r>
            <a:br>
              <a:rPr lang="ru-RU" sz="2400" dirty="0" smtClean="0"/>
            </a:br>
            <a:endParaRPr lang="ru-RU" sz="2400" dirty="0"/>
          </a:p>
        </p:txBody>
      </p:sp>
      <p:graphicFrame>
        <p:nvGraphicFramePr>
          <p:cNvPr id="4" name="Содержимое 3"/>
          <p:cNvGraphicFramePr>
            <a:graphicFrameLocks noGrp="1"/>
          </p:cNvGraphicFramePr>
          <p:nvPr>
            <p:ph idx="1"/>
          </p:nvPr>
        </p:nvGraphicFramePr>
        <p:xfrm>
          <a:off x="571472" y="1643050"/>
          <a:ext cx="8215370" cy="4214842"/>
        </p:xfrm>
        <a:graphic>
          <a:graphicData uri="http://schemas.openxmlformats.org/drawingml/2006/table">
            <a:tbl>
              <a:tblPr/>
              <a:tblGrid>
                <a:gridCol w="4061085"/>
                <a:gridCol w="4154285"/>
              </a:tblGrid>
              <a:tr h="513663">
                <a:tc>
                  <a:txBody>
                    <a:bodyPr/>
                    <a:lstStyle/>
                    <a:p>
                      <a:pPr algn="just">
                        <a:lnSpc>
                          <a:spcPct val="115000"/>
                        </a:lnSpc>
                        <a:spcAft>
                          <a:spcPts val="0"/>
                        </a:spcAft>
                      </a:pPr>
                      <a:r>
                        <a:rPr lang="kk-KZ" sz="2000" b="1">
                          <a:latin typeface="Times New Roman"/>
                          <a:ea typeface="Calibri"/>
                          <a:cs typeface="Arial"/>
                        </a:rPr>
                        <a:t>Время выполнения  </a:t>
                      </a:r>
                      <a:endParaRPr lang="ru-RU"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b="1">
                          <a:latin typeface="Times New Roman"/>
                          <a:ea typeface="Calibri"/>
                          <a:cs typeface="Arial"/>
                        </a:rPr>
                        <a:t>2</a:t>
                      </a:r>
                      <a:r>
                        <a:rPr lang="kk-KZ" sz="2000" b="1">
                          <a:latin typeface="Times New Roman"/>
                          <a:ea typeface="Calibri"/>
                          <a:cs typeface="Arial"/>
                        </a:rPr>
                        <a:t> часа (астрономических)</a:t>
                      </a:r>
                      <a:endParaRPr lang="ru-RU"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5673">
                <a:tc gridSpan="2">
                  <a:txBody>
                    <a:bodyPr/>
                    <a:lstStyle/>
                    <a:p>
                      <a:pPr algn="just">
                        <a:lnSpc>
                          <a:spcPct val="115000"/>
                        </a:lnSpc>
                        <a:spcAft>
                          <a:spcPts val="1000"/>
                        </a:spcAft>
                      </a:pPr>
                      <a:r>
                        <a:rPr lang="ru-RU" sz="2000">
                          <a:latin typeface="Times New Roman"/>
                          <a:ea typeface="Calibri"/>
                          <a:cs typeface="Arial"/>
                        </a:rPr>
                        <a:t>Экзаменационная работа состоит из </a:t>
                      </a:r>
                      <a:r>
                        <a:rPr lang="kk-KZ" sz="2000">
                          <a:latin typeface="Times New Roman"/>
                          <a:ea typeface="Calibri"/>
                          <a:cs typeface="Arial"/>
                        </a:rPr>
                        <a:t>двух частей</a:t>
                      </a:r>
                      <a:r>
                        <a:rPr lang="ru-RU" sz="2000">
                          <a:latin typeface="Times New Roman"/>
                          <a:ea typeface="Calibri"/>
                          <a:cs typeface="Arial"/>
                        </a:rPr>
                        <a:t>: </a:t>
                      </a:r>
                      <a:r>
                        <a:rPr lang="kk-KZ" sz="2000">
                          <a:latin typeface="Times New Roman"/>
                          <a:ea typeface="Calibri"/>
                          <a:cs typeface="Arial"/>
                        </a:rPr>
                        <a:t>Часть А</a:t>
                      </a:r>
                      <a:r>
                        <a:rPr lang="ru-RU" sz="2000">
                          <a:latin typeface="Times New Roman"/>
                          <a:ea typeface="Calibri"/>
                          <a:cs typeface="Arial"/>
                        </a:rPr>
                        <a:t> включает вопросы с множественным выбором ответов. </a:t>
                      </a:r>
                      <a:r>
                        <a:rPr lang="kk-KZ" sz="2000">
                          <a:latin typeface="Times New Roman"/>
                          <a:ea typeface="Calibri"/>
                          <a:cs typeface="Arial"/>
                        </a:rPr>
                        <a:t>Часть В </a:t>
                      </a:r>
                      <a:r>
                        <a:rPr lang="ru-RU" sz="2000">
                          <a:latin typeface="Times New Roman"/>
                          <a:ea typeface="Calibri"/>
                          <a:cs typeface="Arial"/>
                        </a:rPr>
                        <a:t>включают вопросы с развернутым ответом.</a:t>
                      </a:r>
                      <a:endParaRPr lang="ru-RU" sz="2000">
                        <a:latin typeface="Calibri"/>
                        <a:ea typeface="Calibri"/>
                        <a:cs typeface="Arial"/>
                      </a:endParaRPr>
                    </a:p>
                    <a:p>
                      <a:pPr algn="just">
                        <a:lnSpc>
                          <a:spcPct val="115000"/>
                        </a:lnSpc>
                        <a:spcAft>
                          <a:spcPts val="1000"/>
                        </a:spcAft>
                      </a:pPr>
                      <a:r>
                        <a:rPr lang="kk-KZ" sz="2000" b="1">
                          <a:latin typeface="Times New Roman"/>
                          <a:ea typeface="Calibri"/>
                          <a:cs typeface="Arial"/>
                        </a:rPr>
                        <a:t>Часть А </a:t>
                      </a:r>
                      <a:endParaRPr lang="ru-RU" sz="2000">
                        <a:latin typeface="Calibri"/>
                        <a:ea typeface="Calibri"/>
                        <a:cs typeface="Arial"/>
                      </a:endParaRPr>
                    </a:p>
                    <a:p>
                      <a:pPr algn="just">
                        <a:lnSpc>
                          <a:spcPct val="115000"/>
                        </a:lnSpc>
                        <a:spcAft>
                          <a:spcPts val="1000"/>
                        </a:spcAft>
                      </a:pPr>
                      <a:r>
                        <a:rPr lang="kk-KZ" sz="2000">
                          <a:latin typeface="Times New Roman"/>
                          <a:ea typeface="Calibri"/>
                          <a:cs typeface="Arial"/>
                        </a:rPr>
                        <a:t>Обучающиеся выполняют 4 задания с выбором одного и нескольких правильных ответов. Задания оцениваются в 1 балл.</a:t>
                      </a:r>
                      <a:endParaRPr lang="ru-RU"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1295506">
                <a:tc gridSpan="2">
                  <a:txBody>
                    <a:bodyPr/>
                    <a:lstStyle/>
                    <a:p>
                      <a:pPr algn="just">
                        <a:lnSpc>
                          <a:spcPct val="115000"/>
                        </a:lnSpc>
                        <a:spcAft>
                          <a:spcPts val="1000"/>
                        </a:spcAft>
                      </a:pPr>
                      <a:r>
                        <a:rPr lang="kk-KZ" sz="2000" b="1" dirty="0">
                          <a:latin typeface="Times New Roman"/>
                          <a:ea typeface="Calibri"/>
                          <a:cs typeface="Arial"/>
                        </a:rPr>
                        <a:t>Часть В</a:t>
                      </a:r>
                      <a:endParaRPr lang="ru-RU" sz="2000" dirty="0">
                        <a:latin typeface="Calibri"/>
                        <a:ea typeface="Calibri"/>
                        <a:cs typeface="Arial"/>
                      </a:endParaRPr>
                    </a:p>
                    <a:p>
                      <a:r>
                        <a:rPr lang="ru-RU" sz="2000" dirty="0">
                          <a:latin typeface="Times New Roman"/>
                        </a:rPr>
                        <a:t>Обучающиеся выполняют 4 задания</a:t>
                      </a:r>
                      <a:r>
                        <a:rPr lang="kk-KZ" sz="2000" dirty="0">
                          <a:latin typeface="Times New Roman"/>
                        </a:rPr>
                        <a:t>, требующие развернутый ответ.</a:t>
                      </a:r>
                      <a:r>
                        <a:rPr lang="ru-RU" sz="2000" dirty="0">
                          <a:latin typeface="Times New Roman"/>
                        </a:rPr>
                        <a:t> Задания оцениваются в 3-9 баллов.</a:t>
                      </a:r>
                      <a:endParaRPr lang="ru-RU" sz="20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nvPr>
        </p:nvGraphicFramePr>
        <p:xfrm>
          <a:off x="714348" y="642918"/>
          <a:ext cx="7715304" cy="5555488"/>
        </p:xfrm>
        <a:graphic>
          <a:graphicData uri="http://schemas.openxmlformats.org/drawingml/2006/table">
            <a:tbl>
              <a:tblPr/>
              <a:tblGrid>
                <a:gridCol w="701766"/>
                <a:gridCol w="7013538"/>
              </a:tblGrid>
              <a:tr h="1807946">
                <a:tc>
                  <a:txBody>
                    <a:bodyPr/>
                    <a:lstStyle/>
                    <a:p>
                      <a:pPr algn="just">
                        <a:lnSpc>
                          <a:spcPct val="115000"/>
                        </a:lnSpc>
                        <a:spcAft>
                          <a:spcPts val="1000"/>
                        </a:spcAft>
                      </a:pPr>
                      <a:r>
                        <a:rPr lang="en-US" sz="1800" dirty="0">
                          <a:latin typeface="Times New Roman"/>
                          <a:ea typeface="Calibri"/>
                          <a:cs typeface="Arial"/>
                        </a:rPr>
                        <a:t>ЗО1</a:t>
                      </a:r>
                      <a:endParaRPr lang="ru-RU"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800">
                          <a:latin typeface="Times New Roman"/>
                          <a:ea typeface="Calibri"/>
                          <a:cs typeface="Arial"/>
                        </a:rPr>
                        <a:t>Знание и понимание</a:t>
                      </a:r>
                      <a:endParaRPr lang="ru-RU" sz="1800">
                        <a:latin typeface="Calibri"/>
                        <a:ea typeface="Calibri"/>
                        <a:cs typeface="Arial"/>
                      </a:endParaRPr>
                    </a:p>
                    <a:p>
                      <a:pPr algn="just">
                        <a:lnSpc>
                          <a:spcPct val="115000"/>
                        </a:lnSpc>
                        <a:spcAft>
                          <a:spcPts val="1000"/>
                        </a:spcAft>
                      </a:pPr>
                      <a:r>
                        <a:rPr lang="ru-RU" sz="1800" i="1">
                          <a:latin typeface="Times New Roman"/>
                          <a:ea typeface="Calibri"/>
                          <a:cs typeface="Arial"/>
                        </a:rPr>
                        <a:t>Обучающиеся должны знать </a:t>
                      </a:r>
                      <a:endParaRPr lang="ru-RU" sz="1800">
                        <a:latin typeface="Calibri"/>
                        <a:ea typeface="Calibri"/>
                        <a:cs typeface="Arial"/>
                      </a:endParaRPr>
                    </a:p>
                    <a:p>
                      <a:pPr marL="342900" lvl="0" indent="-342900" algn="just">
                        <a:lnSpc>
                          <a:spcPct val="115000"/>
                        </a:lnSpc>
                        <a:spcAft>
                          <a:spcPts val="0"/>
                        </a:spcAft>
                        <a:buFont typeface="Symbol"/>
                        <a:buChar char=""/>
                      </a:pPr>
                      <a:r>
                        <a:rPr lang="en-US" sz="1800" spc="10">
                          <a:latin typeface="Times New Roman"/>
                          <a:ea typeface="Calibri"/>
                          <a:cs typeface="Arial"/>
                        </a:rPr>
                        <a:t>содержание произведений разных жанров</a:t>
                      </a:r>
                      <a:endParaRPr lang="ru-RU" sz="1800">
                        <a:latin typeface="Calibri"/>
                        <a:ea typeface="Calibri"/>
                        <a:cs typeface="Arial"/>
                      </a:endParaRPr>
                    </a:p>
                    <a:p>
                      <a:pPr marL="342900" lvl="0" indent="-342900" algn="just">
                        <a:lnSpc>
                          <a:spcPct val="115000"/>
                        </a:lnSpc>
                        <a:spcAft>
                          <a:spcPts val="0"/>
                        </a:spcAft>
                        <a:buFont typeface="Symbol"/>
                        <a:buChar char=""/>
                      </a:pPr>
                      <a:r>
                        <a:rPr lang="en-US" sz="1800">
                          <a:latin typeface="Times New Roman"/>
                          <a:ea typeface="Calibri"/>
                          <a:cs typeface="Arial"/>
                        </a:rPr>
                        <a:t>литературные термины и направления, </a:t>
                      </a:r>
                      <a:endParaRPr lang="ru-RU" sz="1800">
                        <a:latin typeface="Calibri"/>
                        <a:ea typeface="Calibri"/>
                        <a:cs typeface="Arial"/>
                      </a:endParaRPr>
                    </a:p>
                    <a:p>
                      <a:pPr marL="342900" lvl="0" indent="-342900" algn="just">
                        <a:lnSpc>
                          <a:spcPct val="115000"/>
                        </a:lnSpc>
                        <a:spcAft>
                          <a:spcPts val="0"/>
                        </a:spcAft>
                        <a:buFont typeface="Symbol"/>
                        <a:buChar char=""/>
                      </a:pPr>
                      <a:r>
                        <a:rPr lang="ru-RU" sz="1800" spc="10">
                          <a:latin typeface="Times New Roman"/>
                          <a:ea typeface="Calibri"/>
                          <a:cs typeface="Arial"/>
                        </a:rPr>
                        <a:t>проблематику произведения, позицию автора в произведении</a:t>
                      </a:r>
                      <a:endParaRPr lang="ru-RU"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4152">
                <a:tc>
                  <a:txBody>
                    <a:bodyPr/>
                    <a:lstStyle/>
                    <a:p>
                      <a:pPr algn="just">
                        <a:lnSpc>
                          <a:spcPct val="115000"/>
                        </a:lnSpc>
                        <a:spcAft>
                          <a:spcPts val="1000"/>
                        </a:spcAft>
                      </a:pPr>
                      <a:r>
                        <a:rPr lang="en-US" sz="1800">
                          <a:latin typeface="Times New Roman"/>
                          <a:ea typeface="Calibri"/>
                          <a:cs typeface="Arial"/>
                        </a:rPr>
                        <a:t>ЗО2</a:t>
                      </a:r>
                      <a:endParaRPr lang="ru-RU"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800" dirty="0">
                          <a:latin typeface="Times New Roman"/>
                          <a:ea typeface="Calibri"/>
                          <a:cs typeface="Arial"/>
                        </a:rPr>
                        <a:t>Применение и навыки высокого порядка</a:t>
                      </a:r>
                      <a:endParaRPr lang="ru-RU" sz="1800" dirty="0">
                        <a:latin typeface="Calibri"/>
                        <a:ea typeface="Calibri"/>
                        <a:cs typeface="Arial"/>
                      </a:endParaRPr>
                    </a:p>
                    <a:p>
                      <a:pPr algn="just">
                        <a:lnSpc>
                          <a:spcPct val="115000"/>
                        </a:lnSpc>
                        <a:spcAft>
                          <a:spcPts val="1000"/>
                        </a:spcAft>
                      </a:pPr>
                      <a:r>
                        <a:rPr lang="ru-RU" sz="1800" i="1" dirty="0">
                          <a:latin typeface="Times New Roman"/>
                          <a:ea typeface="Calibri"/>
                          <a:cs typeface="Arial"/>
                        </a:rPr>
                        <a:t>Обучающиеся должны уметь:</a:t>
                      </a:r>
                      <a:r>
                        <a:rPr lang="ru-RU" sz="1800" spc="10" dirty="0">
                          <a:latin typeface="Times New Roman"/>
                          <a:ea typeface="Calibri"/>
                          <a:cs typeface="Arial"/>
                        </a:rPr>
                        <a:t> </a:t>
                      </a:r>
                      <a:endParaRPr lang="ru-RU" sz="1800" dirty="0">
                        <a:latin typeface="Calibri"/>
                        <a:ea typeface="Calibri"/>
                        <a:cs typeface="Arial"/>
                      </a:endParaRPr>
                    </a:p>
                    <a:p>
                      <a:pPr marL="342900" lvl="0" indent="-342900" algn="just">
                        <a:lnSpc>
                          <a:spcPct val="115000"/>
                        </a:lnSpc>
                        <a:spcAft>
                          <a:spcPts val="0"/>
                        </a:spcAft>
                        <a:buFont typeface="Symbol"/>
                        <a:buChar char=""/>
                      </a:pPr>
                      <a:r>
                        <a:rPr lang="ru-RU" sz="1800" dirty="0">
                          <a:latin typeface="Times New Roman"/>
                          <a:ea typeface="Calibri"/>
                          <a:cs typeface="Arial"/>
                        </a:rPr>
                        <a:t>создавать собственный текст аналитического характера, в процессе формирования собственной интерпретации изученного текста;</a:t>
                      </a:r>
                      <a:r>
                        <a:rPr lang="en-US" sz="1800" dirty="0">
                          <a:latin typeface="Times New Roman"/>
                          <a:ea typeface="Calibri"/>
                          <a:cs typeface="Arial"/>
                        </a:rPr>
                        <a:t> </a:t>
                      </a:r>
                      <a:r>
                        <a:rPr lang="en-US" sz="1800" spc="10" dirty="0">
                          <a:latin typeface="Times New Roman"/>
                          <a:ea typeface="Calibri"/>
                          <a:cs typeface="Arial"/>
                        </a:rPr>
                        <a:t> </a:t>
                      </a:r>
                      <a:endParaRPr lang="ru-RU" sz="1800" dirty="0">
                        <a:latin typeface="Calibri"/>
                        <a:ea typeface="Calibri"/>
                        <a:cs typeface="Arial"/>
                      </a:endParaRPr>
                    </a:p>
                    <a:p>
                      <a:pPr marL="342900" lvl="0" indent="-342900" algn="just">
                        <a:lnSpc>
                          <a:spcPct val="115000"/>
                        </a:lnSpc>
                        <a:spcAft>
                          <a:spcPts val="0"/>
                        </a:spcAft>
                        <a:buFont typeface="Symbol"/>
                        <a:buChar char=""/>
                      </a:pPr>
                      <a:r>
                        <a:rPr lang="ru-RU" sz="1800" dirty="0">
                          <a:latin typeface="Times New Roman"/>
                          <a:ea typeface="Calibri"/>
                          <a:cs typeface="Arial"/>
                        </a:rPr>
                        <a:t>анализировать произведения разной жанровой природы, </a:t>
                      </a:r>
                      <a:r>
                        <a:rPr lang="ru-RU" sz="1800" dirty="0" err="1">
                          <a:latin typeface="Times New Roman"/>
                          <a:ea typeface="Calibri"/>
                          <a:cs typeface="Arial"/>
                        </a:rPr>
                        <a:t>аргументированно</a:t>
                      </a:r>
                      <a:r>
                        <a:rPr lang="ru-RU" sz="1800" dirty="0">
                          <a:latin typeface="Times New Roman"/>
                          <a:ea typeface="Calibri"/>
                          <a:cs typeface="Arial"/>
                        </a:rPr>
                        <a:t> формулируя свое отношение к прочитанному; </a:t>
                      </a:r>
                      <a:endParaRPr lang="ru-RU" sz="1800" dirty="0">
                        <a:latin typeface="Calibri"/>
                        <a:ea typeface="Calibri"/>
                        <a:cs typeface="Arial"/>
                      </a:endParaRPr>
                    </a:p>
                    <a:p>
                      <a:pPr marL="457200" algn="just">
                        <a:lnSpc>
                          <a:spcPct val="115000"/>
                        </a:lnSpc>
                        <a:spcAft>
                          <a:spcPts val="0"/>
                        </a:spcAft>
                      </a:pPr>
                      <a:r>
                        <a:rPr lang="ru-RU" sz="1800" dirty="0">
                          <a:latin typeface="Times New Roman"/>
                          <a:ea typeface="Calibri"/>
                          <a:cs typeface="Arial"/>
                        </a:rPr>
                        <a:t>особенности композиции, языковые особенности произведения, ключевые эпизоды, действия и поступки героев; </a:t>
                      </a:r>
                      <a:endParaRPr lang="ru-RU" sz="1800" dirty="0">
                        <a:latin typeface="Calibri"/>
                        <a:ea typeface="Calibri"/>
                        <a:cs typeface="Arial"/>
                      </a:endParaRPr>
                    </a:p>
                    <a:p>
                      <a:pPr marL="342900" lvl="0" indent="-342900" algn="just">
                        <a:lnSpc>
                          <a:spcPct val="115000"/>
                        </a:lnSpc>
                        <a:spcAft>
                          <a:spcPts val="0"/>
                        </a:spcAft>
                        <a:buFont typeface="Symbol"/>
                        <a:buChar char=""/>
                      </a:pPr>
                      <a:r>
                        <a:rPr lang="ru-RU" sz="1800" dirty="0">
                          <a:latin typeface="Times New Roman"/>
                          <a:ea typeface="Calibri"/>
                          <a:cs typeface="Arial"/>
                        </a:rPr>
                        <a:t>сравнивать их с произведениями мировой литературы и произведениями других видов искусства.</a:t>
                      </a:r>
                      <a:endParaRPr lang="ru-RU"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lum contrast="10000"/>
          </a:blip>
          <a:srcRect/>
          <a:stretch>
            <a:fillRect/>
          </a:stretch>
        </p:blipFill>
        <p:spPr bwMode="auto">
          <a:xfrm>
            <a:off x="0" y="642918"/>
            <a:ext cx="9144000" cy="5200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642910" y="428604"/>
          <a:ext cx="7929618" cy="5500726"/>
        </p:xfrm>
        <a:graphic>
          <a:graphicData uri="http://schemas.openxmlformats.org/drawingml/2006/table">
            <a:tbl>
              <a:tblPr/>
              <a:tblGrid>
                <a:gridCol w="1155202"/>
                <a:gridCol w="6774416"/>
              </a:tblGrid>
              <a:tr h="3862734">
                <a:tc>
                  <a:txBody>
                    <a:bodyPr/>
                    <a:lstStyle/>
                    <a:p>
                      <a:pPr>
                        <a:lnSpc>
                          <a:spcPct val="115000"/>
                        </a:lnSpc>
                        <a:spcAft>
                          <a:spcPts val="1000"/>
                        </a:spcAft>
                      </a:pPr>
                      <a:r>
                        <a:rPr lang="kk-KZ" sz="1600" dirty="0">
                          <a:latin typeface="Times New Roman"/>
                          <a:ea typeface="Calibri"/>
                          <a:cs typeface="Arial"/>
                        </a:rPr>
                        <a:t>ЗО</a:t>
                      </a:r>
                      <a:r>
                        <a:rPr lang="ru-RU" sz="1600" dirty="0">
                          <a:latin typeface="Times New Roman"/>
                          <a:ea typeface="Calibri"/>
                          <a:cs typeface="Arial"/>
                        </a:rPr>
                        <a:t>1</a:t>
                      </a:r>
                      <a:endParaRPr lang="ru-RU" sz="1600" dirty="0">
                        <a:latin typeface="Calibri"/>
                        <a:ea typeface="Calibri"/>
                        <a:cs typeface="Arial"/>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b="1" dirty="0">
                          <a:latin typeface="Times New Roman"/>
                          <a:ea typeface="Calibri"/>
                          <a:cs typeface="Arial"/>
                        </a:rPr>
                        <a:t>Коммуникативная компетенция</a:t>
                      </a:r>
                      <a:endParaRPr lang="ru-RU" sz="1600" dirty="0">
                        <a:latin typeface="Calibri"/>
                        <a:ea typeface="Calibri"/>
                        <a:cs typeface="Arial"/>
                      </a:endParaRPr>
                    </a:p>
                    <a:p>
                      <a:pPr>
                        <a:lnSpc>
                          <a:spcPct val="115000"/>
                        </a:lnSpc>
                        <a:spcAft>
                          <a:spcPts val="1000"/>
                        </a:spcAft>
                      </a:pPr>
                      <a:r>
                        <a:rPr lang="ru-RU" sz="1600" dirty="0">
                          <a:latin typeface="Times New Roman"/>
                          <a:ea typeface="Calibri"/>
                          <a:cs typeface="Arial"/>
                        </a:rPr>
                        <a:t>Обучающиеся должны уметь</a:t>
                      </a:r>
                      <a:endParaRPr lang="ru-RU" sz="1600" dirty="0">
                        <a:latin typeface="Calibri"/>
                        <a:ea typeface="Calibri"/>
                        <a:cs typeface="Arial"/>
                      </a:endParaRPr>
                    </a:p>
                    <a:p>
                      <a:pPr marL="342900" lvl="0" indent="-342900" algn="just">
                        <a:lnSpc>
                          <a:spcPct val="115000"/>
                        </a:lnSpc>
                        <a:spcAft>
                          <a:spcPts val="0"/>
                        </a:spcAft>
                        <a:buFont typeface="Symbol"/>
                        <a:buChar char=""/>
                      </a:pPr>
                      <a:r>
                        <a:rPr lang="ru-RU" sz="1600" spc="-10" dirty="0">
                          <a:latin typeface="Times New Roman"/>
                          <a:ea typeface="Calibri"/>
                          <a:cs typeface="Symbol"/>
                        </a:rPr>
                        <a:t>понимать и интерпретировать главную и детальную информацию (текстовую, числовую, графическую) текстов различных типов, жанров и стилей;</a:t>
                      </a:r>
                      <a:endParaRPr lang="ru-RU" sz="1600" dirty="0">
                        <a:latin typeface="Calibri"/>
                        <a:ea typeface="Calibri"/>
                        <a:cs typeface="Symbol"/>
                      </a:endParaRPr>
                    </a:p>
                    <a:p>
                      <a:pPr marL="342900" lvl="0" indent="-342900" algn="just">
                        <a:lnSpc>
                          <a:spcPct val="115000"/>
                        </a:lnSpc>
                        <a:spcAft>
                          <a:spcPts val="0"/>
                        </a:spcAft>
                        <a:buFont typeface="Symbol"/>
                        <a:buChar char=""/>
                      </a:pPr>
                      <a:r>
                        <a:rPr lang="ru-RU" sz="1600" spc="-10" dirty="0">
                          <a:latin typeface="Times New Roman"/>
                          <a:ea typeface="Calibri"/>
                          <a:cs typeface="Symbol"/>
                        </a:rPr>
                        <a:t>извлекать необходимую информацию из различных источников, анализируя и синтезируя ее;</a:t>
                      </a:r>
                      <a:endParaRPr lang="ru-RU" sz="1600" dirty="0">
                        <a:latin typeface="Calibri"/>
                        <a:ea typeface="Calibri"/>
                        <a:cs typeface="Symbol"/>
                      </a:endParaRPr>
                    </a:p>
                    <a:p>
                      <a:pPr marL="342900" lvl="0" indent="-342900" algn="just">
                        <a:lnSpc>
                          <a:spcPct val="115000"/>
                        </a:lnSpc>
                        <a:spcAft>
                          <a:spcPts val="0"/>
                        </a:spcAft>
                        <a:buFont typeface="Symbol"/>
                        <a:buChar char=""/>
                      </a:pPr>
                      <a:r>
                        <a:rPr lang="ru-RU" sz="1600" spc="-10" dirty="0">
                          <a:latin typeface="Times New Roman"/>
                          <a:ea typeface="Calibri"/>
                          <a:cs typeface="Symbol"/>
                        </a:rPr>
                        <a:t>создавать тексты разных типов, жанров и стилей, синтезируя услышанную и прочитанную информацию;</a:t>
                      </a:r>
                      <a:endParaRPr lang="ru-RU" sz="1600" dirty="0">
                        <a:latin typeface="Calibri"/>
                        <a:ea typeface="Calibri"/>
                        <a:cs typeface="Symbol"/>
                      </a:endParaRPr>
                    </a:p>
                    <a:p>
                      <a:pPr marL="342900" lvl="0" indent="-342900" algn="just">
                        <a:lnSpc>
                          <a:spcPct val="115000"/>
                        </a:lnSpc>
                        <a:spcAft>
                          <a:spcPts val="0"/>
                        </a:spcAft>
                        <a:buFont typeface="Symbol"/>
                        <a:buChar char=""/>
                      </a:pPr>
                      <a:r>
                        <a:rPr lang="ru-RU" sz="1600" spc="-10" dirty="0">
                          <a:latin typeface="Times New Roman"/>
                          <a:ea typeface="Calibri"/>
                          <a:cs typeface="Symbol"/>
                        </a:rPr>
                        <a:t>писать собственный текст проблемного характера (статья, эссе, письмо и др.)</a:t>
                      </a:r>
                      <a:r>
                        <a:rPr lang="ru-RU" sz="1600" dirty="0">
                          <a:latin typeface="Times New Roman"/>
                          <a:ea typeface="Calibri"/>
                          <a:cs typeface="Symbol"/>
                        </a:rPr>
                        <a:t>, </a:t>
                      </a:r>
                      <a:r>
                        <a:rPr lang="ru-RU" sz="1600" spc="-10" dirty="0">
                          <a:latin typeface="Times New Roman"/>
                          <a:ea typeface="Calibri"/>
                          <a:cs typeface="Symbol"/>
                        </a:rPr>
                        <a:t>демонстрируя способность анализировать и оценивать предложенную информацию.</a:t>
                      </a:r>
                      <a:endParaRPr lang="ru-RU" sz="1600" dirty="0">
                        <a:latin typeface="Calibri"/>
                        <a:ea typeface="Calibri"/>
                        <a:cs typeface="Symbol"/>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7992">
                <a:tc>
                  <a:txBody>
                    <a:bodyPr/>
                    <a:lstStyle/>
                    <a:p>
                      <a:pPr>
                        <a:lnSpc>
                          <a:spcPct val="115000"/>
                        </a:lnSpc>
                        <a:spcAft>
                          <a:spcPts val="1000"/>
                        </a:spcAft>
                      </a:pPr>
                      <a:r>
                        <a:rPr lang="kk-KZ" sz="1600">
                          <a:latin typeface="Times New Roman"/>
                          <a:ea typeface="Calibri"/>
                          <a:cs typeface="Arial"/>
                        </a:rPr>
                        <a:t>ЗО</a:t>
                      </a:r>
                      <a:r>
                        <a:rPr lang="en-US" sz="1600">
                          <a:latin typeface="Times New Roman"/>
                          <a:ea typeface="Calibri"/>
                          <a:cs typeface="Arial"/>
                        </a:rPr>
                        <a:t>2</a:t>
                      </a:r>
                      <a:endParaRPr lang="ru-RU" sz="1600">
                        <a:latin typeface="Calibri"/>
                        <a:ea typeface="Calibri"/>
                        <a:cs typeface="Arial"/>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b="1" dirty="0">
                          <a:latin typeface="Times New Roman"/>
                          <a:ea typeface="Calibri"/>
                          <a:cs typeface="Arial"/>
                        </a:rPr>
                        <a:t>Языковая компетенция </a:t>
                      </a:r>
                      <a:endParaRPr lang="ru-RU" sz="1600" dirty="0">
                        <a:latin typeface="Calibri"/>
                        <a:ea typeface="Calibri"/>
                        <a:cs typeface="Arial"/>
                      </a:endParaRPr>
                    </a:p>
                    <a:p>
                      <a:pPr>
                        <a:lnSpc>
                          <a:spcPct val="115000"/>
                        </a:lnSpc>
                        <a:spcAft>
                          <a:spcPts val="1000"/>
                        </a:spcAft>
                      </a:pPr>
                      <a:r>
                        <a:rPr lang="ru-RU" sz="1600" dirty="0">
                          <a:latin typeface="Times New Roman"/>
                          <a:ea typeface="Calibri"/>
                          <a:cs typeface="Arial"/>
                        </a:rPr>
                        <a:t>Обучающиеся должны уметь</a:t>
                      </a:r>
                      <a:endParaRPr lang="ru-RU" sz="1600" dirty="0">
                        <a:latin typeface="Calibri"/>
                        <a:ea typeface="Calibri"/>
                        <a:cs typeface="Arial"/>
                      </a:endParaRPr>
                    </a:p>
                    <a:p>
                      <a:pPr marL="342900" lvl="0" indent="-342900">
                        <a:lnSpc>
                          <a:spcPct val="115000"/>
                        </a:lnSpc>
                        <a:spcAft>
                          <a:spcPts val="0"/>
                        </a:spcAft>
                        <a:buFont typeface="Symbol"/>
                        <a:buChar char=""/>
                      </a:pPr>
                      <a:r>
                        <a:rPr lang="ru-RU" sz="1600" dirty="0">
                          <a:latin typeface="Times New Roman"/>
                          <a:ea typeface="Calibri"/>
                          <a:cs typeface="Symbol"/>
                        </a:rPr>
                        <a:t>соблюдать грамматические, орфографические, пунктуационные и стилистические нормы.</a:t>
                      </a:r>
                      <a:endParaRPr lang="ru-RU" sz="1600" dirty="0">
                        <a:latin typeface="Calibri"/>
                        <a:ea typeface="Calibri"/>
                        <a:cs typeface="Symbol"/>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t>Шкала перевода баллов экзамена в экзаменационную оценку</a:t>
            </a:r>
            <a:endParaRPr lang="ru-RU" sz="2400" dirty="0"/>
          </a:p>
        </p:txBody>
      </p:sp>
      <p:graphicFrame>
        <p:nvGraphicFramePr>
          <p:cNvPr id="4" name="Содержимое 3"/>
          <p:cNvGraphicFramePr>
            <a:graphicFrameLocks noGrp="1"/>
          </p:cNvGraphicFramePr>
          <p:nvPr>
            <p:ph idx="1"/>
          </p:nvPr>
        </p:nvGraphicFramePr>
        <p:xfrm>
          <a:off x="642910" y="1571612"/>
          <a:ext cx="8001056" cy="3331949"/>
        </p:xfrm>
        <a:graphic>
          <a:graphicData uri="http://schemas.openxmlformats.org/drawingml/2006/table">
            <a:tbl>
              <a:tblPr/>
              <a:tblGrid>
                <a:gridCol w="2704357"/>
                <a:gridCol w="2645149"/>
                <a:gridCol w="2651550"/>
              </a:tblGrid>
              <a:tr h="1042616">
                <a:tc>
                  <a:txBody>
                    <a:bodyPr/>
                    <a:lstStyle/>
                    <a:p>
                      <a:pPr algn="ctr">
                        <a:lnSpc>
                          <a:spcPct val="115000"/>
                        </a:lnSpc>
                        <a:spcAft>
                          <a:spcPts val="1000"/>
                        </a:spcAft>
                      </a:pPr>
                      <a:r>
                        <a:rPr lang="en-US" sz="2000" b="1">
                          <a:latin typeface="Times New Roman"/>
                          <a:ea typeface="Calibri"/>
                          <a:cs typeface="Arial"/>
                        </a:rPr>
                        <a:t>Баллы экзаменационной работы</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b="1">
                          <a:latin typeface="Times New Roman"/>
                          <a:ea typeface="Calibri"/>
                          <a:cs typeface="Arial"/>
                        </a:rPr>
                        <a:t>Процентное содержание баллов, %</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b="1">
                          <a:latin typeface="Times New Roman"/>
                          <a:ea typeface="Calibri"/>
                          <a:cs typeface="Arial"/>
                        </a:rPr>
                        <a:t>Оценка</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1308">
                <a:tc>
                  <a:txBody>
                    <a:bodyPr/>
                    <a:lstStyle/>
                    <a:p>
                      <a:pPr algn="ctr">
                        <a:lnSpc>
                          <a:spcPct val="115000"/>
                        </a:lnSpc>
                        <a:spcAft>
                          <a:spcPts val="1000"/>
                        </a:spcAft>
                      </a:pPr>
                      <a:r>
                        <a:rPr lang="en-US" sz="2000">
                          <a:latin typeface="Times New Roman"/>
                          <a:ea typeface="Calibri"/>
                          <a:cs typeface="Arial"/>
                        </a:rPr>
                        <a:t>0-11</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a:latin typeface="Times New Roman"/>
                          <a:ea typeface="Calibri"/>
                          <a:cs typeface="Arial"/>
                        </a:rPr>
                        <a:t>0-39</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a:latin typeface="Times New Roman"/>
                          <a:ea typeface="Calibri"/>
                          <a:cs typeface="Arial"/>
                        </a:rPr>
                        <a:t>2 (неудовлетворительно) </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1308">
                <a:tc>
                  <a:txBody>
                    <a:bodyPr/>
                    <a:lstStyle/>
                    <a:p>
                      <a:pPr algn="ctr">
                        <a:lnSpc>
                          <a:spcPct val="115000"/>
                        </a:lnSpc>
                        <a:spcAft>
                          <a:spcPts val="1000"/>
                        </a:spcAft>
                      </a:pPr>
                      <a:r>
                        <a:rPr lang="kk-KZ" sz="2000">
                          <a:latin typeface="Times New Roman"/>
                          <a:ea typeface="Calibri"/>
                          <a:cs typeface="Arial"/>
                        </a:rPr>
                        <a:t>12</a:t>
                      </a:r>
                      <a:r>
                        <a:rPr lang="en-US" sz="2000">
                          <a:latin typeface="Times New Roman"/>
                          <a:ea typeface="Calibri"/>
                          <a:cs typeface="Arial"/>
                        </a:rPr>
                        <a:t>-19</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a:latin typeface="Times New Roman"/>
                          <a:ea typeface="Calibri"/>
                          <a:cs typeface="Arial"/>
                        </a:rPr>
                        <a:t>40-64</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a:latin typeface="Times New Roman"/>
                          <a:ea typeface="Calibri"/>
                          <a:cs typeface="Arial"/>
                        </a:rPr>
                        <a:t>3 (удовлетворительно)</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1308">
                <a:tc>
                  <a:txBody>
                    <a:bodyPr/>
                    <a:lstStyle/>
                    <a:p>
                      <a:pPr algn="ctr">
                        <a:lnSpc>
                          <a:spcPct val="115000"/>
                        </a:lnSpc>
                        <a:spcAft>
                          <a:spcPts val="1000"/>
                        </a:spcAft>
                      </a:pPr>
                      <a:r>
                        <a:rPr lang="en-US" sz="2000">
                          <a:latin typeface="Times New Roman"/>
                          <a:ea typeface="Calibri"/>
                          <a:cs typeface="Arial"/>
                        </a:rPr>
                        <a:t>20-25</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a:latin typeface="Times New Roman"/>
                          <a:ea typeface="Calibri"/>
                          <a:cs typeface="Arial"/>
                        </a:rPr>
                        <a:t>65-84</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a:latin typeface="Times New Roman"/>
                          <a:ea typeface="Calibri"/>
                          <a:cs typeface="Arial"/>
                        </a:rPr>
                        <a:t>4 (хорошо)</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733">
                <a:tc>
                  <a:txBody>
                    <a:bodyPr/>
                    <a:lstStyle/>
                    <a:p>
                      <a:pPr algn="ctr">
                        <a:lnSpc>
                          <a:spcPct val="115000"/>
                        </a:lnSpc>
                        <a:spcAft>
                          <a:spcPts val="1000"/>
                        </a:spcAft>
                      </a:pPr>
                      <a:r>
                        <a:rPr lang="kk-KZ" sz="2000">
                          <a:latin typeface="Times New Roman"/>
                          <a:ea typeface="Calibri"/>
                          <a:cs typeface="Arial"/>
                        </a:rPr>
                        <a:t>26</a:t>
                      </a:r>
                      <a:r>
                        <a:rPr lang="en-US" sz="2000">
                          <a:latin typeface="Times New Roman"/>
                          <a:ea typeface="Calibri"/>
                          <a:cs typeface="Arial"/>
                        </a:rPr>
                        <a:t>-30</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a:latin typeface="Times New Roman"/>
                          <a:ea typeface="Calibri"/>
                          <a:cs typeface="Arial"/>
                        </a:rPr>
                        <a:t>85-100</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dirty="0">
                          <a:latin typeface="Times New Roman"/>
                          <a:ea typeface="Calibri"/>
                          <a:cs typeface="Arial"/>
                        </a:rPr>
                        <a:t>5 (</a:t>
                      </a:r>
                      <a:r>
                        <a:rPr lang="en-US" sz="2000" dirty="0" err="1">
                          <a:latin typeface="Times New Roman"/>
                          <a:ea typeface="Calibri"/>
                          <a:cs typeface="Arial"/>
                        </a:rPr>
                        <a:t>отлично</a:t>
                      </a:r>
                      <a:r>
                        <a:rPr lang="en-US" sz="2000" dirty="0">
                          <a:latin typeface="Times New Roman"/>
                          <a:ea typeface="Calibri"/>
                          <a:cs typeface="Arial"/>
                        </a:rPr>
                        <a:t>) </a:t>
                      </a:r>
                      <a:endParaRPr lang="ru-RU"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t>Описание экзаменационной работы</a:t>
            </a:r>
            <a:br>
              <a:rPr lang="ru-RU" sz="2400" b="1" dirty="0" smtClean="0"/>
            </a:br>
            <a:r>
              <a:rPr lang="ru-RU" sz="2400" b="1" dirty="0" smtClean="0"/>
              <a:t> </a:t>
            </a:r>
            <a:r>
              <a:rPr lang="ru-RU" sz="2400" dirty="0" smtClean="0"/>
              <a:t/>
            </a:r>
            <a:br>
              <a:rPr lang="ru-RU" sz="2400" dirty="0" smtClean="0"/>
            </a:br>
            <a:r>
              <a:rPr lang="ru-RU" sz="2400" b="1" dirty="0" smtClean="0"/>
              <a:t>ПРЕДМЕТ «ГЕОМЕТРИЯ»</a:t>
            </a:r>
            <a:endParaRPr lang="ru-RU" sz="2400" dirty="0"/>
          </a:p>
        </p:txBody>
      </p:sp>
      <p:graphicFrame>
        <p:nvGraphicFramePr>
          <p:cNvPr id="4" name="Содержимое 3"/>
          <p:cNvGraphicFramePr>
            <a:graphicFrameLocks noGrp="1"/>
          </p:cNvGraphicFramePr>
          <p:nvPr>
            <p:ph idx="1"/>
          </p:nvPr>
        </p:nvGraphicFramePr>
        <p:xfrm>
          <a:off x="500034" y="1857364"/>
          <a:ext cx="8143932" cy="4047452"/>
        </p:xfrm>
        <a:graphic>
          <a:graphicData uri="http://schemas.openxmlformats.org/drawingml/2006/table">
            <a:tbl>
              <a:tblPr/>
              <a:tblGrid>
                <a:gridCol w="3963314"/>
                <a:gridCol w="4180618"/>
              </a:tblGrid>
              <a:tr h="717919">
                <a:tc>
                  <a:txBody>
                    <a:bodyPr/>
                    <a:lstStyle/>
                    <a:p>
                      <a:pPr>
                        <a:lnSpc>
                          <a:spcPct val="115000"/>
                        </a:lnSpc>
                        <a:spcAft>
                          <a:spcPts val="0"/>
                        </a:spcAft>
                        <a:tabLst>
                          <a:tab pos="450215" algn="l"/>
                        </a:tabLst>
                      </a:pPr>
                      <a:r>
                        <a:rPr lang="en-US" sz="2400" b="1">
                          <a:latin typeface="Times New Roman"/>
                          <a:ea typeface="Times New Roman"/>
                          <a:cs typeface="Arial"/>
                        </a:rPr>
                        <a:t>Время выполнения</a:t>
                      </a:r>
                      <a:endParaRPr lang="ru-RU" sz="24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50215" algn="l"/>
                        </a:tabLst>
                      </a:pPr>
                      <a:r>
                        <a:rPr lang="en-US" sz="2400" b="1">
                          <a:latin typeface="Times New Roman"/>
                          <a:ea typeface="Times New Roman"/>
                          <a:cs typeface="Arial"/>
                        </a:rPr>
                        <a:t> </a:t>
                      </a:r>
                      <a:r>
                        <a:rPr lang="kk-KZ" sz="2400" b="1">
                          <a:latin typeface="Times New Roman"/>
                          <a:ea typeface="Times New Roman"/>
                          <a:cs typeface="Arial"/>
                        </a:rPr>
                        <a:t>2 часа (астрономических)</a:t>
                      </a:r>
                      <a:endParaRPr lang="ru-RU" sz="24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820">
                <a:tc gridSpan="2">
                  <a:txBody>
                    <a:bodyPr/>
                    <a:lstStyle/>
                    <a:p>
                      <a:pPr algn="just">
                        <a:lnSpc>
                          <a:spcPct val="115000"/>
                        </a:lnSpc>
                        <a:spcAft>
                          <a:spcPts val="0"/>
                        </a:spcAft>
                        <a:tabLst>
                          <a:tab pos="450215" algn="l"/>
                        </a:tabLst>
                      </a:pPr>
                      <a:r>
                        <a:rPr lang="ru-RU" sz="2400">
                          <a:latin typeface="Times New Roman"/>
                          <a:ea typeface="Times New Roman"/>
                          <a:cs typeface="Arial"/>
                        </a:rPr>
                        <a:t>Экзаменационная работа содержит 8-10 заданий, требующих краткого или развернутого ответов. Задания оцениваются в 2-8 баллов.</a:t>
                      </a:r>
                      <a:endParaRPr lang="ru-RU" sz="2400">
                        <a:latin typeface="Calibri"/>
                        <a:ea typeface="Calibri"/>
                        <a:cs typeface="Arial"/>
                      </a:endParaRPr>
                    </a:p>
                    <a:p>
                      <a:pPr algn="just">
                        <a:lnSpc>
                          <a:spcPct val="115000"/>
                        </a:lnSpc>
                        <a:spcAft>
                          <a:spcPts val="0"/>
                        </a:spcAft>
                        <a:tabLst>
                          <a:tab pos="450215" algn="l"/>
                        </a:tabLst>
                      </a:pPr>
                      <a:r>
                        <a:rPr lang="ru-RU" sz="2400">
                          <a:latin typeface="Times New Roman"/>
                          <a:ea typeface="Calibri"/>
                          <a:cs typeface="Arial"/>
                        </a:rPr>
                        <a:t>Обучающиеся могут использовать математические инструменты: линейка и циркуль.</a:t>
                      </a:r>
                      <a:endParaRPr lang="ru-RU" sz="2400">
                        <a:latin typeface="Calibri"/>
                        <a:ea typeface="Calibri"/>
                        <a:cs typeface="Arial"/>
                      </a:endParaRPr>
                    </a:p>
                    <a:p>
                      <a:pPr algn="just">
                        <a:lnSpc>
                          <a:spcPct val="115000"/>
                        </a:lnSpc>
                        <a:spcAft>
                          <a:spcPts val="0"/>
                        </a:spcAft>
                        <a:tabLst>
                          <a:tab pos="450215" algn="l"/>
                        </a:tabLst>
                      </a:pPr>
                      <a:r>
                        <a:rPr lang="en-US" sz="2400" b="1">
                          <a:latin typeface="Times New Roman"/>
                          <a:ea typeface="Calibri"/>
                          <a:cs typeface="Arial"/>
                        </a:rPr>
                        <a:t>Не</a:t>
                      </a:r>
                      <a:r>
                        <a:rPr lang="en-US" sz="2400">
                          <a:latin typeface="Times New Roman"/>
                          <a:ea typeface="Calibri"/>
                          <a:cs typeface="Arial"/>
                        </a:rPr>
                        <a:t> разрешается пользоваться калькулятором. </a:t>
                      </a:r>
                      <a:endParaRPr lang="ru-RU"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805789">
                <a:tc>
                  <a:txBody>
                    <a:bodyPr/>
                    <a:lstStyle/>
                    <a:p>
                      <a:pPr>
                        <a:lnSpc>
                          <a:spcPct val="115000"/>
                        </a:lnSpc>
                        <a:spcAft>
                          <a:spcPts val="0"/>
                        </a:spcAft>
                        <a:tabLst>
                          <a:tab pos="450215" algn="l"/>
                        </a:tabLst>
                      </a:pPr>
                      <a:r>
                        <a:rPr lang="en-US" sz="2400" b="1">
                          <a:latin typeface="Times New Roman"/>
                          <a:ea typeface="Times New Roman"/>
                          <a:cs typeface="Arial"/>
                        </a:rPr>
                        <a:t>Максимальный балл</a:t>
                      </a:r>
                      <a:endParaRPr lang="ru-RU" sz="24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50215" algn="l"/>
                        </a:tabLst>
                      </a:pPr>
                      <a:r>
                        <a:rPr lang="kk-KZ" sz="2400" b="1" dirty="0">
                          <a:latin typeface="Times New Roman"/>
                          <a:ea typeface="Times New Roman"/>
                          <a:cs typeface="Arial"/>
                        </a:rPr>
                        <a:t>3</a:t>
                      </a:r>
                      <a:r>
                        <a:rPr lang="en-US" sz="2400" b="1" dirty="0">
                          <a:latin typeface="Times New Roman"/>
                          <a:ea typeface="Times New Roman"/>
                          <a:cs typeface="Arial"/>
                        </a:rPr>
                        <a:t>0 </a:t>
                      </a:r>
                      <a:r>
                        <a:rPr lang="en-US" sz="2400" b="1" dirty="0" err="1">
                          <a:latin typeface="Times New Roman"/>
                          <a:ea typeface="Times New Roman"/>
                          <a:cs typeface="Arial"/>
                        </a:rPr>
                        <a:t>баллов</a:t>
                      </a:r>
                      <a:endParaRPr lang="ru-RU" sz="24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571472" y="857232"/>
          <a:ext cx="8215370" cy="5608320"/>
        </p:xfrm>
        <a:graphic>
          <a:graphicData uri="http://schemas.openxmlformats.org/drawingml/2006/table">
            <a:tbl>
              <a:tblPr/>
              <a:tblGrid>
                <a:gridCol w="588710"/>
                <a:gridCol w="7626660"/>
              </a:tblGrid>
              <a:tr h="1117494">
                <a:tc>
                  <a:txBody>
                    <a:bodyPr/>
                    <a:lstStyle/>
                    <a:p>
                      <a:pPr>
                        <a:lnSpc>
                          <a:spcPct val="115000"/>
                        </a:lnSpc>
                        <a:spcAft>
                          <a:spcPts val="0"/>
                        </a:spcAft>
                        <a:tabLst>
                          <a:tab pos="269875" algn="l"/>
                          <a:tab pos="540385" algn="l"/>
                          <a:tab pos="810260" algn="l"/>
                          <a:tab pos="6301105" algn="r"/>
                        </a:tabLst>
                      </a:pPr>
                      <a:r>
                        <a:rPr lang="en-US" sz="2000" dirty="0">
                          <a:latin typeface="Times New Roman"/>
                          <a:ea typeface="Calibri"/>
                          <a:cs typeface="Arial"/>
                        </a:rPr>
                        <a:t>ЗO1</a:t>
                      </a:r>
                      <a:endParaRPr lang="ru-RU"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69875" algn="l"/>
                          <a:tab pos="540385" algn="l"/>
                          <a:tab pos="810260" algn="l"/>
                          <a:tab pos="6301105" algn="r"/>
                        </a:tabLst>
                      </a:pPr>
                      <a:r>
                        <a:rPr lang="ru-RU" sz="2000" b="1">
                          <a:latin typeface="Times New Roman"/>
                          <a:ea typeface="Calibri"/>
                          <a:cs typeface="Arial"/>
                        </a:rPr>
                        <a:t>Геометрические приемы</a:t>
                      </a:r>
                      <a:endParaRPr lang="ru-RU" sz="2000">
                        <a:latin typeface="Calibri"/>
                        <a:ea typeface="Calibri"/>
                        <a:cs typeface="Arial"/>
                      </a:endParaRPr>
                    </a:p>
                    <a:p>
                      <a:pPr algn="just">
                        <a:lnSpc>
                          <a:spcPct val="115000"/>
                        </a:lnSpc>
                        <a:spcAft>
                          <a:spcPts val="0"/>
                        </a:spcAft>
                        <a:tabLst>
                          <a:tab pos="269875" algn="l"/>
                          <a:tab pos="540385" algn="l"/>
                          <a:tab pos="810260" algn="l"/>
                          <a:tab pos="6301105" algn="r"/>
                        </a:tabLst>
                      </a:pPr>
                      <a:r>
                        <a:rPr lang="ru-RU" sz="2000">
                          <a:latin typeface="Times New Roman"/>
                          <a:ea typeface="Calibri"/>
                          <a:cs typeface="Arial"/>
                        </a:rPr>
                        <a:t>Обучающиеся должны уметь воспроизводить, выбирать и использовать </a:t>
                      </a:r>
                      <a:r>
                        <a:rPr lang="kk-KZ" sz="2000">
                          <a:latin typeface="Times New Roman"/>
                          <a:ea typeface="Calibri"/>
                          <a:cs typeface="Arial"/>
                        </a:rPr>
                        <a:t>геометрические</a:t>
                      </a:r>
                      <a:r>
                        <a:rPr lang="ru-RU" sz="2000">
                          <a:latin typeface="Times New Roman"/>
                          <a:ea typeface="Calibri"/>
                          <a:cs typeface="Arial"/>
                        </a:rPr>
                        <a:t> факты,</a:t>
                      </a:r>
                      <a:r>
                        <a:rPr lang="kk-KZ" sz="2000">
                          <a:latin typeface="Times New Roman"/>
                          <a:ea typeface="Calibri"/>
                          <a:cs typeface="Arial"/>
                        </a:rPr>
                        <a:t> аксиомы, теоремы и их следствия</a:t>
                      </a:r>
                      <a:r>
                        <a:rPr lang="ru-RU" sz="2000">
                          <a:latin typeface="Times New Roman"/>
                          <a:ea typeface="Calibri"/>
                          <a:cs typeface="Arial"/>
                        </a:rPr>
                        <a:t>. </a:t>
                      </a:r>
                      <a:endParaRPr lang="ru-RU"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7480">
                <a:tc>
                  <a:txBody>
                    <a:bodyPr/>
                    <a:lstStyle/>
                    <a:p>
                      <a:pPr>
                        <a:lnSpc>
                          <a:spcPct val="115000"/>
                        </a:lnSpc>
                        <a:spcAft>
                          <a:spcPts val="0"/>
                        </a:spcAft>
                        <a:tabLst>
                          <a:tab pos="269875" algn="l"/>
                          <a:tab pos="540385" algn="l"/>
                          <a:tab pos="810260" algn="l"/>
                          <a:tab pos="6301105" algn="r"/>
                        </a:tabLst>
                      </a:pPr>
                      <a:r>
                        <a:rPr lang="en-US" sz="2000">
                          <a:latin typeface="Times New Roman"/>
                          <a:ea typeface="Calibri"/>
                          <a:cs typeface="Arial"/>
                        </a:rPr>
                        <a:t>ЗO2</a:t>
                      </a:r>
                      <a:endParaRPr lang="ru-RU"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69875" algn="l"/>
                          <a:tab pos="540385" algn="l"/>
                          <a:tab pos="810260" algn="l"/>
                          <a:tab pos="6301105" algn="r"/>
                        </a:tabLst>
                      </a:pPr>
                      <a:r>
                        <a:rPr lang="ru-RU" sz="2000" b="1" dirty="0">
                          <a:latin typeface="Times New Roman"/>
                          <a:ea typeface="Calibri"/>
                          <a:cs typeface="Arial"/>
                        </a:rPr>
                        <a:t>Применение геометрии </a:t>
                      </a:r>
                      <a:endParaRPr lang="ru-RU" sz="2000" dirty="0">
                        <a:latin typeface="Calibri"/>
                        <a:ea typeface="Calibri"/>
                        <a:cs typeface="Arial"/>
                      </a:endParaRPr>
                    </a:p>
                    <a:p>
                      <a:pPr>
                        <a:lnSpc>
                          <a:spcPct val="115000"/>
                        </a:lnSpc>
                        <a:spcAft>
                          <a:spcPts val="0"/>
                        </a:spcAft>
                        <a:tabLst>
                          <a:tab pos="269875" algn="l"/>
                          <a:tab pos="540385" algn="l"/>
                          <a:tab pos="810260" algn="l"/>
                          <a:tab pos="6301105" algn="r"/>
                        </a:tabLst>
                      </a:pPr>
                      <a:r>
                        <a:rPr lang="ru-RU" sz="2000" dirty="0">
                          <a:latin typeface="Times New Roman"/>
                          <a:ea typeface="Calibri"/>
                          <a:cs typeface="Arial"/>
                        </a:rPr>
                        <a:t>Обучающиеся должны уметь:  </a:t>
                      </a:r>
                      <a:endParaRPr lang="ru-RU" sz="2000" dirty="0">
                        <a:latin typeface="Calibri"/>
                        <a:ea typeface="Calibri"/>
                        <a:cs typeface="Arial"/>
                      </a:endParaRPr>
                    </a:p>
                    <a:p>
                      <a:pPr marL="342900" lvl="0" indent="-342900" algn="just">
                        <a:lnSpc>
                          <a:spcPct val="115000"/>
                        </a:lnSpc>
                        <a:spcAft>
                          <a:spcPts val="0"/>
                        </a:spcAft>
                        <a:buFont typeface="Symbol"/>
                        <a:buChar char=""/>
                        <a:tabLst>
                          <a:tab pos="269875" algn="l"/>
                          <a:tab pos="464820" algn="l"/>
                          <a:tab pos="810260" algn="l"/>
                          <a:tab pos="6301105" algn="r"/>
                        </a:tabLst>
                      </a:pPr>
                      <a:r>
                        <a:rPr lang="ru-RU" sz="2000" dirty="0">
                          <a:latin typeface="Times New Roman"/>
                          <a:ea typeface="Calibri"/>
                          <a:cs typeface="Arial"/>
                        </a:rPr>
                        <a:t>выбирать рациональный подход и применять соответствующий прием при решении задач, в том числе многоэтапных;</a:t>
                      </a:r>
                      <a:endParaRPr lang="ru-RU" sz="2000" dirty="0">
                        <a:latin typeface="Calibri"/>
                        <a:ea typeface="Calibri"/>
                        <a:cs typeface="Arial"/>
                      </a:endParaRPr>
                    </a:p>
                    <a:p>
                      <a:pPr marL="342900" lvl="0" indent="-342900" algn="just">
                        <a:lnSpc>
                          <a:spcPct val="115000"/>
                        </a:lnSpc>
                        <a:spcAft>
                          <a:spcPts val="0"/>
                        </a:spcAft>
                        <a:buFont typeface="Symbol"/>
                        <a:buChar char=""/>
                        <a:tabLst>
                          <a:tab pos="269875" algn="l"/>
                          <a:tab pos="464820" algn="l"/>
                          <a:tab pos="810260" algn="l"/>
                          <a:tab pos="6301105" algn="r"/>
                        </a:tabLst>
                      </a:pPr>
                      <a:r>
                        <a:rPr lang="ru-RU" sz="2000" dirty="0">
                          <a:latin typeface="Times New Roman"/>
                          <a:ea typeface="Calibri"/>
                          <a:cs typeface="Arial"/>
                        </a:rPr>
                        <a:t>моделировать ситуации, в том числе связанные с реальными событиями, используя </a:t>
                      </a:r>
                      <a:r>
                        <a:rPr lang="kk-KZ" sz="2000" dirty="0">
                          <a:latin typeface="Times New Roman"/>
                          <a:ea typeface="Calibri"/>
                          <a:cs typeface="Arial"/>
                        </a:rPr>
                        <a:t>геометрические</a:t>
                      </a:r>
                      <a:r>
                        <a:rPr lang="ru-RU" sz="2000" dirty="0">
                          <a:latin typeface="Times New Roman"/>
                          <a:ea typeface="Calibri"/>
                          <a:cs typeface="Arial"/>
                        </a:rPr>
                        <a:t> приемы и методы, и интерпретировать решения в контексте задач; </a:t>
                      </a:r>
                      <a:endParaRPr lang="ru-RU" sz="2000" dirty="0">
                        <a:latin typeface="Calibri"/>
                        <a:ea typeface="Calibri"/>
                        <a:cs typeface="Arial"/>
                      </a:endParaRPr>
                    </a:p>
                    <a:p>
                      <a:pPr marL="342900" lvl="0" indent="-342900" algn="just">
                        <a:lnSpc>
                          <a:spcPct val="115000"/>
                        </a:lnSpc>
                        <a:spcAft>
                          <a:spcPts val="0"/>
                        </a:spcAft>
                        <a:buFont typeface="Symbol"/>
                        <a:buChar char=""/>
                        <a:tabLst>
                          <a:tab pos="269875" algn="l"/>
                          <a:tab pos="464820" algn="l"/>
                          <a:tab pos="810260" algn="l"/>
                          <a:tab pos="6301105" algn="r"/>
                        </a:tabLst>
                      </a:pPr>
                      <a:r>
                        <a:rPr lang="ru-RU" sz="2000" dirty="0">
                          <a:latin typeface="Times New Roman"/>
                          <a:ea typeface="Calibri"/>
                          <a:cs typeface="Arial"/>
                        </a:rPr>
                        <a:t>использовать логические аргументы для представления результатов решения или для доказательств </a:t>
                      </a:r>
                      <a:r>
                        <a:rPr lang="kk-KZ" sz="2000" dirty="0">
                          <a:latin typeface="Times New Roman"/>
                          <a:ea typeface="Calibri"/>
                          <a:cs typeface="Arial"/>
                        </a:rPr>
                        <a:t>геометрических</a:t>
                      </a:r>
                      <a:r>
                        <a:rPr lang="ru-RU" sz="2000" dirty="0">
                          <a:latin typeface="Times New Roman"/>
                          <a:ea typeface="Calibri"/>
                          <a:cs typeface="Arial"/>
                        </a:rPr>
                        <a:t> высказываний;</a:t>
                      </a:r>
                      <a:endParaRPr lang="ru-RU" sz="2000" dirty="0">
                        <a:latin typeface="Calibri"/>
                        <a:ea typeface="Calibri"/>
                        <a:cs typeface="Arial"/>
                      </a:endParaRPr>
                    </a:p>
                    <a:p>
                      <a:pPr marL="342900" lvl="0" indent="-342900" algn="just">
                        <a:lnSpc>
                          <a:spcPct val="115000"/>
                        </a:lnSpc>
                        <a:spcAft>
                          <a:spcPts val="0"/>
                        </a:spcAft>
                        <a:buFont typeface="Symbol"/>
                        <a:buChar char=""/>
                        <a:tabLst>
                          <a:tab pos="269875" algn="l"/>
                          <a:tab pos="464820" algn="l"/>
                          <a:tab pos="810260" algn="l"/>
                          <a:tab pos="6301105" algn="r"/>
                        </a:tabLst>
                      </a:pPr>
                      <a:r>
                        <a:rPr lang="ru-RU" sz="2000" dirty="0">
                          <a:latin typeface="Times New Roman"/>
                          <a:ea typeface="Calibri"/>
                          <a:cs typeface="Arial"/>
                        </a:rPr>
                        <a:t>представлять решения и приводить аргументы, используя подходящие </a:t>
                      </a:r>
                      <a:r>
                        <a:rPr lang="kk-KZ" sz="2000" dirty="0">
                          <a:latin typeface="Times New Roman"/>
                          <a:ea typeface="Calibri"/>
                          <a:cs typeface="Arial"/>
                        </a:rPr>
                        <a:t>геометрич</a:t>
                      </a:r>
                      <a:r>
                        <a:rPr lang="ru-RU" sz="2000" dirty="0">
                          <a:latin typeface="Times New Roman"/>
                          <a:ea typeface="Calibri"/>
                          <a:cs typeface="Arial"/>
                        </a:rPr>
                        <a:t>е</a:t>
                      </a:r>
                      <a:r>
                        <a:rPr lang="kk-KZ" sz="2000" dirty="0">
                          <a:latin typeface="Times New Roman"/>
                          <a:ea typeface="Calibri"/>
                          <a:cs typeface="Arial"/>
                        </a:rPr>
                        <a:t>ские</a:t>
                      </a:r>
                      <a:r>
                        <a:rPr lang="ru-RU" sz="2000" dirty="0">
                          <a:latin typeface="Times New Roman"/>
                          <a:ea typeface="Calibri"/>
                          <a:cs typeface="Arial"/>
                        </a:rPr>
                        <a:t> обозначения и форму записи.</a:t>
                      </a:r>
                      <a:endParaRPr lang="ru-RU"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lum contrast="10000"/>
          </a:blip>
          <a:srcRect/>
          <a:stretch>
            <a:fillRect/>
          </a:stretch>
        </p:blipFill>
        <p:spPr bwMode="auto">
          <a:xfrm>
            <a:off x="0" y="785794"/>
            <a:ext cx="9101488" cy="5143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t>Шкала перевода баллов экзамена в экзаменационную оценку</a:t>
            </a:r>
            <a:endParaRPr lang="ru-RU" sz="2400" dirty="0"/>
          </a:p>
        </p:txBody>
      </p:sp>
      <p:graphicFrame>
        <p:nvGraphicFramePr>
          <p:cNvPr id="4" name="Содержимое 3"/>
          <p:cNvGraphicFramePr>
            <a:graphicFrameLocks noGrp="1"/>
          </p:cNvGraphicFramePr>
          <p:nvPr>
            <p:ph idx="1"/>
          </p:nvPr>
        </p:nvGraphicFramePr>
        <p:xfrm>
          <a:off x="500034" y="1643050"/>
          <a:ext cx="8001056" cy="3571899"/>
        </p:xfrm>
        <a:graphic>
          <a:graphicData uri="http://schemas.openxmlformats.org/drawingml/2006/table">
            <a:tbl>
              <a:tblPr/>
              <a:tblGrid>
                <a:gridCol w="2693156"/>
                <a:gridCol w="2493129"/>
                <a:gridCol w="2814771"/>
              </a:tblGrid>
              <a:tr h="1184790">
                <a:tc>
                  <a:txBody>
                    <a:bodyPr/>
                    <a:lstStyle/>
                    <a:p>
                      <a:pPr algn="ctr">
                        <a:lnSpc>
                          <a:spcPct val="115000"/>
                        </a:lnSpc>
                        <a:spcAft>
                          <a:spcPts val="1000"/>
                        </a:spcAft>
                      </a:pPr>
                      <a:r>
                        <a:rPr lang="ru-RU" sz="2000" b="1">
                          <a:latin typeface="Times New Roman"/>
                          <a:ea typeface="Calibri"/>
                          <a:cs typeface="Arial"/>
                        </a:rPr>
                        <a:t>Баллы экзаменационной работы</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2000" b="1">
                          <a:latin typeface="Times New Roman"/>
                          <a:ea typeface="Calibri"/>
                          <a:cs typeface="Arial"/>
                        </a:rPr>
                        <a:t>Процентное содержание баллов, %</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2000" b="1">
                          <a:latin typeface="Times New Roman"/>
                          <a:ea typeface="Calibri"/>
                          <a:cs typeface="Arial"/>
                        </a:rPr>
                        <a:t>Оценка</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2395">
                <a:tc>
                  <a:txBody>
                    <a:bodyPr/>
                    <a:lstStyle/>
                    <a:p>
                      <a:pPr algn="ctr">
                        <a:lnSpc>
                          <a:spcPct val="115000"/>
                        </a:lnSpc>
                        <a:spcAft>
                          <a:spcPts val="1000"/>
                        </a:spcAft>
                      </a:pPr>
                      <a:r>
                        <a:rPr lang="en-US" sz="2000">
                          <a:latin typeface="Times New Roman"/>
                          <a:ea typeface="Calibri"/>
                          <a:cs typeface="Arial"/>
                        </a:rPr>
                        <a:t>0-</a:t>
                      </a:r>
                      <a:r>
                        <a:rPr lang="ru-RU" sz="2000">
                          <a:latin typeface="Times New Roman"/>
                          <a:ea typeface="Calibri"/>
                          <a:cs typeface="Arial"/>
                        </a:rPr>
                        <a:t>11</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a:latin typeface="Times New Roman"/>
                          <a:ea typeface="Calibri"/>
                          <a:cs typeface="Arial"/>
                        </a:rPr>
                        <a:t>0-</a:t>
                      </a:r>
                      <a:r>
                        <a:rPr lang="ru-RU" sz="2000">
                          <a:latin typeface="Times New Roman"/>
                          <a:ea typeface="Calibri"/>
                          <a:cs typeface="Arial"/>
                        </a:rPr>
                        <a:t>39</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2000">
                          <a:latin typeface="Times New Roman"/>
                          <a:ea typeface="Calibri"/>
                          <a:cs typeface="Arial"/>
                        </a:rPr>
                        <a:t>2 (неудовлетворительно) </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2395">
                <a:tc>
                  <a:txBody>
                    <a:bodyPr/>
                    <a:lstStyle/>
                    <a:p>
                      <a:pPr algn="ctr">
                        <a:lnSpc>
                          <a:spcPct val="115000"/>
                        </a:lnSpc>
                        <a:spcAft>
                          <a:spcPts val="1000"/>
                        </a:spcAft>
                      </a:pPr>
                      <a:r>
                        <a:rPr lang="kk-KZ" sz="2000">
                          <a:latin typeface="Times New Roman"/>
                          <a:ea typeface="Calibri"/>
                          <a:cs typeface="Arial"/>
                        </a:rPr>
                        <a:t>12</a:t>
                      </a:r>
                      <a:r>
                        <a:rPr lang="en-US" sz="2000">
                          <a:latin typeface="Times New Roman"/>
                          <a:ea typeface="Calibri"/>
                          <a:cs typeface="Arial"/>
                        </a:rPr>
                        <a:t>-</a:t>
                      </a:r>
                      <a:r>
                        <a:rPr lang="ru-RU" sz="2000">
                          <a:latin typeface="Times New Roman"/>
                          <a:ea typeface="Calibri"/>
                          <a:cs typeface="Arial"/>
                        </a:rPr>
                        <a:t>19</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2000">
                          <a:latin typeface="Times New Roman"/>
                          <a:ea typeface="Calibri"/>
                          <a:cs typeface="Arial"/>
                        </a:rPr>
                        <a:t>40</a:t>
                      </a:r>
                      <a:r>
                        <a:rPr lang="en-US" sz="2000">
                          <a:latin typeface="Times New Roman"/>
                          <a:ea typeface="Calibri"/>
                          <a:cs typeface="Arial"/>
                        </a:rPr>
                        <a:t>-64</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2000">
                          <a:latin typeface="Times New Roman"/>
                          <a:ea typeface="Calibri"/>
                          <a:cs typeface="Arial"/>
                        </a:rPr>
                        <a:t>3 (удовлетворительно)</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2395">
                <a:tc>
                  <a:txBody>
                    <a:bodyPr/>
                    <a:lstStyle/>
                    <a:p>
                      <a:pPr algn="ctr">
                        <a:lnSpc>
                          <a:spcPct val="115000"/>
                        </a:lnSpc>
                        <a:spcAft>
                          <a:spcPts val="1000"/>
                        </a:spcAft>
                      </a:pPr>
                      <a:r>
                        <a:rPr lang="ru-RU" sz="2000">
                          <a:latin typeface="Times New Roman"/>
                          <a:ea typeface="Calibri"/>
                          <a:cs typeface="Arial"/>
                        </a:rPr>
                        <a:t>20</a:t>
                      </a:r>
                      <a:r>
                        <a:rPr lang="en-US" sz="2000">
                          <a:latin typeface="Times New Roman"/>
                          <a:ea typeface="Calibri"/>
                          <a:cs typeface="Arial"/>
                        </a:rPr>
                        <a:t>-</a:t>
                      </a:r>
                      <a:r>
                        <a:rPr lang="ru-RU" sz="2000">
                          <a:latin typeface="Times New Roman"/>
                          <a:ea typeface="Calibri"/>
                          <a:cs typeface="Arial"/>
                        </a:rPr>
                        <a:t>25</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a:latin typeface="Times New Roman"/>
                          <a:ea typeface="Calibri"/>
                          <a:cs typeface="Arial"/>
                        </a:rPr>
                        <a:t>65-84</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2000">
                          <a:latin typeface="Times New Roman"/>
                          <a:ea typeface="Calibri"/>
                          <a:cs typeface="Arial"/>
                        </a:rPr>
                        <a:t>4 (хорошо)</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924">
                <a:tc>
                  <a:txBody>
                    <a:bodyPr/>
                    <a:lstStyle/>
                    <a:p>
                      <a:pPr algn="ctr">
                        <a:lnSpc>
                          <a:spcPct val="115000"/>
                        </a:lnSpc>
                        <a:spcAft>
                          <a:spcPts val="1000"/>
                        </a:spcAft>
                      </a:pPr>
                      <a:r>
                        <a:rPr lang="kk-KZ" sz="2000">
                          <a:latin typeface="Times New Roman"/>
                          <a:ea typeface="Calibri"/>
                          <a:cs typeface="Arial"/>
                        </a:rPr>
                        <a:t>26</a:t>
                      </a:r>
                      <a:r>
                        <a:rPr lang="en-US" sz="2000">
                          <a:latin typeface="Times New Roman"/>
                          <a:ea typeface="Calibri"/>
                          <a:cs typeface="Arial"/>
                        </a:rPr>
                        <a:t>-30</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a:latin typeface="Times New Roman"/>
                          <a:ea typeface="Calibri"/>
                          <a:cs typeface="Arial"/>
                        </a:rPr>
                        <a:t>85-100</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2000" dirty="0">
                          <a:latin typeface="Times New Roman"/>
                          <a:ea typeface="Calibri"/>
                          <a:cs typeface="Arial"/>
                        </a:rPr>
                        <a:t>5 (отлично) </a:t>
                      </a:r>
                      <a:endParaRPr lang="ru-RU"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kk-KZ" sz="2400" b="1" dirty="0" smtClean="0"/>
              <a:t>Описание экзаменационной работы</a:t>
            </a:r>
            <a:r>
              <a:rPr lang="ru-RU" sz="2400" dirty="0" smtClean="0"/>
              <a:t/>
            </a:r>
            <a:br>
              <a:rPr lang="ru-RU" sz="2400" dirty="0" smtClean="0"/>
            </a:br>
            <a:r>
              <a:rPr lang="ru-RU" sz="2400" b="1" dirty="0" smtClean="0"/>
              <a:t> </a:t>
            </a:r>
            <a:r>
              <a:rPr lang="ru-RU" sz="2400" dirty="0" smtClean="0"/>
              <a:t/>
            </a:r>
            <a:br>
              <a:rPr lang="ru-RU" sz="2400" dirty="0" smtClean="0"/>
            </a:br>
            <a:r>
              <a:rPr lang="ru-RU" sz="2400" b="1" dirty="0" smtClean="0"/>
              <a:t>ПРЕДМЕТ «ИСТОРИЯ КАЗАХСТАНА»</a:t>
            </a:r>
            <a:endParaRPr lang="ru-RU" sz="2400" dirty="0"/>
          </a:p>
        </p:txBody>
      </p:sp>
      <p:graphicFrame>
        <p:nvGraphicFramePr>
          <p:cNvPr id="4" name="Содержимое 3"/>
          <p:cNvGraphicFramePr>
            <a:graphicFrameLocks noGrp="1"/>
          </p:cNvGraphicFramePr>
          <p:nvPr>
            <p:ph idx="1"/>
          </p:nvPr>
        </p:nvGraphicFramePr>
        <p:xfrm>
          <a:off x="357158" y="1714488"/>
          <a:ext cx="8358246" cy="4472282"/>
        </p:xfrm>
        <a:graphic>
          <a:graphicData uri="http://schemas.openxmlformats.org/drawingml/2006/table">
            <a:tbl>
              <a:tblPr/>
              <a:tblGrid>
                <a:gridCol w="3858245"/>
                <a:gridCol w="126809"/>
                <a:gridCol w="4373192"/>
              </a:tblGrid>
              <a:tr h="553645">
                <a:tc>
                  <a:txBody>
                    <a:bodyPr/>
                    <a:lstStyle/>
                    <a:p>
                      <a:pPr algn="just">
                        <a:lnSpc>
                          <a:spcPct val="115000"/>
                        </a:lnSpc>
                        <a:spcAft>
                          <a:spcPts val="0"/>
                        </a:spcAft>
                      </a:pPr>
                      <a:r>
                        <a:rPr lang="kk-KZ" sz="2400" b="1">
                          <a:solidFill>
                            <a:srgbClr val="000000"/>
                          </a:solidFill>
                          <a:latin typeface="Times New Roman"/>
                          <a:ea typeface="Calibri"/>
                          <a:cs typeface="Arial"/>
                        </a:rPr>
                        <a:t>Экзаменационная работа</a:t>
                      </a:r>
                      <a:endParaRPr lang="ru-RU"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15000"/>
                        </a:lnSpc>
                        <a:spcAft>
                          <a:spcPts val="0"/>
                        </a:spcAft>
                      </a:pPr>
                      <a:r>
                        <a:rPr lang="ru-RU" sz="2400" b="1">
                          <a:latin typeface="Times New Roman"/>
                          <a:ea typeface="Times New Roman"/>
                          <a:cs typeface="Arial"/>
                        </a:rPr>
                        <a:t>2 часа </a:t>
                      </a:r>
                      <a:r>
                        <a:rPr lang="kk-KZ" sz="2400" b="1">
                          <a:latin typeface="Times New Roman"/>
                          <a:ea typeface="Calibri"/>
                          <a:cs typeface="Arial"/>
                        </a:rPr>
                        <a:t>(астрономических)</a:t>
                      </a:r>
                      <a:endParaRPr lang="ru-RU"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3321867">
                <a:tc gridSpan="3">
                  <a:txBody>
                    <a:bodyPr/>
                    <a:lstStyle/>
                    <a:p>
                      <a:pPr algn="just">
                        <a:lnSpc>
                          <a:spcPct val="115000"/>
                        </a:lnSpc>
                        <a:spcAft>
                          <a:spcPts val="0"/>
                        </a:spcAft>
                      </a:pPr>
                      <a:r>
                        <a:rPr lang="kk-KZ" sz="2400">
                          <a:solidFill>
                            <a:srgbClr val="000000"/>
                          </a:solidFill>
                          <a:latin typeface="Times New Roman"/>
                          <a:ea typeface="Calibri"/>
                          <a:cs typeface="Arial"/>
                        </a:rPr>
                        <a:t>Экзаменационная работа состоит из 2 частей.</a:t>
                      </a:r>
                      <a:endParaRPr lang="ru-RU" sz="2400">
                        <a:latin typeface="Calibri"/>
                        <a:ea typeface="Calibri"/>
                        <a:cs typeface="Arial"/>
                      </a:endParaRPr>
                    </a:p>
                    <a:p>
                      <a:pPr algn="just">
                        <a:lnSpc>
                          <a:spcPct val="115000"/>
                        </a:lnSpc>
                        <a:spcAft>
                          <a:spcPts val="0"/>
                        </a:spcAft>
                      </a:pPr>
                      <a:r>
                        <a:rPr lang="ru-RU" sz="2400" b="1">
                          <a:latin typeface="Times New Roman"/>
                          <a:ea typeface="Calibri"/>
                          <a:cs typeface="Arial"/>
                        </a:rPr>
                        <a:t>Часть А</a:t>
                      </a:r>
                      <a:r>
                        <a:rPr lang="ru-RU" sz="2400">
                          <a:latin typeface="Times New Roman"/>
                          <a:ea typeface="Calibri"/>
                          <a:cs typeface="Arial"/>
                        </a:rPr>
                        <a:t> содержит 15 заданий с выбором одного правильного ответа из четырех предложенных. Задания оцениваются в 1 балл.</a:t>
                      </a:r>
                      <a:endParaRPr lang="ru-RU" sz="2400">
                        <a:latin typeface="Calibri"/>
                        <a:ea typeface="Calibri"/>
                        <a:cs typeface="Arial"/>
                      </a:endParaRPr>
                    </a:p>
                    <a:p>
                      <a:pPr algn="just">
                        <a:lnSpc>
                          <a:spcPct val="115000"/>
                        </a:lnSpc>
                        <a:spcAft>
                          <a:spcPts val="0"/>
                        </a:spcAft>
                      </a:pPr>
                      <a:r>
                        <a:rPr lang="ru-RU" sz="2400" b="1">
                          <a:latin typeface="Times New Roman"/>
                          <a:ea typeface="Calibri"/>
                          <a:cs typeface="Arial"/>
                        </a:rPr>
                        <a:t>Часть В</a:t>
                      </a:r>
                      <a:r>
                        <a:rPr lang="ru-RU" sz="2400">
                          <a:latin typeface="Times New Roman"/>
                          <a:ea typeface="Calibri"/>
                          <a:cs typeface="Arial"/>
                        </a:rPr>
                        <a:t> состоит из 5 заданий требующих краткого или развернутого ответов</a:t>
                      </a:r>
                      <a:r>
                        <a:rPr lang="kk-KZ" sz="2400">
                          <a:solidFill>
                            <a:srgbClr val="000000"/>
                          </a:solidFill>
                          <a:latin typeface="Times New Roman"/>
                          <a:ea typeface="Calibri"/>
                          <a:cs typeface="Arial"/>
                        </a:rPr>
                        <a:t>. </a:t>
                      </a:r>
                      <a:endParaRPr lang="ru-RU" sz="2400">
                        <a:latin typeface="Calibri"/>
                        <a:ea typeface="Calibri"/>
                        <a:cs typeface="Arial"/>
                      </a:endParaRPr>
                    </a:p>
                    <a:p>
                      <a:pPr algn="just">
                        <a:lnSpc>
                          <a:spcPct val="115000"/>
                        </a:lnSpc>
                        <a:spcAft>
                          <a:spcPts val="0"/>
                        </a:spcAft>
                      </a:pPr>
                      <a:r>
                        <a:rPr lang="ru-RU" sz="2400">
                          <a:latin typeface="Times New Roman"/>
                          <a:ea typeface="Calibri"/>
                          <a:cs typeface="Arial"/>
                        </a:rPr>
                        <a:t>Задания оцениваются 1-6 баллов.</a:t>
                      </a:r>
                      <a:endParaRPr lang="ru-RU" sz="2400">
                        <a:latin typeface="Calibri"/>
                        <a:ea typeface="Calibri"/>
                        <a:cs typeface="Arial"/>
                      </a:endParaRPr>
                    </a:p>
                    <a:p>
                      <a:pPr algn="just">
                        <a:lnSpc>
                          <a:spcPct val="115000"/>
                        </a:lnSpc>
                        <a:spcAft>
                          <a:spcPts val="0"/>
                        </a:spcAft>
                      </a:pPr>
                      <a:r>
                        <a:rPr lang="kk-KZ" sz="2400">
                          <a:solidFill>
                            <a:srgbClr val="000000"/>
                          </a:solidFill>
                          <a:latin typeface="Times New Roman"/>
                          <a:ea typeface="Calibri"/>
                          <a:cs typeface="Arial"/>
                        </a:rPr>
                        <a:t>Пользоваться исторический картой (атлас) </a:t>
                      </a:r>
                      <a:r>
                        <a:rPr lang="kk-KZ" sz="2400" b="1">
                          <a:solidFill>
                            <a:srgbClr val="000000"/>
                          </a:solidFill>
                          <a:latin typeface="Times New Roman"/>
                          <a:ea typeface="Calibri"/>
                          <a:cs typeface="Arial"/>
                        </a:rPr>
                        <a:t>запрещено</a:t>
                      </a:r>
                      <a:r>
                        <a:rPr lang="kk-KZ" sz="2400">
                          <a:solidFill>
                            <a:srgbClr val="000000"/>
                          </a:solidFill>
                          <a:latin typeface="Times New Roman"/>
                          <a:ea typeface="Calibri"/>
                          <a:cs typeface="Arial"/>
                        </a:rPr>
                        <a:t>. </a:t>
                      </a:r>
                      <a:endParaRPr lang="ru-RU"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553645">
                <a:tc gridSpan="2">
                  <a:txBody>
                    <a:bodyPr/>
                    <a:lstStyle/>
                    <a:p>
                      <a:pPr algn="just">
                        <a:lnSpc>
                          <a:spcPct val="115000"/>
                        </a:lnSpc>
                        <a:spcAft>
                          <a:spcPts val="0"/>
                        </a:spcAft>
                      </a:pPr>
                      <a:r>
                        <a:rPr lang="kk-KZ" sz="2400" b="1">
                          <a:solidFill>
                            <a:srgbClr val="000000"/>
                          </a:solidFill>
                          <a:latin typeface="Times New Roman"/>
                          <a:ea typeface="Calibri"/>
                          <a:cs typeface="Arial"/>
                        </a:rPr>
                        <a:t>Всего баллов</a:t>
                      </a:r>
                      <a:endParaRPr lang="ru-RU"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just">
                        <a:lnSpc>
                          <a:spcPct val="115000"/>
                        </a:lnSpc>
                        <a:spcAft>
                          <a:spcPts val="0"/>
                        </a:spcAft>
                      </a:pPr>
                      <a:r>
                        <a:rPr lang="kk-KZ" sz="2400" b="1" dirty="0">
                          <a:solidFill>
                            <a:srgbClr val="000000"/>
                          </a:solidFill>
                          <a:latin typeface="Times New Roman"/>
                          <a:ea typeface="Calibri"/>
                          <a:cs typeface="Arial"/>
                        </a:rPr>
                        <a:t>30</a:t>
                      </a:r>
                      <a:endParaRPr lang="ru-RU" sz="2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500034" y="714356"/>
          <a:ext cx="8072494" cy="5958840"/>
        </p:xfrm>
        <a:graphic>
          <a:graphicData uri="http://schemas.openxmlformats.org/drawingml/2006/table">
            <a:tbl>
              <a:tblPr/>
              <a:tblGrid>
                <a:gridCol w="688927"/>
                <a:gridCol w="7383567"/>
              </a:tblGrid>
              <a:tr h="1225892">
                <a:tc>
                  <a:txBody>
                    <a:bodyPr/>
                    <a:lstStyle/>
                    <a:p>
                      <a:pPr>
                        <a:lnSpc>
                          <a:spcPct val="115000"/>
                        </a:lnSpc>
                        <a:spcAft>
                          <a:spcPts val="0"/>
                        </a:spcAft>
                      </a:pPr>
                      <a:r>
                        <a:rPr lang="ru-RU" sz="2000" dirty="0">
                          <a:latin typeface="Times New Roman"/>
                          <a:ea typeface="Calibri"/>
                          <a:cs typeface="Arial"/>
                        </a:rPr>
                        <a:t>ЗО </a:t>
                      </a:r>
                      <a:r>
                        <a:rPr lang="ru-RU" sz="2000" dirty="0" smtClean="0">
                          <a:latin typeface="Times New Roman"/>
                          <a:ea typeface="Calibri"/>
                          <a:cs typeface="Arial"/>
                        </a:rPr>
                        <a:t>19щ.</a:t>
                      </a:r>
                      <a:endParaRPr lang="ru-RU"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2000" b="1">
                          <a:solidFill>
                            <a:srgbClr val="000000"/>
                          </a:solidFill>
                          <a:latin typeface="Times New Roman"/>
                          <a:ea typeface="Calibri"/>
                          <a:cs typeface="Arial"/>
                        </a:rPr>
                        <a:t>Знание и понимание</a:t>
                      </a:r>
                      <a:endParaRPr lang="ru-RU" sz="2000">
                        <a:latin typeface="Calibri"/>
                        <a:ea typeface="Calibri"/>
                        <a:cs typeface="Arial"/>
                      </a:endParaRPr>
                    </a:p>
                    <a:p>
                      <a:pPr>
                        <a:lnSpc>
                          <a:spcPct val="115000"/>
                        </a:lnSpc>
                        <a:spcAft>
                          <a:spcPts val="0"/>
                        </a:spcAft>
                      </a:pPr>
                      <a:r>
                        <a:rPr lang="kk-KZ" sz="2000">
                          <a:solidFill>
                            <a:srgbClr val="000000"/>
                          </a:solidFill>
                          <a:latin typeface="Times New Roman"/>
                          <a:ea typeface="Calibri"/>
                          <a:cs typeface="Arial"/>
                        </a:rPr>
                        <a:t>Обучающиеся</a:t>
                      </a:r>
                      <a:r>
                        <a:rPr lang="kk-KZ" sz="2000" b="1">
                          <a:solidFill>
                            <a:srgbClr val="000000"/>
                          </a:solidFill>
                          <a:latin typeface="Times New Roman"/>
                          <a:ea typeface="Calibri"/>
                          <a:cs typeface="Arial"/>
                        </a:rPr>
                        <a:t> </a:t>
                      </a:r>
                      <a:r>
                        <a:rPr lang="kk-KZ" sz="2000">
                          <a:solidFill>
                            <a:srgbClr val="000000"/>
                          </a:solidFill>
                          <a:latin typeface="Times New Roman"/>
                          <a:ea typeface="Calibri"/>
                          <a:cs typeface="Arial"/>
                        </a:rPr>
                        <a:t>должны продемонстрировать знание и понимание особенностей социально-экономических отношений, развития государства, культуры </a:t>
                      </a:r>
                      <a:endParaRPr lang="ru-RU"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0520">
                <a:tc>
                  <a:txBody>
                    <a:bodyPr/>
                    <a:lstStyle/>
                    <a:p>
                      <a:pPr>
                        <a:lnSpc>
                          <a:spcPct val="115000"/>
                        </a:lnSpc>
                        <a:spcAft>
                          <a:spcPts val="0"/>
                        </a:spcAft>
                      </a:pPr>
                      <a:r>
                        <a:rPr lang="kk-KZ" sz="2000">
                          <a:solidFill>
                            <a:srgbClr val="000000"/>
                          </a:solidFill>
                          <a:latin typeface="Times New Roman"/>
                          <a:ea typeface="Calibri"/>
                          <a:cs typeface="Arial"/>
                        </a:rPr>
                        <a:t>ЗО 2</a:t>
                      </a:r>
                      <a:endParaRPr lang="ru-RU"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000" b="1" dirty="0">
                          <a:solidFill>
                            <a:srgbClr val="000000"/>
                          </a:solidFill>
                          <a:latin typeface="Times New Roman"/>
                          <a:ea typeface="Calibri"/>
                          <a:cs typeface="Arial"/>
                        </a:rPr>
                        <a:t>Применение и навыки высокого порядка</a:t>
                      </a:r>
                      <a:endParaRPr lang="ru-RU" sz="2000" dirty="0">
                        <a:latin typeface="Calibri"/>
                        <a:ea typeface="Calibri"/>
                        <a:cs typeface="Arial"/>
                      </a:endParaRPr>
                    </a:p>
                    <a:p>
                      <a:pPr algn="just">
                        <a:lnSpc>
                          <a:spcPct val="115000"/>
                        </a:lnSpc>
                        <a:spcAft>
                          <a:spcPts val="0"/>
                        </a:spcAft>
                      </a:pPr>
                      <a:r>
                        <a:rPr lang="kk-KZ" sz="2000" dirty="0">
                          <a:solidFill>
                            <a:srgbClr val="000000"/>
                          </a:solidFill>
                          <a:latin typeface="Times New Roman"/>
                          <a:ea typeface="Calibri"/>
                          <a:cs typeface="Arial"/>
                        </a:rPr>
                        <a:t>Обучающиеся </a:t>
                      </a:r>
                      <a:r>
                        <a:rPr lang="kk-KZ" sz="2000" spc="10" dirty="0">
                          <a:solidFill>
                            <a:srgbClr val="000000"/>
                          </a:solidFill>
                          <a:latin typeface="Times New Roman"/>
                          <a:ea typeface="Arial Unicode MS"/>
                          <a:cs typeface="Arial"/>
                        </a:rPr>
                        <a:t>исследуют исторические события, явления, процессы с целью определения причинно-следственных связей; историческое развитие Казахстана, определяя общие черты и особенности;</a:t>
                      </a:r>
                      <a:r>
                        <a:rPr lang="kk-KZ" sz="2000" dirty="0">
                          <a:solidFill>
                            <a:srgbClr val="000000"/>
                          </a:solidFill>
                          <a:latin typeface="Times New Roman"/>
                          <a:ea typeface="Calibri"/>
                          <a:cs typeface="Arial"/>
                        </a:rPr>
                        <a:t> </a:t>
                      </a:r>
                      <a:r>
                        <a:rPr lang="kk-KZ" sz="2000" spc="10" dirty="0">
                          <a:solidFill>
                            <a:srgbClr val="000000"/>
                          </a:solidFill>
                          <a:latin typeface="Times New Roman"/>
                          <a:ea typeface="Arial Unicode MS"/>
                          <a:cs typeface="Arial"/>
                        </a:rPr>
                        <a:t>мотивы и результаты деятельности исторических личностей;</a:t>
                      </a:r>
                      <a:r>
                        <a:rPr lang="kk-KZ" sz="2000" dirty="0">
                          <a:solidFill>
                            <a:srgbClr val="000000"/>
                          </a:solidFill>
                          <a:latin typeface="Times New Roman"/>
                          <a:ea typeface="Calibri"/>
                          <a:cs typeface="Arial"/>
                        </a:rPr>
                        <a:t> </a:t>
                      </a:r>
                      <a:r>
                        <a:rPr lang="ru-RU" sz="2000" spc="10" dirty="0">
                          <a:solidFill>
                            <a:srgbClr val="000000"/>
                          </a:solidFill>
                          <a:latin typeface="Times New Roman"/>
                          <a:ea typeface="Arial Unicode MS"/>
                          <a:cs typeface="Arial"/>
                        </a:rPr>
                        <a:t>общественные, экономические, политические и культурные процессы, тенденции развития Казахстана путем проведения исторических параллелей;</a:t>
                      </a:r>
                      <a:r>
                        <a:rPr lang="ru-RU" sz="2000" dirty="0">
                          <a:solidFill>
                            <a:srgbClr val="000000"/>
                          </a:solidFill>
                          <a:latin typeface="Times New Roman"/>
                          <a:ea typeface="Calibri"/>
                          <a:cs typeface="Arial"/>
                        </a:rPr>
                        <a:t> </a:t>
                      </a:r>
                      <a:r>
                        <a:rPr lang="ru-RU" sz="2000" spc="10" dirty="0">
                          <a:solidFill>
                            <a:srgbClr val="000000"/>
                          </a:solidFill>
                          <a:latin typeface="Times New Roman"/>
                          <a:ea typeface="Arial Unicode MS"/>
                          <a:cs typeface="Arial"/>
                        </a:rPr>
                        <a:t>различные виды исторических источников для ответа на проблемные вопросы; различные точки зрения на одни и те же исторические события, явления и процессы;</a:t>
                      </a:r>
                      <a:r>
                        <a:rPr lang="ru-RU" sz="2000" dirty="0">
                          <a:solidFill>
                            <a:srgbClr val="000000"/>
                          </a:solidFill>
                          <a:latin typeface="Times New Roman"/>
                          <a:ea typeface="Calibri"/>
                          <a:cs typeface="Arial"/>
                        </a:rPr>
                        <a:t> </a:t>
                      </a:r>
                      <a:r>
                        <a:rPr lang="ru-RU" sz="2000" spc="10" dirty="0">
                          <a:solidFill>
                            <a:srgbClr val="000000"/>
                          </a:solidFill>
                          <a:latin typeface="Times New Roman"/>
                          <a:ea typeface="Arial Unicode MS"/>
                          <a:cs typeface="Arial"/>
                        </a:rPr>
                        <a:t>информацию, представленную в разных знаковых системах (текст, карта, таблица, схема, аудиовизуальный ряд).</a:t>
                      </a:r>
                      <a:endParaRPr lang="ru-RU"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t>Шкала перевода баллов экзамена в экзаменационную оценку</a:t>
            </a:r>
            <a:endParaRPr lang="ru-RU" sz="2400" dirty="0"/>
          </a:p>
        </p:txBody>
      </p:sp>
      <p:graphicFrame>
        <p:nvGraphicFramePr>
          <p:cNvPr id="4" name="Содержимое 3"/>
          <p:cNvGraphicFramePr>
            <a:graphicFrameLocks noGrp="1"/>
          </p:cNvGraphicFramePr>
          <p:nvPr>
            <p:ph idx="1"/>
          </p:nvPr>
        </p:nvGraphicFramePr>
        <p:xfrm>
          <a:off x="500034" y="1571612"/>
          <a:ext cx="8358246" cy="3620954"/>
        </p:xfrm>
        <a:graphic>
          <a:graphicData uri="http://schemas.openxmlformats.org/drawingml/2006/table">
            <a:tbl>
              <a:tblPr/>
              <a:tblGrid>
                <a:gridCol w="2970520"/>
                <a:gridCol w="2751535"/>
                <a:gridCol w="2636191"/>
              </a:tblGrid>
              <a:tr h="1161095">
                <a:tc>
                  <a:txBody>
                    <a:bodyPr/>
                    <a:lstStyle/>
                    <a:p>
                      <a:pPr algn="ctr">
                        <a:lnSpc>
                          <a:spcPct val="115000"/>
                        </a:lnSpc>
                        <a:spcAft>
                          <a:spcPts val="0"/>
                        </a:spcAft>
                      </a:pPr>
                      <a:r>
                        <a:rPr lang="ru-RU" sz="2000" b="1" dirty="0">
                          <a:latin typeface="Times New Roman"/>
                          <a:ea typeface="Calibri"/>
                          <a:cs typeface="Arial"/>
                        </a:rPr>
                        <a:t>Баллы экзаменационной работы</a:t>
                      </a:r>
                      <a:endParaRPr lang="ru-RU"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a:latin typeface="Times New Roman"/>
                          <a:ea typeface="Calibri"/>
                          <a:cs typeface="Arial"/>
                        </a:rPr>
                        <a:t>Процентное содержание баллов, %</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a:latin typeface="Times New Roman"/>
                          <a:ea typeface="Calibri"/>
                          <a:cs typeface="Arial"/>
                        </a:rPr>
                        <a:t>Оценка</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0547">
                <a:tc>
                  <a:txBody>
                    <a:bodyPr/>
                    <a:lstStyle/>
                    <a:p>
                      <a:pPr algn="ctr">
                        <a:lnSpc>
                          <a:spcPct val="115000"/>
                        </a:lnSpc>
                        <a:spcAft>
                          <a:spcPts val="0"/>
                        </a:spcAft>
                      </a:pPr>
                      <a:r>
                        <a:rPr lang="en-US" sz="2000">
                          <a:latin typeface="Times New Roman"/>
                          <a:ea typeface="Calibri"/>
                          <a:cs typeface="Arial"/>
                        </a:rPr>
                        <a:t>0-</a:t>
                      </a:r>
                      <a:r>
                        <a:rPr lang="ru-RU" sz="2000">
                          <a:latin typeface="Times New Roman"/>
                          <a:ea typeface="Calibri"/>
                          <a:cs typeface="Arial"/>
                        </a:rPr>
                        <a:t>11</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a:latin typeface="Times New Roman"/>
                          <a:ea typeface="Calibri"/>
                          <a:cs typeface="Arial"/>
                        </a:rPr>
                        <a:t>0-</a:t>
                      </a:r>
                      <a:r>
                        <a:rPr lang="ru-RU" sz="2000" dirty="0">
                          <a:latin typeface="Times New Roman"/>
                          <a:ea typeface="Calibri"/>
                          <a:cs typeface="Arial"/>
                        </a:rPr>
                        <a:t>39</a:t>
                      </a:r>
                      <a:endParaRPr lang="ru-RU"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latin typeface="Times New Roman"/>
                          <a:ea typeface="Calibri"/>
                          <a:cs typeface="Arial"/>
                        </a:rPr>
                        <a:t>2 (неудовлетворительно) </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0547">
                <a:tc>
                  <a:txBody>
                    <a:bodyPr/>
                    <a:lstStyle/>
                    <a:p>
                      <a:pPr algn="ctr">
                        <a:lnSpc>
                          <a:spcPct val="115000"/>
                        </a:lnSpc>
                        <a:spcAft>
                          <a:spcPts val="0"/>
                        </a:spcAft>
                      </a:pPr>
                      <a:r>
                        <a:rPr lang="kk-KZ" sz="2000">
                          <a:latin typeface="Times New Roman"/>
                          <a:ea typeface="Calibri"/>
                          <a:cs typeface="Arial"/>
                        </a:rPr>
                        <a:t>12</a:t>
                      </a:r>
                      <a:r>
                        <a:rPr lang="en-US" sz="2000">
                          <a:latin typeface="Times New Roman"/>
                          <a:ea typeface="Calibri"/>
                          <a:cs typeface="Arial"/>
                        </a:rPr>
                        <a:t>-</a:t>
                      </a:r>
                      <a:r>
                        <a:rPr lang="ru-RU" sz="2000">
                          <a:latin typeface="Times New Roman"/>
                          <a:ea typeface="Calibri"/>
                          <a:cs typeface="Arial"/>
                        </a:rPr>
                        <a:t>19</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latin typeface="Times New Roman"/>
                          <a:ea typeface="Calibri"/>
                          <a:cs typeface="Arial"/>
                        </a:rPr>
                        <a:t>40</a:t>
                      </a:r>
                      <a:r>
                        <a:rPr lang="en-US" sz="2000">
                          <a:latin typeface="Times New Roman"/>
                          <a:ea typeface="Calibri"/>
                          <a:cs typeface="Arial"/>
                        </a:rPr>
                        <a:t>-64</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latin typeface="Times New Roman"/>
                          <a:ea typeface="Calibri"/>
                          <a:cs typeface="Arial"/>
                        </a:rPr>
                        <a:t>3 (удовлетворительно)</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0547">
                <a:tc>
                  <a:txBody>
                    <a:bodyPr/>
                    <a:lstStyle/>
                    <a:p>
                      <a:pPr algn="ctr">
                        <a:lnSpc>
                          <a:spcPct val="115000"/>
                        </a:lnSpc>
                        <a:spcAft>
                          <a:spcPts val="0"/>
                        </a:spcAft>
                      </a:pPr>
                      <a:r>
                        <a:rPr lang="ru-RU" sz="2000">
                          <a:latin typeface="Times New Roman"/>
                          <a:ea typeface="Calibri"/>
                          <a:cs typeface="Arial"/>
                        </a:rPr>
                        <a:t>20</a:t>
                      </a:r>
                      <a:r>
                        <a:rPr lang="en-US" sz="2000">
                          <a:latin typeface="Times New Roman"/>
                          <a:ea typeface="Calibri"/>
                          <a:cs typeface="Arial"/>
                        </a:rPr>
                        <a:t>-</a:t>
                      </a:r>
                      <a:r>
                        <a:rPr lang="ru-RU" sz="2000">
                          <a:latin typeface="Times New Roman"/>
                          <a:ea typeface="Calibri"/>
                          <a:cs typeface="Arial"/>
                        </a:rPr>
                        <a:t>25</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latin typeface="Times New Roman"/>
                          <a:ea typeface="Calibri"/>
                          <a:cs typeface="Arial"/>
                        </a:rPr>
                        <a:t>65-84</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latin typeface="Times New Roman"/>
                          <a:ea typeface="Calibri"/>
                          <a:cs typeface="Arial"/>
                        </a:rPr>
                        <a:t>4 (хорошо)</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725">
                <a:tc>
                  <a:txBody>
                    <a:bodyPr/>
                    <a:lstStyle/>
                    <a:p>
                      <a:pPr algn="ctr">
                        <a:lnSpc>
                          <a:spcPct val="115000"/>
                        </a:lnSpc>
                        <a:spcAft>
                          <a:spcPts val="0"/>
                        </a:spcAft>
                      </a:pPr>
                      <a:r>
                        <a:rPr lang="kk-KZ" sz="2000">
                          <a:latin typeface="Times New Roman"/>
                          <a:ea typeface="Calibri"/>
                          <a:cs typeface="Arial"/>
                        </a:rPr>
                        <a:t>26</a:t>
                      </a:r>
                      <a:r>
                        <a:rPr lang="en-US" sz="2000">
                          <a:latin typeface="Times New Roman"/>
                          <a:ea typeface="Calibri"/>
                          <a:cs typeface="Arial"/>
                        </a:rPr>
                        <a:t>-30</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latin typeface="Times New Roman"/>
                          <a:ea typeface="Calibri"/>
                          <a:cs typeface="Arial"/>
                        </a:rPr>
                        <a:t>85-100</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dirty="0">
                          <a:latin typeface="Times New Roman"/>
                          <a:ea typeface="Calibri"/>
                          <a:cs typeface="Arial"/>
                        </a:rPr>
                        <a:t>5 (отлично) </a:t>
                      </a:r>
                      <a:endParaRPr lang="ru-RU"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t>Описание экзаменационной работы</a:t>
            </a:r>
            <a:r>
              <a:rPr lang="ru-RU" sz="2400" dirty="0" smtClean="0"/>
              <a:t/>
            </a:r>
            <a:br>
              <a:rPr lang="ru-RU" sz="2400" dirty="0" smtClean="0"/>
            </a:br>
            <a:r>
              <a:rPr lang="ru-RU" sz="2400" dirty="0" smtClean="0"/>
              <a:t> </a:t>
            </a:r>
            <a:br>
              <a:rPr lang="ru-RU" sz="2400" dirty="0" smtClean="0"/>
            </a:br>
            <a:r>
              <a:rPr lang="ru-RU" sz="2400" b="1" dirty="0" smtClean="0"/>
              <a:t>ПРЕДМЕТ» ВСЕМИРНАЯ ИСТОРИЯ»</a:t>
            </a:r>
            <a:endParaRPr lang="ru-RU" sz="2400" dirty="0"/>
          </a:p>
        </p:txBody>
      </p:sp>
      <p:graphicFrame>
        <p:nvGraphicFramePr>
          <p:cNvPr id="4" name="Содержимое 3"/>
          <p:cNvGraphicFramePr>
            <a:graphicFrameLocks noGrp="1"/>
          </p:cNvGraphicFramePr>
          <p:nvPr>
            <p:ph idx="1"/>
          </p:nvPr>
        </p:nvGraphicFramePr>
        <p:xfrm>
          <a:off x="428596" y="1857364"/>
          <a:ext cx="8072494" cy="3786214"/>
        </p:xfrm>
        <a:graphic>
          <a:graphicData uri="http://schemas.openxmlformats.org/drawingml/2006/table">
            <a:tbl>
              <a:tblPr/>
              <a:tblGrid>
                <a:gridCol w="2511071"/>
                <a:gridCol w="217774"/>
                <a:gridCol w="5343649"/>
              </a:tblGrid>
              <a:tr h="919338">
                <a:tc gridSpan="2">
                  <a:txBody>
                    <a:bodyPr/>
                    <a:lstStyle/>
                    <a:p>
                      <a:pPr>
                        <a:lnSpc>
                          <a:spcPct val="115000"/>
                        </a:lnSpc>
                        <a:spcAft>
                          <a:spcPts val="0"/>
                        </a:spcAft>
                      </a:pPr>
                      <a:r>
                        <a:rPr lang="ru-RU" sz="2000" b="1" dirty="0">
                          <a:latin typeface="Times New Roman"/>
                          <a:ea typeface="Times New Roman"/>
                          <a:cs typeface="Arial"/>
                        </a:rPr>
                        <a:t>Экзаменационная работа</a:t>
                      </a:r>
                      <a:endParaRPr lang="ru-RU" sz="2000" dirty="0">
                        <a:latin typeface="Calibri"/>
                        <a:ea typeface="Calibri"/>
                        <a:cs typeface="Arial"/>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r>
                        <a:rPr lang="ru-RU" sz="2000" b="1">
                          <a:latin typeface="Times New Roman"/>
                          <a:ea typeface="Times New Roman"/>
                          <a:cs typeface="Arial"/>
                        </a:rPr>
                        <a:t>2 часа </a:t>
                      </a:r>
                      <a:r>
                        <a:rPr lang="kk-KZ" sz="2000" b="1">
                          <a:latin typeface="Times New Roman"/>
                          <a:ea typeface="Calibri"/>
                          <a:cs typeface="Arial"/>
                        </a:rPr>
                        <a:t>(астрономических)</a:t>
                      </a:r>
                      <a:endParaRPr lang="ru-RU" sz="2000">
                        <a:latin typeface="Calibri"/>
                        <a:ea typeface="Calibri"/>
                        <a:cs typeface="Arial"/>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0272">
                <a:tc gridSpan="3">
                  <a:txBody>
                    <a:bodyPr/>
                    <a:lstStyle/>
                    <a:p>
                      <a:pPr algn="just">
                        <a:lnSpc>
                          <a:spcPct val="115000"/>
                        </a:lnSpc>
                        <a:spcAft>
                          <a:spcPts val="0"/>
                        </a:spcAft>
                      </a:pPr>
                      <a:r>
                        <a:rPr lang="ru-RU" sz="2000">
                          <a:latin typeface="Times New Roman"/>
                          <a:ea typeface="Calibri"/>
                          <a:cs typeface="Arial"/>
                        </a:rPr>
                        <a:t>Экзаменационная работа состоит из 2-х частей. </a:t>
                      </a:r>
                      <a:endParaRPr lang="ru-RU" sz="2000">
                        <a:latin typeface="Calibri"/>
                        <a:ea typeface="Calibri"/>
                        <a:cs typeface="Arial"/>
                      </a:endParaRPr>
                    </a:p>
                    <a:p>
                      <a:pPr algn="just">
                        <a:lnSpc>
                          <a:spcPct val="115000"/>
                        </a:lnSpc>
                        <a:spcAft>
                          <a:spcPts val="0"/>
                        </a:spcAft>
                      </a:pPr>
                      <a:r>
                        <a:rPr lang="ru-RU" sz="2000">
                          <a:latin typeface="Times New Roman"/>
                          <a:ea typeface="Calibri"/>
                          <a:cs typeface="Arial"/>
                        </a:rPr>
                        <a:t>Часть А содержит 15 заданий с выбором одного правильного ответа из четырех предложенных. Задания оцениваются в 1 балл.</a:t>
                      </a:r>
                      <a:endParaRPr lang="ru-RU" sz="2000">
                        <a:latin typeface="Calibri"/>
                        <a:ea typeface="Calibri"/>
                        <a:cs typeface="Arial"/>
                      </a:endParaRPr>
                    </a:p>
                    <a:p>
                      <a:pPr algn="just">
                        <a:lnSpc>
                          <a:spcPct val="115000"/>
                        </a:lnSpc>
                        <a:spcAft>
                          <a:spcPts val="0"/>
                        </a:spcAft>
                      </a:pPr>
                      <a:r>
                        <a:rPr lang="ru-RU" sz="2000">
                          <a:latin typeface="Times New Roman"/>
                          <a:ea typeface="Calibri"/>
                          <a:cs typeface="Arial"/>
                        </a:rPr>
                        <a:t>Часть В состоит из 3-5 структурированных заданий, требующих краткого и развернутого ответов. Задания оцениваются в 1-6 баллов. </a:t>
                      </a:r>
                      <a:endParaRPr lang="ru-RU" sz="2000">
                        <a:latin typeface="Calibri"/>
                        <a:ea typeface="Calibri"/>
                        <a:cs typeface="Arial"/>
                      </a:endParaRPr>
                    </a:p>
                    <a:p>
                      <a:pPr algn="just">
                        <a:lnSpc>
                          <a:spcPct val="115000"/>
                        </a:lnSpc>
                        <a:spcAft>
                          <a:spcPts val="0"/>
                        </a:spcAft>
                      </a:pPr>
                      <a:r>
                        <a:rPr lang="ru-RU" sz="2000" b="1">
                          <a:latin typeface="Times New Roman"/>
                          <a:ea typeface="Calibri"/>
                          <a:cs typeface="Arial"/>
                        </a:rPr>
                        <a:t>Не разрешается</a:t>
                      </a:r>
                      <a:r>
                        <a:rPr lang="ru-RU" sz="2000">
                          <a:latin typeface="Times New Roman"/>
                          <a:ea typeface="Calibri"/>
                          <a:cs typeface="Arial"/>
                        </a:rPr>
                        <a:t> использование исторических карт (атлас).</a:t>
                      </a:r>
                      <a:endParaRPr lang="ru-RU" sz="2000">
                        <a:latin typeface="Calibri"/>
                        <a:ea typeface="Calibri"/>
                        <a:cs typeface="Arial"/>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576604">
                <a:tc>
                  <a:txBody>
                    <a:bodyPr/>
                    <a:lstStyle/>
                    <a:p>
                      <a:pPr algn="just">
                        <a:lnSpc>
                          <a:spcPct val="115000"/>
                        </a:lnSpc>
                        <a:spcAft>
                          <a:spcPts val="0"/>
                        </a:spcAft>
                      </a:pPr>
                      <a:r>
                        <a:rPr lang="kk-KZ" sz="2000" b="1">
                          <a:latin typeface="Times New Roman"/>
                          <a:ea typeface="Times New Roman"/>
                          <a:cs typeface="Arial"/>
                        </a:rPr>
                        <a:t>Всего баллов </a:t>
                      </a:r>
                      <a:endParaRPr lang="ru-RU" sz="2000">
                        <a:latin typeface="Calibri"/>
                        <a:ea typeface="Calibri"/>
                        <a:cs typeface="Arial"/>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15000"/>
                        </a:lnSpc>
                        <a:spcAft>
                          <a:spcPts val="0"/>
                        </a:spcAft>
                      </a:pPr>
                      <a:r>
                        <a:rPr lang="kk-KZ" sz="2000" b="1" dirty="0">
                          <a:latin typeface="Times New Roman"/>
                          <a:ea typeface="Times New Roman"/>
                          <a:cs typeface="Arial"/>
                        </a:rPr>
                        <a:t>30 баллов</a:t>
                      </a:r>
                      <a:endParaRPr lang="ru-RU"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500034" y="785794"/>
          <a:ext cx="8215370" cy="5500726"/>
        </p:xfrm>
        <a:graphic>
          <a:graphicData uri="http://schemas.openxmlformats.org/drawingml/2006/table">
            <a:tbl>
              <a:tblPr/>
              <a:tblGrid>
                <a:gridCol w="790277"/>
                <a:gridCol w="7425093"/>
              </a:tblGrid>
              <a:tr h="1793031">
                <a:tc>
                  <a:txBody>
                    <a:bodyPr/>
                    <a:lstStyle/>
                    <a:p>
                      <a:pPr>
                        <a:lnSpc>
                          <a:spcPct val="115000"/>
                        </a:lnSpc>
                        <a:spcAft>
                          <a:spcPts val="0"/>
                        </a:spcAft>
                        <a:tabLst>
                          <a:tab pos="270510" algn="l"/>
                        </a:tabLst>
                      </a:pPr>
                      <a:r>
                        <a:rPr lang="ru-RU" sz="2000" dirty="0">
                          <a:latin typeface="Times New Roman"/>
                          <a:ea typeface="Calibri"/>
                          <a:cs typeface="Arial"/>
                        </a:rPr>
                        <a:t>ЗО 1</a:t>
                      </a:r>
                      <a:endParaRPr lang="ru-RU" sz="2000" dirty="0">
                        <a:latin typeface="Calibri"/>
                        <a:ea typeface="Calibri"/>
                        <a:cs typeface="Arial"/>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70510" algn="l"/>
                        </a:tabLst>
                      </a:pPr>
                      <a:r>
                        <a:rPr lang="ru-RU" sz="2000" b="1" dirty="0">
                          <a:latin typeface="Times New Roman"/>
                          <a:ea typeface="Calibri"/>
                          <a:cs typeface="Arial"/>
                        </a:rPr>
                        <a:t>Знание и понимание</a:t>
                      </a:r>
                      <a:endParaRPr lang="ru-RU" sz="2000" dirty="0">
                        <a:latin typeface="Calibri"/>
                        <a:ea typeface="Calibri"/>
                        <a:cs typeface="Arial"/>
                      </a:endParaRPr>
                    </a:p>
                    <a:p>
                      <a:pPr algn="just">
                        <a:lnSpc>
                          <a:spcPct val="115000"/>
                        </a:lnSpc>
                        <a:spcAft>
                          <a:spcPts val="0"/>
                        </a:spcAft>
                        <a:tabLst>
                          <a:tab pos="270510" algn="l"/>
                        </a:tabLst>
                      </a:pPr>
                      <a:r>
                        <a:rPr lang="ru-RU" sz="2000" dirty="0">
                          <a:latin typeface="Times New Roman"/>
                          <a:ea typeface="Calibri"/>
                          <a:cs typeface="Arial"/>
                        </a:rPr>
                        <a:t>Обучающиеся должны продемонстрировать знание и понимание о развитии социальных и экономических отношений, развитии и взаимодействий политических систем и культур.</a:t>
                      </a:r>
                      <a:endParaRPr lang="ru-RU" sz="2000" dirty="0">
                        <a:latin typeface="Calibri"/>
                        <a:ea typeface="Calibri"/>
                        <a:cs typeface="Arial"/>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7695">
                <a:tc>
                  <a:txBody>
                    <a:bodyPr/>
                    <a:lstStyle/>
                    <a:p>
                      <a:pPr>
                        <a:lnSpc>
                          <a:spcPct val="115000"/>
                        </a:lnSpc>
                        <a:spcAft>
                          <a:spcPts val="0"/>
                        </a:spcAft>
                        <a:tabLst>
                          <a:tab pos="270510" algn="l"/>
                        </a:tabLst>
                      </a:pPr>
                      <a:r>
                        <a:rPr lang="ru-RU" sz="2000">
                          <a:latin typeface="Times New Roman"/>
                          <a:ea typeface="Calibri"/>
                          <a:cs typeface="Arial"/>
                        </a:rPr>
                        <a:t>ЗО 2</a:t>
                      </a:r>
                      <a:endParaRPr lang="ru-RU" sz="2000">
                        <a:latin typeface="Calibri"/>
                        <a:ea typeface="Calibri"/>
                        <a:cs typeface="Arial"/>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70510" algn="l"/>
                        </a:tabLst>
                      </a:pPr>
                      <a:r>
                        <a:rPr lang="ru-RU" sz="2000" b="1" dirty="0">
                          <a:latin typeface="Times New Roman"/>
                          <a:ea typeface="Calibri"/>
                          <a:cs typeface="Arial"/>
                        </a:rPr>
                        <a:t>Применение и навыки высокого порядка</a:t>
                      </a:r>
                      <a:endParaRPr lang="ru-RU" sz="2000" dirty="0">
                        <a:latin typeface="Calibri"/>
                        <a:ea typeface="Calibri"/>
                        <a:cs typeface="Arial"/>
                      </a:endParaRPr>
                    </a:p>
                    <a:p>
                      <a:pPr algn="just">
                        <a:lnSpc>
                          <a:spcPct val="115000"/>
                        </a:lnSpc>
                        <a:spcAft>
                          <a:spcPts val="0"/>
                        </a:spcAft>
                        <a:tabLst>
                          <a:tab pos="270510" algn="l"/>
                        </a:tabLst>
                      </a:pPr>
                      <a:r>
                        <a:rPr lang="ru-RU" sz="2000" dirty="0">
                          <a:latin typeface="Times New Roman"/>
                          <a:ea typeface="Calibri"/>
                          <a:cs typeface="Arial"/>
                        </a:rPr>
                        <a:t>Обучающиеся должны уметь анализировать, систематизировать, оценивать исторические события; указывать на изменения и преемственность исторических периодов; выявлять причинно-следственную связь, сходства и отличия, обобщать и делать вывод о развитии социальных и экономических отношений; развитии и взаимодействий политических систем и культур. Уметь применять, анализировать, исследовать и оценивать исторические источники (карты, диаграммы, графики, рисунки, тексты, таблицы и т.д.) по соответствующей теме. </a:t>
                      </a:r>
                      <a:endParaRPr lang="ru-RU" sz="2000" dirty="0">
                        <a:latin typeface="Calibri"/>
                        <a:ea typeface="Calibri"/>
                        <a:cs typeface="Arial"/>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2" cstate="print">
            <a:lum contrast="10000"/>
          </a:blip>
          <a:srcRect/>
          <a:stretch>
            <a:fillRect/>
          </a:stretch>
        </p:blipFill>
        <p:spPr bwMode="auto">
          <a:xfrm>
            <a:off x="1" y="428604"/>
            <a:ext cx="9144000" cy="56673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lum contrast="10000"/>
          </a:blip>
          <a:srcRect/>
          <a:stretch>
            <a:fillRect/>
          </a:stretch>
        </p:blipFill>
        <p:spPr bwMode="auto">
          <a:xfrm>
            <a:off x="0" y="428605"/>
            <a:ext cx="9144000" cy="56618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t>Шкала перевода баллов экзамена в экзаменационную оценку</a:t>
            </a:r>
            <a:endParaRPr lang="ru-RU" sz="2400" dirty="0"/>
          </a:p>
        </p:txBody>
      </p:sp>
      <p:graphicFrame>
        <p:nvGraphicFramePr>
          <p:cNvPr id="4" name="Содержимое 3"/>
          <p:cNvGraphicFramePr>
            <a:graphicFrameLocks noGrp="1"/>
          </p:cNvGraphicFramePr>
          <p:nvPr>
            <p:ph idx="1"/>
          </p:nvPr>
        </p:nvGraphicFramePr>
        <p:xfrm>
          <a:off x="285720" y="1571612"/>
          <a:ext cx="8358246" cy="4216855"/>
        </p:xfrm>
        <a:graphic>
          <a:graphicData uri="http://schemas.openxmlformats.org/drawingml/2006/table">
            <a:tbl>
              <a:tblPr/>
              <a:tblGrid>
                <a:gridCol w="2970521"/>
                <a:gridCol w="2751535"/>
                <a:gridCol w="2636190"/>
              </a:tblGrid>
              <a:tr h="1398053">
                <a:tc>
                  <a:txBody>
                    <a:bodyPr/>
                    <a:lstStyle/>
                    <a:p>
                      <a:pPr algn="ctr">
                        <a:lnSpc>
                          <a:spcPct val="115000"/>
                        </a:lnSpc>
                        <a:spcAft>
                          <a:spcPts val="0"/>
                        </a:spcAft>
                      </a:pPr>
                      <a:r>
                        <a:rPr lang="ru-RU" sz="2000" b="1">
                          <a:latin typeface="Times New Roman"/>
                          <a:ea typeface="Times New Roman"/>
                          <a:cs typeface="Arial"/>
                        </a:rPr>
                        <a:t>Баллы экзаменационной работы</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a:latin typeface="Times New Roman"/>
                          <a:ea typeface="Times New Roman"/>
                          <a:cs typeface="Arial"/>
                        </a:rPr>
                        <a:t>Процентное содержание баллов, %</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a:latin typeface="Times New Roman"/>
                          <a:ea typeface="Times New Roman"/>
                          <a:cs typeface="Arial"/>
                        </a:rPr>
                        <a:t>Оценка</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9026">
                <a:tc>
                  <a:txBody>
                    <a:bodyPr/>
                    <a:lstStyle/>
                    <a:p>
                      <a:pPr algn="ctr">
                        <a:lnSpc>
                          <a:spcPct val="115000"/>
                        </a:lnSpc>
                        <a:spcAft>
                          <a:spcPts val="0"/>
                        </a:spcAft>
                      </a:pPr>
                      <a:r>
                        <a:rPr lang="en-GB" sz="2000">
                          <a:latin typeface="Times New Roman"/>
                          <a:ea typeface="Times New Roman"/>
                          <a:cs typeface="Arial"/>
                        </a:rPr>
                        <a:t>0-</a:t>
                      </a:r>
                      <a:r>
                        <a:rPr lang="ru-RU" sz="2000">
                          <a:latin typeface="Times New Roman"/>
                          <a:ea typeface="Times New Roman"/>
                          <a:cs typeface="Arial"/>
                        </a:rPr>
                        <a:t>11</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a:latin typeface="Times New Roman"/>
                          <a:ea typeface="Times New Roman"/>
                          <a:cs typeface="Arial"/>
                        </a:rPr>
                        <a:t>0-</a:t>
                      </a:r>
                      <a:r>
                        <a:rPr lang="ru-RU" sz="2000">
                          <a:latin typeface="Times New Roman"/>
                          <a:ea typeface="Times New Roman"/>
                          <a:cs typeface="Arial"/>
                        </a:rPr>
                        <a:t>39</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latin typeface="Times New Roman"/>
                          <a:ea typeface="Times New Roman"/>
                          <a:cs typeface="Arial"/>
                        </a:rPr>
                        <a:t>2 (неудовлетворительно) </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9026">
                <a:tc>
                  <a:txBody>
                    <a:bodyPr/>
                    <a:lstStyle/>
                    <a:p>
                      <a:pPr algn="ctr">
                        <a:lnSpc>
                          <a:spcPct val="115000"/>
                        </a:lnSpc>
                        <a:spcAft>
                          <a:spcPts val="0"/>
                        </a:spcAft>
                      </a:pPr>
                      <a:r>
                        <a:rPr lang="kk-KZ" sz="2000">
                          <a:latin typeface="Times New Roman"/>
                          <a:ea typeface="Times New Roman"/>
                          <a:cs typeface="Arial"/>
                        </a:rPr>
                        <a:t>12</a:t>
                      </a:r>
                      <a:r>
                        <a:rPr lang="en-GB" sz="2000">
                          <a:latin typeface="Times New Roman"/>
                          <a:ea typeface="Times New Roman"/>
                          <a:cs typeface="Arial"/>
                        </a:rPr>
                        <a:t>-</a:t>
                      </a:r>
                      <a:r>
                        <a:rPr lang="ru-RU" sz="2000">
                          <a:latin typeface="Times New Roman"/>
                          <a:ea typeface="Times New Roman"/>
                          <a:cs typeface="Arial"/>
                        </a:rPr>
                        <a:t>19</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latin typeface="Times New Roman"/>
                          <a:ea typeface="Times New Roman"/>
                          <a:cs typeface="Arial"/>
                        </a:rPr>
                        <a:t>40</a:t>
                      </a:r>
                      <a:r>
                        <a:rPr lang="en-GB" sz="2000">
                          <a:latin typeface="Times New Roman"/>
                          <a:ea typeface="Times New Roman"/>
                          <a:cs typeface="Arial"/>
                        </a:rPr>
                        <a:t>-64</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latin typeface="Times New Roman"/>
                          <a:ea typeface="Times New Roman"/>
                          <a:cs typeface="Arial"/>
                        </a:rPr>
                        <a:t>3 (удовлетворительно)</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9026">
                <a:tc>
                  <a:txBody>
                    <a:bodyPr/>
                    <a:lstStyle/>
                    <a:p>
                      <a:pPr algn="ctr">
                        <a:lnSpc>
                          <a:spcPct val="115000"/>
                        </a:lnSpc>
                        <a:spcAft>
                          <a:spcPts val="0"/>
                        </a:spcAft>
                      </a:pPr>
                      <a:r>
                        <a:rPr lang="ru-RU" sz="2000">
                          <a:latin typeface="Times New Roman"/>
                          <a:ea typeface="Times New Roman"/>
                          <a:cs typeface="Arial"/>
                        </a:rPr>
                        <a:t>20</a:t>
                      </a:r>
                      <a:r>
                        <a:rPr lang="en-GB" sz="2000">
                          <a:latin typeface="Times New Roman"/>
                          <a:ea typeface="Times New Roman"/>
                          <a:cs typeface="Arial"/>
                        </a:rPr>
                        <a:t>-</a:t>
                      </a:r>
                      <a:r>
                        <a:rPr lang="ru-RU" sz="2000">
                          <a:latin typeface="Times New Roman"/>
                          <a:ea typeface="Times New Roman"/>
                          <a:cs typeface="Arial"/>
                        </a:rPr>
                        <a:t>25</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a:latin typeface="Times New Roman"/>
                          <a:ea typeface="Times New Roman"/>
                          <a:cs typeface="Arial"/>
                        </a:rPr>
                        <a:t>65-84</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latin typeface="Times New Roman"/>
                          <a:ea typeface="Times New Roman"/>
                          <a:cs typeface="Arial"/>
                        </a:rPr>
                        <a:t>4 (хорошо)</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9710">
                <a:tc>
                  <a:txBody>
                    <a:bodyPr/>
                    <a:lstStyle/>
                    <a:p>
                      <a:pPr algn="ctr">
                        <a:lnSpc>
                          <a:spcPct val="115000"/>
                        </a:lnSpc>
                        <a:spcAft>
                          <a:spcPts val="0"/>
                        </a:spcAft>
                      </a:pPr>
                      <a:r>
                        <a:rPr lang="kk-KZ" sz="2000">
                          <a:latin typeface="Times New Roman"/>
                          <a:ea typeface="Times New Roman"/>
                          <a:cs typeface="Arial"/>
                        </a:rPr>
                        <a:t>26</a:t>
                      </a:r>
                      <a:r>
                        <a:rPr lang="en-GB" sz="2000">
                          <a:latin typeface="Times New Roman"/>
                          <a:ea typeface="Times New Roman"/>
                          <a:cs typeface="Arial"/>
                        </a:rPr>
                        <a:t>-30</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a:latin typeface="Times New Roman"/>
                          <a:ea typeface="Times New Roman"/>
                          <a:cs typeface="Arial"/>
                        </a:rPr>
                        <a:t>85-100</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dirty="0">
                          <a:latin typeface="Times New Roman"/>
                          <a:ea typeface="Times New Roman"/>
                          <a:cs typeface="Arial"/>
                        </a:rPr>
                        <a:t>5 (отлично) </a:t>
                      </a:r>
                      <a:endParaRPr lang="ru-RU"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kk-KZ" sz="2400" b="1" dirty="0" smtClean="0"/>
              <a:t>Описание экзаминационной работы</a:t>
            </a:r>
            <a:r>
              <a:rPr lang="ru-RU" sz="2400" dirty="0" smtClean="0"/>
              <a:t/>
            </a:r>
            <a:br>
              <a:rPr lang="ru-RU" sz="2400" dirty="0" smtClean="0"/>
            </a:br>
            <a:r>
              <a:rPr lang="kk-KZ" sz="2400" dirty="0" smtClean="0"/>
              <a:t> </a:t>
            </a:r>
            <a:r>
              <a:rPr lang="ru-RU" sz="2400" dirty="0" smtClean="0"/>
              <a:t/>
            </a:r>
            <a:br>
              <a:rPr lang="ru-RU" sz="2400" dirty="0" smtClean="0"/>
            </a:br>
            <a:r>
              <a:rPr lang="kk-KZ" sz="2400" b="1" dirty="0" smtClean="0"/>
              <a:t>ПРЕДМЕТ «ГЕОГРАФИЯ»</a:t>
            </a:r>
            <a:endParaRPr lang="ru-RU" sz="2400" dirty="0"/>
          </a:p>
        </p:txBody>
      </p:sp>
      <p:graphicFrame>
        <p:nvGraphicFramePr>
          <p:cNvPr id="4" name="Содержимое 3"/>
          <p:cNvGraphicFramePr>
            <a:graphicFrameLocks/>
          </p:cNvGraphicFramePr>
          <p:nvPr/>
        </p:nvGraphicFramePr>
        <p:xfrm>
          <a:off x="428596" y="1857364"/>
          <a:ext cx="8072494" cy="3834012"/>
        </p:xfrm>
        <a:graphic>
          <a:graphicData uri="http://schemas.openxmlformats.org/drawingml/2006/table">
            <a:tbl>
              <a:tblPr/>
              <a:tblGrid>
                <a:gridCol w="2511071"/>
                <a:gridCol w="217774"/>
                <a:gridCol w="5343649"/>
              </a:tblGrid>
              <a:tr h="919338">
                <a:tc gridSpan="2">
                  <a:txBody>
                    <a:bodyPr/>
                    <a:lstStyle/>
                    <a:p>
                      <a:pPr>
                        <a:lnSpc>
                          <a:spcPct val="115000"/>
                        </a:lnSpc>
                        <a:spcAft>
                          <a:spcPts val="0"/>
                        </a:spcAft>
                      </a:pPr>
                      <a:r>
                        <a:rPr lang="ru-RU" sz="2000" b="1" dirty="0">
                          <a:latin typeface="Times New Roman"/>
                          <a:ea typeface="Times New Roman"/>
                          <a:cs typeface="Arial"/>
                        </a:rPr>
                        <a:t>Экзаменационная работа</a:t>
                      </a:r>
                      <a:endParaRPr lang="ru-RU" sz="2000" dirty="0">
                        <a:latin typeface="Calibri"/>
                        <a:ea typeface="Calibri"/>
                        <a:cs typeface="Arial"/>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r>
                        <a:rPr lang="ru-RU" sz="2000" b="1" dirty="0" smtClean="0">
                          <a:latin typeface="Times New Roman"/>
                          <a:ea typeface="Times New Roman"/>
                          <a:cs typeface="Arial"/>
                        </a:rPr>
                        <a:t>1 час 30 минут </a:t>
                      </a:r>
                      <a:r>
                        <a:rPr lang="kk-KZ" sz="2000" b="1" dirty="0" smtClean="0">
                          <a:latin typeface="Times New Roman"/>
                          <a:ea typeface="Calibri"/>
                          <a:cs typeface="Arial"/>
                        </a:rPr>
                        <a:t>(астрономических</a:t>
                      </a:r>
                      <a:r>
                        <a:rPr lang="kk-KZ" sz="2000" b="1" dirty="0">
                          <a:latin typeface="Times New Roman"/>
                          <a:ea typeface="Calibri"/>
                          <a:cs typeface="Arial"/>
                        </a:rPr>
                        <a:t>)</a:t>
                      </a:r>
                      <a:endParaRPr lang="ru-RU" sz="2000" dirty="0">
                        <a:latin typeface="Calibri"/>
                        <a:ea typeface="Calibri"/>
                        <a:cs typeface="Arial"/>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0272">
                <a:tc gridSpan="3">
                  <a:txBody>
                    <a:bodyPr/>
                    <a:lstStyle/>
                    <a:p>
                      <a:r>
                        <a:rPr lang="kk-KZ" sz="2400" kern="1200" dirty="0" smtClean="0">
                          <a:solidFill>
                            <a:schemeClr val="tx1"/>
                          </a:solidFill>
                          <a:latin typeface="Times New Roman" pitchFamily="18" charset="0"/>
                          <a:ea typeface="+mn-ea"/>
                          <a:cs typeface="Times New Roman" pitchFamily="18" charset="0"/>
                        </a:rPr>
                        <a:t>Экзаменационная работа состоит из двух частей</a:t>
                      </a:r>
                      <a:r>
                        <a:rPr lang="ru-RU" sz="2400" kern="1200" dirty="0" smtClean="0">
                          <a:solidFill>
                            <a:schemeClr val="tx1"/>
                          </a:solidFill>
                          <a:latin typeface="Times New Roman" pitchFamily="18" charset="0"/>
                          <a:ea typeface="+mn-ea"/>
                          <a:cs typeface="Times New Roman" pitchFamily="18" charset="0"/>
                        </a:rPr>
                        <a:t>.</a:t>
                      </a:r>
                    </a:p>
                    <a:p>
                      <a:r>
                        <a:rPr lang="ru-RU" sz="2400" kern="1200" dirty="0" smtClean="0">
                          <a:solidFill>
                            <a:schemeClr val="tx1"/>
                          </a:solidFill>
                          <a:latin typeface="Times New Roman" pitchFamily="18" charset="0"/>
                          <a:ea typeface="+mn-ea"/>
                          <a:cs typeface="Times New Roman" pitchFamily="18" charset="0"/>
                        </a:rPr>
                        <a:t>Часть </a:t>
                      </a:r>
                      <a:r>
                        <a:rPr lang="kk-KZ" sz="2400" kern="1200" dirty="0" smtClean="0">
                          <a:solidFill>
                            <a:schemeClr val="tx1"/>
                          </a:solidFill>
                          <a:latin typeface="Times New Roman" pitchFamily="18" charset="0"/>
                          <a:ea typeface="+mn-ea"/>
                          <a:cs typeface="Times New Roman" pitchFamily="18" charset="0"/>
                        </a:rPr>
                        <a:t>А </a:t>
                      </a:r>
                      <a:r>
                        <a:rPr lang="ru-RU" sz="2400" kern="1200" dirty="0" smtClean="0">
                          <a:solidFill>
                            <a:schemeClr val="tx1"/>
                          </a:solidFill>
                          <a:latin typeface="Times New Roman" pitchFamily="18" charset="0"/>
                          <a:ea typeface="+mn-ea"/>
                          <a:cs typeface="Times New Roman" pitchFamily="18" charset="0"/>
                        </a:rPr>
                        <a:t>содержит</a:t>
                      </a:r>
                      <a:r>
                        <a:rPr lang="kk-KZ" sz="2400" kern="1200" dirty="0" smtClean="0">
                          <a:solidFill>
                            <a:schemeClr val="tx1"/>
                          </a:solidFill>
                          <a:latin typeface="Times New Roman" pitchFamily="18" charset="0"/>
                          <a:ea typeface="+mn-ea"/>
                          <a:cs typeface="Times New Roman" pitchFamily="18" charset="0"/>
                        </a:rPr>
                        <a:t> 15 заданий с множественным выбором. Каждое задание оценивается в 1 балл.</a:t>
                      </a:r>
                      <a:endParaRPr lang="ru-RU" sz="2400" kern="1200" dirty="0" smtClean="0">
                        <a:solidFill>
                          <a:schemeClr val="tx1"/>
                        </a:solidFill>
                        <a:latin typeface="Times New Roman" pitchFamily="18" charset="0"/>
                        <a:ea typeface="+mn-ea"/>
                        <a:cs typeface="Times New Roman" pitchFamily="18" charset="0"/>
                      </a:endParaRPr>
                    </a:p>
                    <a:p>
                      <a:r>
                        <a:rPr lang="kk-KZ" sz="2400" kern="1200" dirty="0" smtClean="0">
                          <a:solidFill>
                            <a:schemeClr val="tx1"/>
                          </a:solidFill>
                          <a:latin typeface="Times New Roman" pitchFamily="18" charset="0"/>
                          <a:ea typeface="+mn-ea"/>
                          <a:cs typeface="Times New Roman" pitchFamily="18" charset="0"/>
                        </a:rPr>
                        <a:t>Часть </a:t>
                      </a:r>
                      <a:r>
                        <a:rPr lang="en-US" sz="2400" kern="1200" dirty="0" smtClean="0">
                          <a:solidFill>
                            <a:schemeClr val="tx1"/>
                          </a:solidFill>
                          <a:latin typeface="Times New Roman" pitchFamily="18" charset="0"/>
                          <a:ea typeface="+mn-ea"/>
                          <a:cs typeface="Times New Roman" pitchFamily="18" charset="0"/>
                        </a:rPr>
                        <a:t>B</a:t>
                      </a:r>
                      <a:r>
                        <a:rPr lang="ru-RU" sz="2400" kern="1200" dirty="0" smtClean="0">
                          <a:solidFill>
                            <a:schemeClr val="tx1"/>
                          </a:solidFill>
                          <a:latin typeface="Times New Roman" pitchFamily="18" charset="0"/>
                          <a:ea typeface="+mn-ea"/>
                          <a:cs typeface="Times New Roman" pitchFamily="18" charset="0"/>
                        </a:rPr>
                        <a:t> содержит 4 задания, требующие краткого и 2 задания (практическая работа с картой), требующие развернутого  ответов. Задания оцениваются в 1-3 баллов.</a:t>
                      </a:r>
                      <a:endParaRPr lang="ru-RU" sz="2400" dirty="0">
                        <a:latin typeface="Times New Roman" pitchFamily="18" charset="0"/>
                        <a:ea typeface="Calibri"/>
                        <a:cs typeface="Times New Roman" pitchFamily="18" charset="0"/>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576604">
                <a:tc>
                  <a:txBody>
                    <a:bodyPr/>
                    <a:lstStyle/>
                    <a:p>
                      <a:pPr algn="just">
                        <a:lnSpc>
                          <a:spcPct val="115000"/>
                        </a:lnSpc>
                        <a:spcAft>
                          <a:spcPts val="0"/>
                        </a:spcAft>
                      </a:pPr>
                      <a:r>
                        <a:rPr lang="kk-KZ" sz="2000" b="1">
                          <a:latin typeface="Times New Roman"/>
                          <a:ea typeface="Times New Roman"/>
                          <a:cs typeface="Arial"/>
                        </a:rPr>
                        <a:t>Всего баллов </a:t>
                      </a:r>
                      <a:endParaRPr lang="ru-RU" sz="2000">
                        <a:latin typeface="Calibri"/>
                        <a:ea typeface="Calibri"/>
                        <a:cs typeface="Arial"/>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15000"/>
                        </a:lnSpc>
                        <a:spcAft>
                          <a:spcPts val="0"/>
                        </a:spcAft>
                      </a:pPr>
                      <a:r>
                        <a:rPr lang="kk-KZ" sz="2000" b="1" dirty="0">
                          <a:latin typeface="Times New Roman"/>
                          <a:ea typeface="Times New Roman"/>
                          <a:cs typeface="Arial"/>
                        </a:rPr>
                        <a:t>30 баллов</a:t>
                      </a:r>
                      <a:endParaRPr lang="ru-RU"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571472" y="1214422"/>
          <a:ext cx="8001056" cy="4500594"/>
        </p:xfrm>
        <a:graphic>
          <a:graphicData uri="http://schemas.openxmlformats.org/drawingml/2006/table">
            <a:tbl>
              <a:tblPr/>
              <a:tblGrid>
                <a:gridCol w="801706"/>
                <a:gridCol w="7199350"/>
              </a:tblGrid>
              <a:tr h="1350178">
                <a:tc>
                  <a:txBody>
                    <a:bodyPr/>
                    <a:lstStyle/>
                    <a:p>
                      <a:pPr algn="just">
                        <a:lnSpc>
                          <a:spcPct val="115000"/>
                        </a:lnSpc>
                        <a:spcAft>
                          <a:spcPts val="0"/>
                        </a:spcAft>
                      </a:pPr>
                      <a:r>
                        <a:rPr lang="kk-KZ" sz="2000" dirty="0">
                          <a:latin typeface="Times New Roman"/>
                          <a:ea typeface="Calibri"/>
                          <a:cs typeface="Arial"/>
                        </a:rPr>
                        <a:t>ЗО-1</a:t>
                      </a:r>
                      <a:endParaRPr lang="ru-RU"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000" dirty="0">
                          <a:latin typeface="Times New Roman"/>
                          <a:ea typeface="Calibri"/>
                          <a:cs typeface="Arial"/>
                        </a:rPr>
                        <a:t>Знание и понимание</a:t>
                      </a:r>
                      <a:endParaRPr lang="ru-RU" sz="2000" dirty="0">
                        <a:latin typeface="Calibri"/>
                        <a:ea typeface="Calibri"/>
                        <a:cs typeface="Arial"/>
                      </a:endParaRPr>
                    </a:p>
                    <a:p>
                      <a:pPr algn="just">
                        <a:lnSpc>
                          <a:spcPct val="115000"/>
                        </a:lnSpc>
                        <a:spcAft>
                          <a:spcPts val="0"/>
                        </a:spcAft>
                      </a:pPr>
                      <a:r>
                        <a:rPr lang="kk-KZ" sz="2000" dirty="0">
                          <a:latin typeface="Times New Roman"/>
                          <a:ea typeface="Calibri"/>
                          <a:cs typeface="Arial"/>
                        </a:rPr>
                        <a:t>Обучающиеся знают и понимают географические процессы, явления, закономерности и их определения.</a:t>
                      </a:r>
                      <a:endParaRPr lang="ru-RU"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0416">
                <a:tc>
                  <a:txBody>
                    <a:bodyPr/>
                    <a:lstStyle/>
                    <a:p>
                      <a:pPr algn="just">
                        <a:lnSpc>
                          <a:spcPct val="115000"/>
                        </a:lnSpc>
                        <a:spcAft>
                          <a:spcPts val="0"/>
                        </a:spcAft>
                      </a:pPr>
                      <a:r>
                        <a:rPr lang="ru-RU" sz="2000">
                          <a:latin typeface="Times New Roman"/>
                          <a:ea typeface="Calibri"/>
                          <a:cs typeface="Arial"/>
                        </a:rPr>
                        <a:t>ЗО-2</a:t>
                      </a:r>
                      <a:endParaRPr lang="ru-RU"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000" dirty="0">
                          <a:latin typeface="Times New Roman"/>
                          <a:ea typeface="Calibri"/>
                          <a:cs typeface="Arial"/>
                        </a:rPr>
                        <a:t>Применение и навыки высокого порядка</a:t>
                      </a:r>
                      <a:endParaRPr lang="ru-RU" sz="2000" dirty="0">
                        <a:latin typeface="Calibri"/>
                        <a:ea typeface="Calibri"/>
                        <a:cs typeface="Arial"/>
                      </a:endParaRPr>
                    </a:p>
                    <a:p>
                      <a:pPr algn="just">
                        <a:lnSpc>
                          <a:spcPct val="115000"/>
                        </a:lnSpc>
                        <a:spcAft>
                          <a:spcPts val="0"/>
                        </a:spcAft>
                      </a:pPr>
                      <a:r>
                        <a:rPr lang="kk-KZ" sz="2000" dirty="0">
                          <a:latin typeface="Times New Roman"/>
                          <a:ea typeface="Calibri"/>
                          <a:cs typeface="Arial"/>
                        </a:rPr>
                        <a:t>Обучающиеся:</a:t>
                      </a:r>
                      <a:endParaRPr lang="ru-RU" sz="2000" dirty="0">
                        <a:latin typeface="Calibri"/>
                        <a:ea typeface="Calibri"/>
                        <a:cs typeface="Arial"/>
                      </a:endParaRPr>
                    </a:p>
                    <a:p>
                      <a:pPr marL="342900" lvl="0" indent="-342900" algn="just">
                        <a:lnSpc>
                          <a:spcPct val="115000"/>
                        </a:lnSpc>
                        <a:spcAft>
                          <a:spcPts val="0"/>
                        </a:spcAft>
                        <a:buFont typeface="Symbol"/>
                        <a:buChar char=""/>
                      </a:pPr>
                      <a:r>
                        <a:rPr lang="kk-KZ" sz="2000" dirty="0">
                          <a:latin typeface="Times New Roman"/>
                          <a:ea typeface="Calibri"/>
                          <a:cs typeface="Arial"/>
                        </a:rPr>
                        <a:t>изучает, анализирует, систематизирует и оценивает физико-географические и социально-экономические закономерности и процессы;</a:t>
                      </a:r>
                      <a:endParaRPr lang="ru-RU" sz="2000" dirty="0">
                        <a:latin typeface="Calibri"/>
                        <a:ea typeface="Calibri"/>
                        <a:cs typeface="Arial"/>
                      </a:endParaRPr>
                    </a:p>
                    <a:p>
                      <a:pPr marL="342900" lvl="0" indent="-342900" algn="just">
                        <a:lnSpc>
                          <a:spcPct val="115000"/>
                        </a:lnSpc>
                        <a:spcAft>
                          <a:spcPts val="0"/>
                        </a:spcAft>
                        <a:buFont typeface="Symbol"/>
                        <a:buChar char=""/>
                      </a:pPr>
                      <a:r>
                        <a:rPr lang="kk-KZ" sz="2000" dirty="0">
                          <a:latin typeface="Times New Roman"/>
                          <a:ea typeface="Calibri"/>
                          <a:cs typeface="Arial"/>
                        </a:rPr>
                        <a:t>применяет, изучает, исследует, анализирует статистические данные и географические источники (карта, диаграмма, график, рисунок, таблица и т. д.) </a:t>
                      </a:r>
                      <a:endParaRPr lang="ru-RU"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t>Шкала перевода баллов экзамена в экзаменационную оценку</a:t>
            </a:r>
            <a:endParaRPr lang="ru-RU" sz="2400" dirty="0"/>
          </a:p>
        </p:txBody>
      </p:sp>
      <p:graphicFrame>
        <p:nvGraphicFramePr>
          <p:cNvPr id="4" name="Содержимое 3"/>
          <p:cNvGraphicFramePr>
            <a:graphicFrameLocks noGrp="1"/>
          </p:cNvGraphicFramePr>
          <p:nvPr>
            <p:ph idx="1"/>
          </p:nvPr>
        </p:nvGraphicFramePr>
        <p:xfrm>
          <a:off x="214282" y="1643050"/>
          <a:ext cx="8643998" cy="3856219"/>
        </p:xfrm>
        <a:graphic>
          <a:graphicData uri="http://schemas.openxmlformats.org/drawingml/2006/table">
            <a:tbl>
              <a:tblPr/>
              <a:tblGrid>
                <a:gridCol w="3072076"/>
                <a:gridCol w="2845605"/>
                <a:gridCol w="2726317"/>
              </a:tblGrid>
              <a:tr h="1262071">
                <a:tc>
                  <a:txBody>
                    <a:bodyPr/>
                    <a:lstStyle/>
                    <a:p>
                      <a:pPr algn="ctr">
                        <a:lnSpc>
                          <a:spcPct val="115000"/>
                        </a:lnSpc>
                        <a:spcAft>
                          <a:spcPts val="0"/>
                        </a:spcAft>
                      </a:pPr>
                      <a:r>
                        <a:rPr lang="ru-RU" sz="2000">
                          <a:latin typeface="Times New Roman"/>
                          <a:ea typeface="Calibri"/>
                          <a:cs typeface="Arial"/>
                        </a:rPr>
                        <a:t>Баллы экзаменационной работы</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latin typeface="Times New Roman"/>
                          <a:ea typeface="Calibri"/>
                          <a:cs typeface="Arial"/>
                        </a:rPr>
                        <a:t>Процентное содержание баллов, %</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a:latin typeface="Times New Roman"/>
                          <a:ea typeface="Calibri"/>
                          <a:cs typeface="Arial"/>
                        </a:rPr>
                        <a:t>Оценка</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1036">
                <a:tc>
                  <a:txBody>
                    <a:bodyPr/>
                    <a:lstStyle/>
                    <a:p>
                      <a:pPr algn="ctr">
                        <a:lnSpc>
                          <a:spcPct val="115000"/>
                        </a:lnSpc>
                        <a:spcAft>
                          <a:spcPts val="0"/>
                        </a:spcAft>
                      </a:pPr>
                      <a:r>
                        <a:rPr lang="en-US" sz="2000">
                          <a:latin typeface="Times New Roman"/>
                          <a:ea typeface="Calibri"/>
                          <a:cs typeface="Arial"/>
                        </a:rPr>
                        <a:t>0-</a:t>
                      </a:r>
                      <a:r>
                        <a:rPr lang="ru-RU" sz="2000">
                          <a:latin typeface="Times New Roman"/>
                          <a:ea typeface="Calibri"/>
                          <a:cs typeface="Arial"/>
                        </a:rPr>
                        <a:t>11</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latin typeface="Times New Roman"/>
                          <a:ea typeface="Calibri"/>
                          <a:cs typeface="Arial"/>
                        </a:rPr>
                        <a:t>0-</a:t>
                      </a:r>
                      <a:r>
                        <a:rPr lang="ru-RU" sz="2000">
                          <a:latin typeface="Times New Roman"/>
                          <a:ea typeface="Calibri"/>
                          <a:cs typeface="Arial"/>
                        </a:rPr>
                        <a:t>39</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a:latin typeface="Times New Roman"/>
                          <a:ea typeface="Calibri"/>
                          <a:cs typeface="Arial"/>
                        </a:rPr>
                        <a:t>2 (неудовлетворительно) </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1036">
                <a:tc>
                  <a:txBody>
                    <a:bodyPr/>
                    <a:lstStyle/>
                    <a:p>
                      <a:pPr algn="ctr">
                        <a:lnSpc>
                          <a:spcPct val="115000"/>
                        </a:lnSpc>
                        <a:spcAft>
                          <a:spcPts val="0"/>
                        </a:spcAft>
                      </a:pPr>
                      <a:r>
                        <a:rPr lang="kk-KZ" sz="2000">
                          <a:latin typeface="Times New Roman"/>
                          <a:ea typeface="Calibri"/>
                          <a:cs typeface="Arial"/>
                        </a:rPr>
                        <a:t>12</a:t>
                      </a:r>
                      <a:r>
                        <a:rPr lang="en-US" sz="2000">
                          <a:latin typeface="Times New Roman"/>
                          <a:ea typeface="Calibri"/>
                          <a:cs typeface="Arial"/>
                        </a:rPr>
                        <a:t>-</a:t>
                      </a:r>
                      <a:r>
                        <a:rPr lang="ru-RU" sz="2000">
                          <a:latin typeface="Times New Roman"/>
                          <a:ea typeface="Calibri"/>
                          <a:cs typeface="Arial"/>
                        </a:rPr>
                        <a:t>19</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latin typeface="Times New Roman"/>
                          <a:ea typeface="Calibri"/>
                          <a:cs typeface="Arial"/>
                        </a:rPr>
                        <a:t>40</a:t>
                      </a:r>
                      <a:r>
                        <a:rPr lang="en-US" sz="2000">
                          <a:latin typeface="Times New Roman"/>
                          <a:ea typeface="Calibri"/>
                          <a:cs typeface="Arial"/>
                        </a:rPr>
                        <a:t>-64</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a:latin typeface="Times New Roman"/>
                          <a:ea typeface="Calibri"/>
                          <a:cs typeface="Arial"/>
                        </a:rPr>
                        <a:t>3 (удовлетворительно)</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1036">
                <a:tc>
                  <a:txBody>
                    <a:bodyPr/>
                    <a:lstStyle/>
                    <a:p>
                      <a:pPr algn="ctr">
                        <a:lnSpc>
                          <a:spcPct val="115000"/>
                        </a:lnSpc>
                        <a:spcAft>
                          <a:spcPts val="0"/>
                        </a:spcAft>
                      </a:pPr>
                      <a:r>
                        <a:rPr lang="ru-RU" sz="2000">
                          <a:latin typeface="Times New Roman"/>
                          <a:ea typeface="Calibri"/>
                          <a:cs typeface="Arial"/>
                        </a:rPr>
                        <a:t>20</a:t>
                      </a:r>
                      <a:r>
                        <a:rPr lang="en-US" sz="2000">
                          <a:latin typeface="Times New Roman"/>
                          <a:ea typeface="Calibri"/>
                          <a:cs typeface="Arial"/>
                        </a:rPr>
                        <a:t>-</a:t>
                      </a:r>
                      <a:r>
                        <a:rPr lang="ru-RU" sz="2000">
                          <a:latin typeface="Times New Roman"/>
                          <a:ea typeface="Calibri"/>
                          <a:cs typeface="Arial"/>
                        </a:rPr>
                        <a:t>25</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latin typeface="Times New Roman"/>
                          <a:ea typeface="Calibri"/>
                          <a:cs typeface="Arial"/>
                        </a:rPr>
                        <a:t>65-84</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a:latin typeface="Times New Roman"/>
                          <a:ea typeface="Calibri"/>
                          <a:cs typeface="Arial"/>
                        </a:rPr>
                        <a:t>4 (хорошо)</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1036">
                <a:tc>
                  <a:txBody>
                    <a:bodyPr/>
                    <a:lstStyle/>
                    <a:p>
                      <a:pPr algn="ctr">
                        <a:lnSpc>
                          <a:spcPct val="115000"/>
                        </a:lnSpc>
                        <a:spcAft>
                          <a:spcPts val="0"/>
                        </a:spcAft>
                      </a:pPr>
                      <a:r>
                        <a:rPr lang="kk-KZ" sz="2000">
                          <a:latin typeface="Times New Roman"/>
                          <a:ea typeface="Calibri"/>
                          <a:cs typeface="Arial"/>
                        </a:rPr>
                        <a:t>26</a:t>
                      </a:r>
                      <a:r>
                        <a:rPr lang="en-US" sz="2000">
                          <a:latin typeface="Times New Roman"/>
                          <a:ea typeface="Calibri"/>
                          <a:cs typeface="Arial"/>
                        </a:rPr>
                        <a:t>-30</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latin typeface="Times New Roman"/>
                          <a:ea typeface="Calibri"/>
                          <a:cs typeface="Arial"/>
                        </a:rPr>
                        <a:t>85-100</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dirty="0">
                          <a:latin typeface="Times New Roman"/>
                          <a:ea typeface="Calibri"/>
                          <a:cs typeface="Arial"/>
                        </a:rPr>
                        <a:t>5 (отлично) </a:t>
                      </a:r>
                      <a:endParaRPr lang="ru-RU"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t>Описание экзаменационной работы</a:t>
            </a:r>
            <a:br>
              <a:rPr lang="ru-RU" sz="2400" b="1" dirty="0" smtClean="0"/>
            </a:br>
            <a:r>
              <a:rPr lang="kk-KZ" sz="2400" b="1" dirty="0" smtClean="0"/>
              <a:t> </a:t>
            </a:r>
            <a:r>
              <a:rPr lang="ru-RU" sz="2400" b="1" dirty="0" smtClean="0"/>
              <a:t/>
            </a:r>
            <a:br>
              <a:rPr lang="ru-RU" sz="2400" b="1" dirty="0" smtClean="0"/>
            </a:br>
            <a:r>
              <a:rPr lang="kk-KZ" sz="2400" b="1" dirty="0" smtClean="0"/>
              <a:t>ПРЕДМЕТ «ИНФОРМАТИКА»</a:t>
            </a:r>
            <a:endParaRPr lang="ru-RU" sz="2400" b="1" dirty="0"/>
          </a:p>
        </p:txBody>
      </p:sp>
      <p:graphicFrame>
        <p:nvGraphicFramePr>
          <p:cNvPr id="4" name="Содержимое 3"/>
          <p:cNvGraphicFramePr>
            <a:graphicFrameLocks noGrp="1"/>
          </p:cNvGraphicFramePr>
          <p:nvPr>
            <p:ph idx="1"/>
          </p:nvPr>
        </p:nvGraphicFramePr>
        <p:xfrm>
          <a:off x="428597" y="1785926"/>
          <a:ext cx="8215370" cy="3571901"/>
        </p:xfrm>
        <a:graphic>
          <a:graphicData uri="http://schemas.openxmlformats.org/drawingml/2006/table">
            <a:tbl>
              <a:tblPr/>
              <a:tblGrid>
                <a:gridCol w="3948213"/>
                <a:gridCol w="122929"/>
                <a:gridCol w="4144228"/>
              </a:tblGrid>
              <a:tr h="446488">
                <a:tc gridSpan="2">
                  <a:txBody>
                    <a:bodyPr/>
                    <a:lstStyle/>
                    <a:p>
                      <a:pPr>
                        <a:lnSpc>
                          <a:spcPct val="115000"/>
                        </a:lnSpc>
                        <a:spcAft>
                          <a:spcPts val="0"/>
                        </a:spcAft>
                      </a:pPr>
                      <a:r>
                        <a:rPr lang="en-US" sz="2000" b="1">
                          <a:latin typeface="Times New Roman" pitchFamily="18" charset="0"/>
                          <a:ea typeface="Times New Roman"/>
                          <a:cs typeface="Times New Roman" pitchFamily="18" charset="0"/>
                        </a:rPr>
                        <a:t>Время выполнения</a:t>
                      </a: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r>
                        <a:rPr lang="ru-RU" sz="2000" b="1">
                          <a:latin typeface="Times New Roman" pitchFamily="18" charset="0"/>
                          <a:ea typeface="Calibri"/>
                          <a:cs typeface="Times New Roman" pitchFamily="18" charset="0"/>
                        </a:rPr>
                        <a:t>2 часа </a:t>
                      </a:r>
                      <a:r>
                        <a:rPr lang="kk-KZ" sz="2000" b="1">
                          <a:latin typeface="Times New Roman" pitchFamily="18" charset="0"/>
                          <a:ea typeface="Calibri"/>
                          <a:cs typeface="Times New Roman" pitchFamily="18" charset="0"/>
                        </a:rPr>
                        <a:t>(астрономических)</a:t>
                      </a: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8925">
                <a:tc gridSpan="3">
                  <a:txBody>
                    <a:bodyPr/>
                    <a:lstStyle/>
                    <a:p>
                      <a:pPr algn="just">
                        <a:lnSpc>
                          <a:spcPct val="115000"/>
                        </a:lnSpc>
                        <a:spcAft>
                          <a:spcPts val="0"/>
                        </a:spcAft>
                      </a:pPr>
                      <a:r>
                        <a:rPr lang="ru-RU" sz="2000">
                          <a:latin typeface="Times New Roman" pitchFamily="18" charset="0"/>
                          <a:ea typeface="Calibri"/>
                          <a:cs typeface="Times New Roman" pitchFamily="18" charset="0"/>
                        </a:rPr>
                        <a:t>Экзаменационная работа состоит из 2 частей.</a:t>
                      </a:r>
                    </a:p>
                    <a:p>
                      <a:pPr algn="just">
                        <a:lnSpc>
                          <a:spcPct val="115000"/>
                        </a:lnSpc>
                        <a:spcAft>
                          <a:spcPts val="0"/>
                        </a:spcAft>
                      </a:pPr>
                      <a:r>
                        <a:rPr lang="ru-RU" sz="2000" b="1">
                          <a:latin typeface="Times New Roman" pitchFamily="18" charset="0"/>
                          <a:ea typeface="Calibri"/>
                          <a:cs typeface="Times New Roman" pitchFamily="18" charset="0"/>
                        </a:rPr>
                        <a:t>Часть А</a:t>
                      </a:r>
                      <a:r>
                        <a:rPr lang="ru-RU" sz="2000">
                          <a:latin typeface="Times New Roman" pitchFamily="18" charset="0"/>
                          <a:ea typeface="Calibri"/>
                          <a:cs typeface="Times New Roman" pitchFamily="18" charset="0"/>
                        </a:rPr>
                        <a:t> содержит 4 задания на знание и понимание, требующие краткого и развернутого ответов. Задания оцениваются от 1 до 3 баллов.</a:t>
                      </a:r>
                    </a:p>
                    <a:p>
                      <a:pPr algn="just">
                        <a:lnSpc>
                          <a:spcPct val="115000"/>
                        </a:lnSpc>
                        <a:spcAft>
                          <a:spcPts val="0"/>
                        </a:spcAft>
                      </a:pPr>
                      <a:r>
                        <a:rPr lang="ru-RU" sz="2000" b="1">
                          <a:latin typeface="Times New Roman" pitchFamily="18" charset="0"/>
                          <a:ea typeface="Calibri"/>
                          <a:cs typeface="Times New Roman" pitchFamily="18" charset="0"/>
                        </a:rPr>
                        <a:t>Часть В</a:t>
                      </a:r>
                      <a:r>
                        <a:rPr lang="ru-RU" sz="2000">
                          <a:latin typeface="Times New Roman" pitchFamily="18" charset="0"/>
                          <a:ea typeface="Calibri"/>
                          <a:cs typeface="Times New Roman" pitchFamily="18" charset="0"/>
                        </a:rPr>
                        <a:t> содержит 5 заданий на навыки применения и высокого порядка, требующие краткого и развернутого ответов. Задания оцениваются от 1 до 4 баллов. </a:t>
                      </a:r>
                    </a:p>
                    <a:p>
                      <a:pPr>
                        <a:lnSpc>
                          <a:spcPct val="115000"/>
                        </a:lnSpc>
                        <a:spcAft>
                          <a:spcPts val="0"/>
                        </a:spcAft>
                      </a:pPr>
                      <a:r>
                        <a:rPr lang="ru-RU" sz="2000">
                          <a:latin typeface="Times New Roman" pitchFamily="18" charset="0"/>
                          <a:ea typeface="Calibri"/>
                          <a:cs typeface="Times New Roman" pitchFamily="18" charset="0"/>
                        </a:rPr>
                        <a:t>Все вопросы являются обязательными для выполнения.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446488">
                <a:tc>
                  <a:txBody>
                    <a:bodyPr/>
                    <a:lstStyle/>
                    <a:p>
                      <a:pPr algn="just">
                        <a:lnSpc>
                          <a:spcPct val="115000"/>
                        </a:lnSpc>
                        <a:spcAft>
                          <a:spcPts val="0"/>
                        </a:spcAft>
                      </a:pPr>
                      <a:r>
                        <a:rPr lang="en-US" sz="2000" b="1">
                          <a:latin typeface="Times New Roman" pitchFamily="18" charset="0"/>
                          <a:ea typeface="Calibri"/>
                          <a:cs typeface="Times New Roman" pitchFamily="18" charset="0"/>
                        </a:rPr>
                        <a:t>Максимальный балл </a:t>
                      </a:r>
                      <a:endParaRPr lang="ru-RU" sz="20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15000"/>
                        </a:lnSpc>
                        <a:spcAft>
                          <a:spcPts val="0"/>
                        </a:spcAft>
                      </a:pPr>
                      <a:r>
                        <a:rPr lang="en-US" sz="2000" b="1" dirty="0">
                          <a:latin typeface="Times New Roman" pitchFamily="18" charset="0"/>
                          <a:ea typeface="Calibri"/>
                          <a:cs typeface="Times New Roman" pitchFamily="18" charset="0"/>
                        </a:rPr>
                        <a:t>30 </a:t>
                      </a:r>
                      <a:r>
                        <a:rPr lang="en-US" sz="2000" b="1" dirty="0" err="1">
                          <a:latin typeface="Times New Roman" pitchFamily="18" charset="0"/>
                          <a:ea typeface="Calibri"/>
                          <a:cs typeface="Times New Roman" pitchFamily="18" charset="0"/>
                        </a:rPr>
                        <a:t>баллов</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0" y="-42268"/>
          <a:ext cx="9144000" cy="6940296"/>
        </p:xfrm>
        <a:graphic>
          <a:graphicData uri="http://schemas.openxmlformats.org/drawingml/2006/table">
            <a:tbl>
              <a:tblPr/>
              <a:tblGrid>
                <a:gridCol w="945931"/>
                <a:gridCol w="8198069"/>
              </a:tblGrid>
              <a:tr h="3605148">
                <a:tc>
                  <a:txBody>
                    <a:bodyPr/>
                    <a:lstStyle/>
                    <a:p>
                      <a:pPr>
                        <a:lnSpc>
                          <a:spcPct val="115000"/>
                        </a:lnSpc>
                        <a:spcAft>
                          <a:spcPts val="0"/>
                        </a:spcAft>
                      </a:pPr>
                      <a:r>
                        <a:rPr lang="ru-RU" sz="1800" dirty="0">
                          <a:latin typeface="Times New Roman"/>
                          <a:ea typeface="Calibri"/>
                          <a:cs typeface="Arial"/>
                        </a:rPr>
                        <a:t>ЗО1 </a:t>
                      </a:r>
                      <a:endParaRPr lang="ru-RU" sz="1800" dirty="0">
                        <a:latin typeface="Calibri"/>
                        <a:ea typeface="Calibri"/>
                        <a:cs typeface="Arial"/>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b="1" dirty="0">
                          <a:latin typeface="Times New Roman"/>
                          <a:ea typeface="Calibri"/>
                          <a:cs typeface="Arial"/>
                        </a:rPr>
                        <a:t>Знание и понимание</a:t>
                      </a:r>
                      <a:r>
                        <a:rPr lang="ru-RU" sz="1800" b="1" i="1" dirty="0">
                          <a:latin typeface="Times New Roman"/>
                          <a:ea typeface="Calibri"/>
                          <a:cs typeface="Arial"/>
                        </a:rPr>
                        <a:t> </a:t>
                      </a:r>
                      <a:endParaRPr lang="ru-RU" sz="1800" dirty="0">
                        <a:latin typeface="Calibri"/>
                        <a:ea typeface="Calibri"/>
                        <a:cs typeface="Arial"/>
                      </a:endParaRPr>
                    </a:p>
                    <a:p>
                      <a:pPr>
                        <a:lnSpc>
                          <a:spcPct val="115000"/>
                        </a:lnSpc>
                        <a:spcAft>
                          <a:spcPts val="0"/>
                        </a:spcAft>
                      </a:pPr>
                      <a:r>
                        <a:rPr lang="ru-RU" sz="1800" i="1" dirty="0">
                          <a:latin typeface="Times New Roman"/>
                          <a:ea typeface="Calibri"/>
                          <a:cs typeface="Arial"/>
                        </a:rPr>
                        <a:t>Обучающиеся должны </a:t>
                      </a:r>
                      <a:r>
                        <a:rPr lang="ru-RU" sz="1800" i="1" dirty="0" err="1">
                          <a:latin typeface="Times New Roman"/>
                          <a:ea typeface="Calibri"/>
                          <a:cs typeface="Arial"/>
                        </a:rPr>
                        <a:t>з</a:t>
                      </a:r>
                      <a:r>
                        <a:rPr lang="kk-KZ" sz="1800" i="1" dirty="0">
                          <a:latin typeface="Times New Roman"/>
                          <a:ea typeface="Calibri"/>
                          <a:cs typeface="Arial"/>
                        </a:rPr>
                        <a:t>нать и понимать</a:t>
                      </a:r>
                      <a:r>
                        <a:rPr lang="kk-KZ" sz="1800" dirty="0">
                          <a:latin typeface="Times New Roman"/>
                          <a:ea typeface="Calibri"/>
                          <a:cs typeface="Arial"/>
                        </a:rPr>
                        <a:t>:</a:t>
                      </a:r>
                      <a:endParaRPr lang="ru-RU" sz="1800" dirty="0">
                        <a:latin typeface="Calibri"/>
                        <a:ea typeface="Calibri"/>
                        <a:cs typeface="Arial"/>
                      </a:endParaRPr>
                    </a:p>
                    <a:p>
                      <a:pPr marL="342900" lvl="0" indent="-342900" algn="just">
                        <a:lnSpc>
                          <a:spcPct val="115000"/>
                        </a:lnSpc>
                        <a:spcAft>
                          <a:spcPts val="0"/>
                        </a:spcAft>
                        <a:buFont typeface="Symbol"/>
                        <a:buChar char=""/>
                        <a:tabLst>
                          <a:tab pos="540385" algn="l"/>
                        </a:tabLst>
                      </a:pPr>
                      <a:r>
                        <a:rPr lang="kk-KZ" sz="1800" dirty="0">
                          <a:solidFill>
                            <a:srgbClr val="000000"/>
                          </a:solidFill>
                          <a:latin typeface="Times New Roman"/>
                          <a:ea typeface="Calibri"/>
                          <a:cs typeface="Arial"/>
                        </a:rPr>
                        <a:t>соответствующие понятия и терминологию при описании вычислительных процессов, использования математической модели для решения прикладных задач</a:t>
                      </a:r>
                      <a:r>
                        <a:rPr lang="ru-RU" sz="1800" dirty="0">
                          <a:latin typeface="Times New Roman"/>
                          <a:ea typeface="Calibri"/>
                          <a:cs typeface="Arial"/>
                        </a:rPr>
                        <a:t>;</a:t>
                      </a:r>
                      <a:endParaRPr lang="ru-RU" sz="1800" dirty="0">
                        <a:latin typeface="Calibri"/>
                        <a:ea typeface="Calibri"/>
                        <a:cs typeface="Arial"/>
                      </a:endParaRPr>
                    </a:p>
                    <a:p>
                      <a:pPr marL="342900" lvl="0" indent="-342900" algn="just">
                        <a:lnSpc>
                          <a:spcPct val="115000"/>
                        </a:lnSpc>
                        <a:spcAft>
                          <a:spcPts val="0"/>
                        </a:spcAft>
                        <a:buFont typeface="Symbol"/>
                        <a:buChar char=""/>
                        <a:tabLst>
                          <a:tab pos="540385" algn="l"/>
                        </a:tabLst>
                      </a:pPr>
                      <a:r>
                        <a:rPr lang="kk-KZ" sz="1800" dirty="0">
                          <a:solidFill>
                            <a:srgbClr val="000000"/>
                          </a:solidFill>
                          <a:latin typeface="Times New Roman"/>
                          <a:ea typeface="Calibri"/>
                          <a:cs typeface="Arial"/>
                        </a:rPr>
                        <a:t>основы научных представлений об информации, информационных процессах, технологиях и моделях; экономические, правовые и этические аспекты использования </a:t>
                      </a:r>
                      <a:r>
                        <a:rPr lang="kk-KZ" sz="1800" dirty="0" smtClean="0">
                          <a:solidFill>
                            <a:srgbClr val="000000"/>
                          </a:solidFill>
                          <a:latin typeface="Times New Roman"/>
                          <a:ea typeface="Calibri"/>
                          <a:cs typeface="Arial"/>
                        </a:rPr>
                        <a:t>информации; </a:t>
                      </a:r>
                      <a:endParaRPr lang="ru-RU" sz="1800" dirty="0">
                        <a:latin typeface="Calibri"/>
                        <a:ea typeface="Calibri"/>
                        <a:cs typeface="Arial"/>
                      </a:endParaRPr>
                    </a:p>
                    <a:p>
                      <a:pPr marL="342900" lvl="0" indent="-342900" algn="just">
                        <a:lnSpc>
                          <a:spcPct val="115000"/>
                        </a:lnSpc>
                        <a:spcAft>
                          <a:spcPts val="0"/>
                        </a:spcAft>
                        <a:buFont typeface="Symbol"/>
                        <a:buChar char=""/>
                        <a:tabLst>
                          <a:tab pos="540385" algn="l"/>
                        </a:tabLst>
                      </a:pPr>
                      <a:r>
                        <a:rPr lang="kk-KZ" sz="1800" dirty="0">
                          <a:solidFill>
                            <a:srgbClr val="000000"/>
                          </a:solidFill>
                          <a:latin typeface="Times New Roman"/>
                          <a:ea typeface="Calibri"/>
                          <a:cs typeface="Arial"/>
                        </a:rPr>
                        <a:t>основы построения компьютерных систем и сетей, а также их взаимодействие с программным обеспечением; </a:t>
                      </a:r>
                      <a:endParaRPr lang="ru-RU" sz="1800" dirty="0">
                        <a:latin typeface="Calibri"/>
                        <a:ea typeface="Calibri"/>
                        <a:cs typeface="Arial"/>
                      </a:endParaRPr>
                    </a:p>
                    <a:p>
                      <a:pPr marL="342900" lvl="0" indent="-342900" algn="just">
                        <a:lnSpc>
                          <a:spcPct val="115000"/>
                        </a:lnSpc>
                        <a:spcAft>
                          <a:spcPts val="0"/>
                        </a:spcAft>
                        <a:buFont typeface="Symbol"/>
                        <a:buChar char=""/>
                        <a:tabLst>
                          <a:tab pos="540385" algn="l"/>
                        </a:tabLst>
                      </a:pPr>
                      <a:r>
                        <a:rPr lang="kk-KZ" sz="1800" dirty="0">
                          <a:solidFill>
                            <a:srgbClr val="000000"/>
                          </a:solidFill>
                          <a:latin typeface="Times New Roman"/>
                          <a:ea typeface="Calibri"/>
                          <a:cs typeface="Arial"/>
                        </a:rPr>
                        <a:t>правила правильной и безопасной работы с различными цифровыми устройствами.</a:t>
                      </a:r>
                      <a:endParaRPr lang="ru-RU" sz="1800" dirty="0">
                        <a:latin typeface="Calibri"/>
                        <a:ea typeface="Calibri"/>
                        <a:cs typeface="Arial"/>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2410">
                <a:tc>
                  <a:txBody>
                    <a:bodyPr/>
                    <a:lstStyle/>
                    <a:p>
                      <a:pPr>
                        <a:lnSpc>
                          <a:spcPct val="115000"/>
                        </a:lnSpc>
                        <a:spcAft>
                          <a:spcPts val="0"/>
                        </a:spcAft>
                      </a:pPr>
                      <a:r>
                        <a:rPr lang="en-US" sz="1800">
                          <a:latin typeface="Times New Roman"/>
                          <a:ea typeface="Calibri"/>
                          <a:cs typeface="Arial"/>
                        </a:rPr>
                        <a:t>ЗО 2 </a:t>
                      </a:r>
                      <a:endParaRPr lang="ru-RU" sz="1800">
                        <a:latin typeface="Calibri"/>
                        <a:ea typeface="Calibri"/>
                        <a:cs typeface="Arial"/>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b="1" dirty="0">
                          <a:latin typeface="Times New Roman"/>
                          <a:ea typeface="Calibri"/>
                          <a:cs typeface="Arial"/>
                        </a:rPr>
                        <a:t>Применение и навыки высокого порядка </a:t>
                      </a:r>
                      <a:endParaRPr lang="ru-RU" sz="1800" dirty="0">
                        <a:latin typeface="Calibri"/>
                        <a:ea typeface="Calibri"/>
                        <a:cs typeface="Arial"/>
                      </a:endParaRPr>
                    </a:p>
                    <a:p>
                      <a:pPr>
                        <a:lnSpc>
                          <a:spcPct val="115000"/>
                        </a:lnSpc>
                        <a:spcAft>
                          <a:spcPts val="0"/>
                        </a:spcAft>
                      </a:pPr>
                      <a:r>
                        <a:rPr lang="ru-RU" sz="1800" i="1" dirty="0">
                          <a:latin typeface="Times New Roman"/>
                          <a:ea typeface="Calibri"/>
                          <a:cs typeface="Arial"/>
                        </a:rPr>
                        <a:t>Обучающиеся должны уметь:</a:t>
                      </a:r>
                      <a:endParaRPr lang="ru-RU" sz="1800" dirty="0">
                        <a:latin typeface="Calibri"/>
                        <a:ea typeface="Calibri"/>
                        <a:cs typeface="Arial"/>
                      </a:endParaRPr>
                    </a:p>
                    <a:p>
                      <a:pPr marL="342900" lvl="0" indent="-342900" algn="just">
                        <a:lnSpc>
                          <a:spcPct val="115000"/>
                        </a:lnSpc>
                        <a:spcAft>
                          <a:spcPts val="0"/>
                        </a:spcAft>
                        <a:buFont typeface="Symbol"/>
                        <a:buChar char=""/>
                      </a:pPr>
                      <a:r>
                        <a:rPr lang="kk-KZ" sz="1800" dirty="0">
                          <a:solidFill>
                            <a:srgbClr val="000000"/>
                          </a:solidFill>
                          <a:latin typeface="Times New Roman"/>
                          <a:ea typeface="Calibri"/>
                          <a:cs typeface="Arial"/>
                        </a:rPr>
                        <a:t>применять и анализировать компьютерные модели для исследования реальных объектов и процессов, различные способы решения задачи для определения оптимизированного метода решения;</a:t>
                      </a:r>
                      <a:endParaRPr lang="ru-RU" sz="1800" dirty="0">
                        <a:latin typeface="Calibri"/>
                        <a:ea typeface="Calibri"/>
                        <a:cs typeface="Arial"/>
                      </a:endParaRPr>
                    </a:p>
                    <a:p>
                      <a:pPr marL="342900" lvl="0" indent="-342900" algn="just">
                        <a:lnSpc>
                          <a:spcPct val="115000"/>
                        </a:lnSpc>
                        <a:spcAft>
                          <a:spcPts val="0"/>
                        </a:spcAft>
                        <a:buFont typeface="Symbol"/>
                        <a:buChar char=""/>
                      </a:pPr>
                      <a:r>
                        <a:rPr lang="kk-KZ" sz="1800" dirty="0">
                          <a:solidFill>
                            <a:srgbClr val="000000"/>
                          </a:solidFill>
                          <a:latin typeface="Times New Roman"/>
                          <a:ea typeface="Calibri"/>
                          <a:cs typeface="Arial"/>
                        </a:rPr>
                        <a:t>использовать информацию в виде текстов, таблиц, баз данных, графики и мультимедиа для представления реализации решения, модели объектов и процессов в различных средах;</a:t>
                      </a:r>
                      <a:endParaRPr lang="ru-RU" sz="1800" dirty="0">
                        <a:latin typeface="Calibri"/>
                        <a:ea typeface="Calibri"/>
                        <a:cs typeface="Arial"/>
                      </a:endParaRPr>
                    </a:p>
                    <a:p>
                      <a:pPr marL="342900" lvl="0" indent="-342900" algn="just">
                        <a:lnSpc>
                          <a:spcPct val="115000"/>
                        </a:lnSpc>
                        <a:spcAft>
                          <a:spcPts val="0"/>
                        </a:spcAft>
                        <a:buFont typeface="Symbol"/>
                        <a:buChar char=""/>
                      </a:pPr>
                      <a:r>
                        <a:rPr lang="kk-KZ" sz="1800" dirty="0">
                          <a:solidFill>
                            <a:srgbClr val="000000"/>
                          </a:solidFill>
                          <a:latin typeface="Times New Roman"/>
                          <a:ea typeface="Calibri"/>
                          <a:cs typeface="Arial"/>
                        </a:rPr>
                        <a:t>оценивать выбор конфигурации компьютера и программного обеспечения в зависимости от потребностей пользователя.</a:t>
                      </a:r>
                      <a:endParaRPr lang="ru-RU" sz="1800" dirty="0">
                        <a:latin typeface="Calibri"/>
                        <a:ea typeface="Calibri"/>
                        <a:cs typeface="Arial"/>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cstate="print">
            <a:lum contrast="10000"/>
          </a:blip>
          <a:srcRect/>
          <a:stretch>
            <a:fillRect/>
          </a:stretch>
        </p:blipFill>
        <p:spPr bwMode="auto">
          <a:xfrm>
            <a:off x="-1" y="428604"/>
            <a:ext cx="9155183" cy="50720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t>Шкала перевода баллов экзамена в экзаменационную оценку</a:t>
            </a:r>
            <a:endParaRPr lang="ru-RU" sz="2400" dirty="0"/>
          </a:p>
        </p:txBody>
      </p:sp>
      <p:graphicFrame>
        <p:nvGraphicFramePr>
          <p:cNvPr id="4" name="Содержимое 3"/>
          <p:cNvGraphicFramePr>
            <a:graphicFrameLocks noGrp="1"/>
          </p:cNvGraphicFramePr>
          <p:nvPr>
            <p:ph idx="1"/>
          </p:nvPr>
        </p:nvGraphicFramePr>
        <p:xfrm>
          <a:off x="428596" y="1500174"/>
          <a:ext cx="8501122" cy="3978496"/>
        </p:xfrm>
        <a:graphic>
          <a:graphicData uri="http://schemas.openxmlformats.org/drawingml/2006/table">
            <a:tbl>
              <a:tblPr/>
              <a:tblGrid>
                <a:gridCol w="3021298"/>
                <a:gridCol w="2798570"/>
                <a:gridCol w="2681254"/>
              </a:tblGrid>
              <a:tr h="1303270">
                <a:tc>
                  <a:txBody>
                    <a:bodyPr/>
                    <a:lstStyle/>
                    <a:p>
                      <a:pPr algn="ctr">
                        <a:lnSpc>
                          <a:spcPct val="115000"/>
                        </a:lnSpc>
                        <a:spcAft>
                          <a:spcPts val="1000"/>
                        </a:spcAft>
                      </a:pPr>
                      <a:r>
                        <a:rPr lang="en-US" sz="2000" b="1">
                          <a:latin typeface="Times New Roman"/>
                          <a:ea typeface="Calibri"/>
                          <a:cs typeface="Arial"/>
                        </a:rPr>
                        <a:t>Баллы экзаменационной работы</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b="1">
                          <a:latin typeface="Times New Roman"/>
                          <a:ea typeface="Calibri"/>
                          <a:cs typeface="Arial"/>
                        </a:rPr>
                        <a:t>Процентное содержание баллов, %</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b="1">
                          <a:latin typeface="Times New Roman"/>
                          <a:ea typeface="Calibri"/>
                          <a:cs typeface="Arial"/>
                        </a:rPr>
                        <a:t>Оценка</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1635">
                <a:tc>
                  <a:txBody>
                    <a:bodyPr/>
                    <a:lstStyle/>
                    <a:p>
                      <a:pPr algn="ctr">
                        <a:lnSpc>
                          <a:spcPct val="115000"/>
                        </a:lnSpc>
                        <a:spcAft>
                          <a:spcPts val="1000"/>
                        </a:spcAft>
                      </a:pPr>
                      <a:r>
                        <a:rPr lang="en-US" sz="2000">
                          <a:latin typeface="Times New Roman"/>
                          <a:ea typeface="Calibri"/>
                          <a:cs typeface="Arial"/>
                        </a:rPr>
                        <a:t>0-11</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a:latin typeface="Times New Roman"/>
                          <a:ea typeface="Calibri"/>
                          <a:cs typeface="Arial"/>
                        </a:rPr>
                        <a:t>0-39</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a:latin typeface="Times New Roman"/>
                          <a:ea typeface="Calibri"/>
                          <a:cs typeface="Arial"/>
                        </a:rPr>
                        <a:t>2 (неудовлетворительно) </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1635">
                <a:tc>
                  <a:txBody>
                    <a:bodyPr/>
                    <a:lstStyle/>
                    <a:p>
                      <a:pPr algn="ctr">
                        <a:lnSpc>
                          <a:spcPct val="115000"/>
                        </a:lnSpc>
                        <a:spcAft>
                          <a:spcPts val="1000"/>
                        </a:spcAft>
                      </a:pPr>
                      <a:r>
                        <a:rPr lang="kk-KZ" sz="2000">
                          <a:latin typeface="Times New Roman"/>
                          <a:ea typeface="Calibri"/>
                          <a:cs typeface="Arial"/>
                        </a:rPr>
                        <a:t>12</a:t>
                      </a:r>
                      <a:r>
                        <a:rPr lang="en-US" sz="2000">
                          <a:latin typeface="Times New Roman"/>
                          <a:ea typeface="Calibri"/>
                          <a:cs typeface="Arial"/>
                        </a:rPr>
                        <a:t>-19</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a:latin typeface="Times New Roman"/>
                          <a:ea typeface="Calibri"/>
                          <a:cs typeface="Arial"/>
                        </a:rPr>
                        <a:t>40-64</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a:latin typeface="Times New Roman"/>
                          <a:ea typeface="Calibri"/>
                          <a:cs typeface="Arial"/>
                        </a:rPr>
                        <a:t>3 (удовлетворительно)</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1635">
                <a:tc>
                  <a:txBody>
                    <a:bodyPr/>
                    <a:lstStyle/>
                    <a:p>
                      <a:pPr algn="ctr">
                        <a:lnSpc>
                          <a:spcPct val="115000"/>
                        </a:lnSpc>
                        <a:spcAft>
                          <a:spcPts val="1000"/>
                        </a:spcAft>
                      </a:pPr>
                      <a:r>
                        <a:rPr lang="en-US" sz="2000">
                          <a:latin typeface="Times New Roman"/>
                          <a:ea typeface="Calibri"/>
                          <a:cs typeface="Arial"/>
                        </a:rPr>
                        <a:t>20-25</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a:latin typeface="Times New Roman"/>
                          <a:ea typeface="Calibri"/>
                          <a:cs typeface="Arial"/>
                        </a:rPr>
                        <a:t>65-84</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a:latin typeface="Times New Roman"/>
                          <a:ea typeface="Calibri"/>
                          <a:cs typeface="Arial"/>
                        </a:rPr>
                        <a:t>4 (хорошо)</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0916">
                <a:tc>
                  <a:txBody>
                    <a:bodyPr/>
                    <a:lstStyle/>
                    <a:p>
                      <a:pPr algn="ctr">
                        <a:lnSpc>
                          <a:spcPct val="115000"/>
                        </a:lnSpc>
                        <a:spcAft>
                          <a:spcPts val="1000"/>
                        </a:spcAft>
                      </a:pPr>
                      <a:r>
                        <a:rPr lang="kk-KZ" sz="2000">
                          <a:latin typeface="Times New Roman"/>
                          <a:ea typeface="Calibri"/>
                          <a:cs typeface="Arial"/>
                        </a:rPr>
                        <a:t>26</a:t>
                      </a:r>
                      <a:r>
                        <a:rPr lang="en-US" sz="2000">
                          <a:latin typeface="Times New Roman"/>
                          <a:ea typeface="Calibri"/>
                          <a:cs typeface="Arial"/>
                        </a:rPr>
                        <a:t>-30</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a:latin typeface="Times New Roman"/>
                          <a:ea typeface="Calibri"/>
                          <a:cs typeface="Arial"/>
                        </a:rPr>
                        <a:t>85-100</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dirty="0">
                          <a:latin typeface="Times New Roman"/>
                          <a:ea typeface="Calibri"/>
                          <a:cs typeface="Arial"/>
                        </a:rPr>
                        <a:t>5 (</a:t>
                      </a:r>
                      <a:r>
                        <a:rPr lang="en-US" sz="2000" dirty="0" err="1">
                          <a:latin typeface="Times New Roman"/>
                          <a:ea typeface="Calibri"/>
                          <a:cs typeface="Arial"/>
                        </a:rPr>
                        <a:t>отлично</a:t>
                      </a:r>
                      <a:r>
                        <a:rPr lang="en-US" sz="2000" dirty="0">
                          <a:latin typeface="Times New Roman"/>
                          <a:ea typeface="Calibri"/>
                          <a:cs typeface="Arial"/>
                        </a:rPr>
                        <a:t>) </a:t>
                      </a:r>
                      <a:endParaRPr lang="ru-RU"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rmAutofit/>
          </a:bodyPr>
          <a:lstStyle/>
          <a:p>
            <a:r>
              <a:rPr lang="en-US" sz="2400" b="1" dirty="0" smtClean="0"/>
              <a:t>Description of paper</a:t>
            </a:r>
            <a:r>
              <a:rPr lang="ru-RU" sz="2400" dirty="0" smtClean="0"/>
              <a:t/>
            </a:r>
            <a:br>
              <a:rPr lang="ru-RU" sz="2400" dirty="0" smtClean="0"/>
            </a:br>
            <a:r>
              <a:rPr lang="en-US" sz="2400" b="1" dirty="0" smtClean="0"/>
              <a:t>SUBJECT</a:t>
            </a:r>
            <a:r>
              <a:rPr lang="kk-KZ" sz="2400" b="1" dirty="0" smtClean="0"/>
              <a:t> «</a:t>
            </a:r>
            <a:r>
              <a:rPr lang="en-US" sz="2400" b="1" dirty="0" smtClean="0"/>
              <a:t>ENGLISH</a:t>
            </a:r>
            <a:r>
              <a:rPr lang="kk-KZ" sz="2400" b="1" dirty="0" smtClean="0"/>
              <a:t>»</a:t>
            </a:r>
            <a:endParaRPr lang="ru-RU" sz="2400" dirty="0"/>
          </a:p>
        </p:txBody>
      </p:sp>
      <p:graphicFrame>
        <p:nvGraphicFramePr>
          <p:cNvPr id="4" name="Содержимое 3"/>
          <p:cNvGraphicFramePr>
            <a:graphicFrameLocks noGrp="1"/>
          </p:cNvGraphicFramePr>
          <p:nvPr>
            <p:ph idx="1"/>
          </p:nvPr>
        </p:nvGraphicFramePr>
        <p:xfrm>
          <a:off x="357158" y="1071546"/>
          <a:ext cx="8501122" cy="4213134"/>
        </p:xfrm>
        <a:graphic>
          <a:graphicData uri="http://schemas.openxmlformats.org/drawingml/2006/table">
            <a:tbl>
              <a:tblPr/>
              <a:tblGrid>
                <a:gridCol w="4078607"/>
                <a:gridCol w="4422515"/>
              </a:tblGrid>
              <a:tr h="173153">
                <a:tc>
                  <a:txBody>
                    <a:bodyPr/>
                    <a:lstStyle/>
                    <a:p>
                      <a:pPr>
                        <a:lnSpc>
                          <a:spcPct val="115000"/>
                        </a:lnSpc>
                        <a:spcAft>
                          <a:spcPts val="1000"/>
                        </a:spcAft>
                        <a:tabLst>
                          <a:tab pos="450215" algn="l"/>
                        </a:tabLst>
                      </a:pPr>
                      <a:r>
                        <a:rPr lang="en-US" sz="1400" b="1" dirty="0">
                          <a:latin typeface="Times New Roman"/>
                          <a:ea typeface="Calibri"/>
                          <a:cs typeface="Arial"/>
                        </a:rPr>
                        <a:t>Duration </a:t>
                      </a:r>
                      <a:endParaRPr lang="ru-RU" sz="14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tabLst>
                          <a:tab pos="450215" algn="l"/>
                        </a:tabLst>
                      </a:pPr>
                      <a:r>
                        <a:rPr lang="ru-RU" sz="1400" b="1">
                          <a:latin typeface="Times New Roman"/>
                          <a:ea typeface="Calibri"/>
                          <a:cs typeface="Arial"/>
                        </a:rPr>
                        <a:t> 2 </a:t>
                      </a:r>
                      <a:r>
                        <a:rPr lang="en-US" sz="1400" b="1">
                          <a:latin typeface="Times New Roman"/>
                          <a:ea typeface="Calibri"/>
                          <a:cs typeface="Arial"/>
                        </a:rPr>
                        <a:t>hours </a:t>
                      </a:r>
                      <a:r>
                        <a:rPr lang="kk-KZ" sz="1400" b="1">
                          <a:latin typeface="Times New Roman"/>
                          <a:ea typeface="Calibri"/>
                          <a:cs typeface="Arial"/>
                        </a:rPr>
                        <a:t>(astronomical)</a:t>
                      </a:r>
                      <a:endParaRPr lang="ru-RU" sz="14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3061">
                <a:tc gridSpan="2">
                  <a:txBody>
                    <a:bodyPr/>
                    <a:lstStyle/>
                    <a:p>
                      <a:pPr algn="just">
                        <a:lnSpc>
                          <a:spcPct val="115000"/>
                        </a:lnSpc>
                        <a:spcBef>
                          <a:spcPts val="1200"/>
                        </a:spcBef>
                        <a:spcAft>
                          <a:spcPts val="1000"/>
                        </a:spcAft>
                      </a:pPr>
                      <a:r>
                        <a:rPr lang="en-US" sz="1400" dirty="0">
                          <a:latin typeface="Times New Roman"/>
                          <a:ea typeface="Calibri"/>
                          <a:cs typeface="Arial"/>
                        </a:rPr>
                        <a:t>The paper consists of three tasks of 18 questions based on a text of a range of styles and genres within the framework of familiar topics. The volume of the text is 270-320 words. </a:t>
                      </a:r>
                      <a:endParaRPr lang="ru-RU" sz="1400" dirty="0">
                        <a:latin typeface="Calibri"/>
                        <a:ea typeface="Calibri"/>
                        <a:cs typeface="Arial"/>
                      </a:endParaRPr>
                    </a:p>
                    <a:p>
                      <a:pPr algn="just">
                        <a:lnSpc>
                          <a:spcPct val="115000"/>
                        </a:lnSpc>
                        <a:spcAft>
                          <a:spcPts val="1000"/>
                        </a:spcAft>
                      </a:pPr>
                      <a:r>
                        <a:rPr lang="en-US" sz="1400" spc="-20" dirty="0">
                          <a:latin typeface="Times New Roman"/>
                          <a:ea typeface="Calibri"/>
                          <a:cs typeface="Arial"/>
                        </a:rPr>
                        <a:t>The paper assesses learners’ ability to work with texts, find appropriate information, </a:t>
                      </a:r>
                      <a:r>
                        <a:rPr lang="en-US" sz="1400" spc="-20" dirty="0" err="1">
                          <a:latin typeface="Times New Roman"/>
                          <a:ea typeface="Calibri"/>
                          <a:cs typeface="Arial"/>
                        </a:rPr>
                        <a:t>analyse</a:t>
                      </a:r>
                      <a:r>
                        <a:rPr lang="en-US" sz="1400" spc="-20" dirty="0">
                          <a:latin typeface="Times New Roman"/>
                          <a:ea typeface="Calibri"/>
                          <a:cs typeface="Arial"/>
                        </a:rPr>
                        <a:t> and answer questions using the information from the texts read.  </a:t>
                      </a:r>
                      <a:endParaRPr lang="ru-RU" sz="1400" dirty="0">
                        <a:latin typeface="Calibri"/>
                        <a:ea typeface="Calibri"/>
                        <a:cs typeface="Arial"/>
                      </a:endParaRPr>
                    </a:p>
                    <a:p>
                      <a:pPr algn="just">
                        <a:lnSpc>
                          <a:spcPct val="115000"/>
                        </a:lnSpc>
                        <a:spcAft>
                          <a:spcPts val="1000"/>
                        </a:spcAft>
                      </a:pPr>
                      <a:r>
                        <a:rPr lang="en-US" sz="1400" dirty="0">
                          <a:latin typeface="Times New Roman"/>
                          <a:ea typeface="Calibri"/>
                          <a:cs typeface="Arial"/>
                        </a:rPr>
                        <a:t>Learners read a text and perform tasks of following types:</a:t>
                      </a:r>
                      <a:endParaRPr lang="ru-RU" sz="1400" dirty="0">
                        <a:latin typeface="Calibri"/>
                        <a:ea typeface="Calibri"/>
                        <a:cs typeface="Arial"/>
                      </a:endParaRPr>
                    </a:p>
                    <a:p>
                      <a:pPr algn="just">
                        <a:lnSpc>
                          <a:spcPct val="115000"/>
                        </a:lnSpc>
                        <a:spcAft>
                          <a:spcPts val="1000"/>
                        </a:spcAft>
                      </a:pPr>
                      <a:r>
                        <a:rPr lang="en-US" sz="1400" dirty="0">
                          <a:latin typeface="Times New Roman"/>
                          <a:ea typeface="Calibri"/>
                          <a:cs typeface="Arial"/>
                        </a:rPr>
                        <a:t>Task A consists of 5 questions where l</a:t>
                      </a:r>
                      <a:r>
                        <a:rPr lang="en-US" sz="1400" dirty="0">
                          <a:latin typeface="Times New Roman"/>
                          <a:ea typeface="Arial"/>
                          <a:cs typeface="Arial"/>
                        </a:rPr>
                        <a:t>earners are expected to understand the meaning and usage of particular words / phrases in context.</a:t>
                      </a:r>
                      <a:endParaRPr lang="ru-RU" sz="1400" dirty="0">
                        <a:latin typeface="Calibri"/>
                        <a:ea typeface="Calibri"/>
                        <a:cs typeface="Arial"/>
                      </a:endParaRPr>
                    </a:p>
                    <a:p>
                      <a:pPr algn="just">
                        <a:lnSpc>
                          <a:spcPct val="115000"/>
                        </a:lnSpc>
                        <a:spcAft>
                          <a:spcPts val="1000"/>
                        </a:spcAft>
                      </a:pPr>
                      <a:r>
                        <a:rPr lang="en-US" sz="1400" dirty="0">
                          <a:latin typeface="Times New Roman"/>
                          <a:ea typeface="Calibri"/>
                          <a:cs typeface="Arial"/>
                        </a:rPr>
                        <a:t>Task B consists of 10 questions where l</a:t>
                      </a:r>
                      <a:r>
                        <a:rPr lang="en-US" sz="1400" dirty="0">
                          <a:latin typeface="Times New Roman"/>
                          <a:ea typeface="Arial"/>
                          <a:cs typeface="Arial"/>
                        </a:rPr>
                        <a:t>earners are expected to paraphrase them using the words/phrases given.</a:t>
                      </a:r>
                      <a:endParaRPr lang="ru-RU" sz="1400" dirty="0">
                        <a:latin typeface="Calibri"/>
                        <a:ea typeface="Calibri"/>
                        <a:cs typeface="Arial"/>
                      </a:endParaRPr>
                    </a:p>
                    <a:p>
                      <a:pPr algn="just">
                        <a:lnSpc>
                          <a:spcPct val="115000"/>
                        </a:lnSpc>
                        <a:spcAft>
                          <a:spcPts val="1000"/>
                        </a:spcAft>
                      </a:pPr>
                      <a:r>
                        <a:rPr lang="en-US" sz="1400" dirty="0">
                          <a:latin typeface="Times New Roman"/>
                          <a:ea typeface="Calibri"/>
                          <a:cs typeface="Arial"/>
                        </a:rPr>
                        <a:t>Task C consists of 3 questions, </a:t>
                      </a:r>
                      <a:r>
                        <a:rPr lang="en-US" sz="1400" dirty="0">
                          <a:latin typeface="Times New Roman"/>
                          <a:ea typeface="Arial"/>
                          <a:cs typeface="Arial"/>
                        </a:rPr>
                        <a:t>one is closed-ended and two are open-ended questions where learners are expected to demonstrate reading comprehension. </a:t>
                      </a:r>
                      <a:endParaRPr lang="ru-RU" sz="1400" dirty="0">
                        <a:latin typeface="Calibri"/>
                        <a:ea typeface="Calibri"/>
                        <a:cs typeface="Arial"/>
                      </a:endParaRPr>
                    </a:p>
                    <a:p>
                      <a:pPr algn="just">
                        <a:lnSpc>
                          <a:spcPct val="115000"/>
                        </a:lnSpc>
                        <a:spcAft>
                          <a:spcPts val="1000"/>
                        </a:spcAft>
                        <a:tabLst>
                          <a:tab pos="450215" algn="l"/>
                        </a:tabLst>
                      </a:pPr>
                      <a:r>
                        <a:rPr lang="en-US" sz="1400" dirty="0">
                          <a:latin typeface="Times New Roman"/>
                          <a:ea typeface="Calibri"/>
                          <a:cs typeface="Arial"/>
                        </a:rPr>
                        <a:t>Dictionaries may not be used at the examination.</a:t>
                      </a:r>
                      <a:endParaRPr lang="ru-RU" sz="1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354709">
                <a:tc>
                  <a:txBody>
                    <a:bodyPr/>
                    <a:lstStyle/>
                    <a:p>
                      <a:pPr>
                        <a:lnSpc>
                          <a:spcPct val="115000"/>
                        </a:lnSpc>
                        <a:spcAft>
                          <a:spcPts val="1000"/>
                        </a:spcAft>
                        <a:tabLst>
                          <a:tab pos="450215" algn="l"/>
                        </a:tabLst>
                      </a:pPr>
                      <a:r>
                        <a:rPr lang="en-US" sz="1400" b="1">
                          <a:latin typeface="Times New Roman"/>
                          <a:ea typeface="Calibri"/>
                          <a:cs typeface="Arial"/>
                        </a:rPr>
                        <a:t>Maximum mark</a:t>
                      </a:r>
                      <a:endParaRPr lang="ru-RU" sz="14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tabLst>
                          <a:tab pos="450215" algn="l"/>
                        </a:tabLst>
                      </a:pPr>
                      <a:r>
                        <a:rPr lang="en-US" sz="1400" b="1" dirty="0">
                          <a:latin typeface="Times New Roman"/>
                          <a:ea typeface="Calibri"/>
                          <a:cs typeface="Arial"/>
                        </a:rPr>
                        <a:t>2</a:t>
                      </a:r>
                      <a:r>
                        <a:rPr lang="ru-RU" sz="1400" b="1" dirty="0">
                          <a:latin typeface="Times New Roman"/>
                          <a:ea typeface="Calibri"/>
                          <a:cs typeface="Arial"/>
                        </a:rPr>
                        <a:t>0 </a:t>
                      </a:r>
                      <a:endParaRPr lang="ru-RU" sz="14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Прямоугольник 4"/>
          <p:cNvSpPr/>
          <p:nvPr/>
        </p:nvSpPr>
        <p:spPr>
          <a:xfrm>
            <a:off x="428596" y="5429264"/>
            <a:ext cx="8429684" cy="1200329"/>
          </a:xfrm>
          <a:prstGeom prst="rect">
            <a:avLst/>
          </a:prstGeom>
        </p:spPr>
        <p:txBody>
          <a:bodyPr wrap="square">
            <a:spAutoFit/>
          </a:bodyPr>
          <a:lstStyle/>
          <a:p>
            <a:r>
              <a:rPr lang="ru-RU" dirty="0" smtClean="0">
                <a:latin typeface="Times New Roman" pitchFamily="18" charset="0"/>
                <a:cs typeface="Times New Roman" pitchFamily="18" charset="0"/>
              </a:rPr>
              <a:t>Структура экзаменационной работы предполагает работу с текстом (180-200 слов):</a:t>
            </a:r>
          </a:p>
          <a:p>
            <a:r>
              <a:rPr lang="ru-RU" dirty="0" smtClean="0">
                <a:latin typeface="Times New Roman" pitchFamily="18" charset="0"/>
                <a:cs typeface="Times New Roman" pitchFamily="18" charset="0"/>
              </a:rPr>
              <a:t>• 5 заданий на лексический подбор;</a:t>
            </a:r>
          </a:p>
          <a:p>
            <a:r>
              <a:rPr lang="ru-RU" dirty="0" smtClean="0">
                <a:latin typeface="Times New Roman" pitchFamily="18" charset="0"/>
                <a:cs typeface="Times New Roman" pitchFamily="18" charset="0"/>
              </a:rPr>
              <a:t>• 10 заданий на перефразирование;</a:t>
            </a:r>
          </a:p>
          <a:p>
            <a:r>
              <a:rPr lang="ru-RU" dirty="0" smtClean="0">
                <a:latin typeface="Times New Roman" pitchFamily="18" charset="0"/>
                <a:cs typeface="Times New Roman" pitchFamily="18" charset="0"/>
              </a:rPr>
              <a:t>• 3 задания, требующих кратких и развернутых ответов.</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lum contrast="10000"/>
          </a:blip>
          <a:srcRect/>
          <a:stretch>
            <a:fillRect/>
          </a:stretch>
        </p:blipFill>
        <p:spPr bwMode="auto">
          <a:xfrm>
            <a:off x="0" y="357167"/>
            <a:ext cx="9144000" cy="5687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28596" y="428604"/>
          <a:ext cx="8072494" cy="5857916"/>
        </p:xfrm>
        <a:graphic>
          <a:graphicData uri="http://schemas.openxmlformats.org/drawingml/2006/table">
            <a:tbl>
              <a:tblPr/>
              <a:tblGrid>
                <a:gridCol w="724027"/>
                <a:gridCol w="7348467"/>
              </a:tblGrid>
              <a:tr h="2828807">
                <a:tc>
                  <a:txBody>
                    <a:bodyPr/>
                    <a:lstStyle/>
                    <a:p>
                      <a:pPr algn="just">
                        <a:lnSpc>
                          <a:spcPct val="115000"/>
                        </a:lnSpc>
                        <a:spcAft>
                          <a:spcPts val="1000"/>
                        </a:spcAft>
                      </a:pPr>
                      <a:r>
                        <a:rPr lang="en-US" sz="2000" dirty="0">
                          <a:latin typeface="Times New Roman"/>
                          <a:ea typeface="Calibri"/>
                          <a:cs typeface="Arial"/>
                        </a:rPr>
                        <a:t>AO1</a:t>
                      </a:r>
                      <a:endParaRPr lang="ru-RU" sz="2000" dirty="0">
                        <a:latin typeface="Calibri"/>
                        <a:ea typeface="Calibri"/>
                        <a:cs typeface="Arial"/>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2000" b="1" dirty="0">
                          <a:latin typeface="Times New Roman"/>
                          <a:ea typeface="Calibri"/>
                          <a:cs typeface="Arial"/>
                        </a:rPr>
                        <a:t>Communicative competence</a:t>
                      </a:r>
                      <a:endParaRPr lang="ru-RU" sz="2000" dirty="0">
                        <a:latin typeface="Calibri"/>
                        <a:ea typeface="Calibri"/>
                        <a:cs typeface="Arial"/>
                      </a:endParaRPr>
                    </a:p>
                    <a:p>
                      <a:pPr algn="just">
                        <a:lnSpc>
                          <a:spcPct val="115000"/>
                        </a:lnSpc>
                        <a:spcAft>
                          <a:spcPts val="1000"/>
                        </a:spcAft>
                      </a:pPr>
                      <a:r>
                        <a:rPr lang="en-US" sz="2000" dirty="0">
                          <a:latin typeface="Times New Roman"/>
                          <a:ea typeface="Calibri"/>
                          <a:cs typeface="Arial"/>
                        </a:rPr>
                        <a:t>Learners should be able to:</a:t>
                      </a:r>
                      <a:endParaRPr lang="ru-RU" sz="2000" dirty="0">
                        <a:latin typeface="Calibri"/>
                        <a:ea typeface="Calibri"/>
                        <a:cs typeface="Arial"/>
                      </a:endParaRPr>
                    </a:p>
                    <a:p>
                      <a:pPr marL="342900" lvl="0" indent="-342900" algn="just">
                        <a:spcAft>
                          <a:spcPts val="0"/>
                        </a:spcAft>
                        <a:buFont typeface="Symbol"/>
                        <a:buChar char=""/>
                        <a:tabLst>
                          <a:tab pos="228600" algn="l"/>
                        </a:tabLst>
                      </a:pPr>
                      <a:r>
                        <a:rPr lang="en-US" sz="2000" dirty="0">
                          <a:latin typeface="Times New Roman"/>
                          <a:ea typeface="Times New Roman"/>
                          <a:cs typeface="Times New Roman"/>
                        </a:rPr>
                        <a:t>identify the main points, specific information and details in texts on a range of styles and genres within the framework of familiar topics;</a:t>
                      </a:r>
                      <a:endParaRPr lang="ru-RU" sz="2000" dirty="0">
                        <a:latin typeface="Calibri"/>
                        <a:ea typeface="Times New Roman"/>
                        <a:cs typeface="Times New Roman"/>
                      </a:endParaRPr>
                    </a:p>
                    <a:p>
                      <a:pPr marL="342900" lvl="0" indent="-342900" algn="just">
                        <a:spcAft>
                          <a:spcPts val="0"/>
                        </a:spcAft>
                        <a:buFont typeface="Symbol"/>
                        <a:buChar char=""/>
                        <a:tabLst>
                          <a:tab pos="228600" algn="l"/>
                        </a:tabLst>
                      </a:pPr>
                      <a:r>
                        <a:rPr lang="en-US" sz="2000" dirty="0">
                          <a:latin typeface="Times New Roman"/>
                          <a:ea typeface="Times New Roman"/>
                          <a:cs typeface="Times New Roman"/>
                        </a:rPr>
                        <a:t>deduce meaning from context;</a:t>
                      </a:r>
                      <a:endParaRPr lang="ru-RU" sz="2000" dirty="0">
                        <a:latin typeface="Calibri"/>
                        <a:ea typeface="Times New Roman"/>
                        <a:cs typeface="Times New Roman"/>
                      </a:endParaRPr>
                    </a:p>
                    <a:p>
                      <a:pPr marL="342900" lvl="0" indent="-342900" algn="just">
                        <a:spcAft>
                          <a:spcPts val="0"/>
                        </a:spcAft>
                        <a:buFont typeface="Symbol"/>
                        <a:buChar char=""/>
                        <a:tabLst>
                          <a:tab pos="228600" algn="l"/>
                        </a:tabLst>
                      </a:pPr>
                      <a:r>
                        <a:rPr lang="en-US" sz="2000" dirty="0" err="1">
                          <a:latin typeface="Times New Roman"/>
                          <a:ea typeface="Times New Roman"/>
                          <a:cs typeface="Times New Roman"/>
                        </a:rPr>
                        <a:t>recognise</a:t>
                      </a:r>
                      <a:r>
                        <a:rPr lang="en-US" sz="2000" dirty="0">
                          <a:latin typeface="Times New Roman"/>
                          <a:ea typeface="Times New Roman"/>
                          <a:cs typeface="Times New Roman"/>
                        </a:rPr>
                        <a:t> the attitude and opinion of the author.</a:t>
                      </a:r>
                      <a:endParaRPr lang="ru-RU" sz="2000" dirty="0">
                        <a:latin typeface="Calibri"/>
                        <a:ea typeface="Times New Roman"/>
                        <a:cs typeface="Times New Roman"/>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9109">
                <a:tc>
                  <a:txBody>
                    <a:bodyPr/>
                    <a:lstStyle/>
                    <a:p>
                      <a:pPr algn="just">
                        <a:lnSpc>
                          <a:spcPct val="115000"/>
                        </a:lnSpc>
                        <a:spcAft>
                          <a:spcPts val="1000"/>
                        </a:spcAft>
                      </a:pPr>
                      <a:r>
                        <a:rPr lang="en-US" sz="2000">
                          <a:latin typeface="Times New Roman"/>
                          <a:ea typeface="Calibri"/>
                          <a:cs typeface="Arial"/>
                        </a:rPr>
                        <a:t>AO2</a:t>
                      </a:r>
                      <a:endParaRPr lang="ru-RU" sz="2000">
                        <a:latin typeface="Calibri"/>
                        <a:ea typeface="Calibri"/>
                        <a:cs typeface="Arial"/>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2000" b="1" dirty="0">
                          <a:latin typeface="Times New Roman"/>
                          <a:ea typeface="Calibri"/>
                          <a:cs typeface="Arial"/>
                        </a:rPr>
                        <a:t>Language competence</a:t>
                      </a:r>
                      <a:endParaRPr lang="ru-RU" sz="2000" dirty="0">
                        <a:latin typeface="Calibri"/>
                        <a:ea typeface="Calibri"/>
                        <a:cs typeface="Arial"/>
                      </a:endParaRPr>
                    </a:p>
                    <a:p>
                      <a:pPr algn="just">
                        <a:lnSpc>
                          <a:spcPct val="115000"/>
                        </a:lnSpc>
                        <a:spcAft>
                          <a:spcPts val="1000"/>
                        </a:spcAft>
                      </a:pPr>
                      <a:r>
                        <a:rPr lang="en-US" sz="2000" dirty="0">
                          <a:latin typeface="Times New Roman"/>
                          <a:ea typeface="Calibri"/>
                          <a:cs typeface="Arial"/>
                        </a:rPr>
                        <a:t>Learners should be able to:</a:t>
                      </a:r>
                      <a:endParaRPr lang="ru-RU" sz="2000" dirty="0">
                        <a:latin typeface="Calibri"/>
                        <a:ea typeface="Calibri"/>
                        <a:cs typeface="Arial"/>
                      </a:endParaRPr>
                    </a:p>
                    <a:p>
                      <a:pPr marL="342900" lvl="0" indent="-342900" algn="just">
                        <a:lnSpc>
                          <a:spcPct val="115000"/>
                        </a:lnSpc>
                        <a:spcAft>
                          <a:spcPts val="0"/>
                        </a:spcAft>
                        <a:buFont typeface="Symbol"/>
                        <a:buChar char=""/>
                      </a:pPr>
                      <a:r>
                        <a:rPr lang="en-US" sz="2000" dirty="0">
                          <a:latin typeface="Times New Roman"/>
                          <a:ea typeface="Calibri"/>
                          <a:cs typeface="Arial"/>
                        </a:rPr>
                        <a:t>convey the main ideas of a text using a good lexical range and variety of language with a generally high degree of accuracy;  </a:t>
                      </a:r>
                      <a:endParaRPr lang="ru-RU" sz="2000" dirty="0">
                        <a:latin typeface="Calibri"/>
                        <a:ea typeface="Calibri"/>
                        <a:cs typeface="Arial"/>
                      </a:endParaRPr>
                    </a:p>
                    <a:p>
                      <a:pPr marL="342900" lvl="0" indent="-342900" algn="just">
                        <a:lnSpc>
                          <a:spcPct val="115000"/>
                        </a:lnSpc>
                        <a:spcAft>
                          <a:spcPts val="0"/>
                        </a:spcAft>
                        <a:buFont typeface="Symbol"/>
                        <a:buChar char=""/>
                      </a:pPr>
                      <a:r>
                        <a:rPr lang="en-US" sz="2000" dirty="0">
                          <a:latin typeface="Times New Roman"/>
                          <a:ea typeface="Calibri"/>
                          <a:cs typeface="Arial"/>
                        </a:rPr>
                        <a:t>write with moderate grammatical accuracy on a wide range of familiar general and curricular topics.</a:t>
                      </a:r>
                      <a:endParaRPr lang="ru-RU" sz="2000" dirty="0">
                        <a:latin typeface="Calibri"/>
                        <a:ea typeface="Calibri"/>
                        <a:cs typeface="Arial"/>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lum contrast="10000"/>
          </a:blip>
          <a:srcRect/>
          <a:stretch>
            <a:fillRect/>
          </a:stretch>
        </p:blipFill>
        <p:spPr bwMode="auto">
          <a:xfrm>
            <a:off x="0" y="571480"/>
            <a:ext cx="9144000" cy="55476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400" b="1" dirty="0" smtClean="0"/>
              <a:t>Scale for transferring</a:t>
            </a:r>
            <a:r>
              <a:rPr lang="en-US" sz="2400" dirty="0" smtClean="0"/>
              <a:t> </a:t>
            </a:r>
            <a:r>
              <a:rPr lang="en-US" sz="2400" b="1" dirty="0" smtClean="0"/>
              <a:t>marks into exam grades</a:t>
            </a:r>
            <a:endParaRPr lang="ru-RU" sz="2400" dirty="0"/>
          </a:p>
        </p:txBody>
      </p:sp>
      <p:graphicFrame>
        <p:nvGraphicFramePr>
          <p:cNvPr id="4" name="Содержимое 3"/>
          <p:cNvGraphicFramePr>
            <a:graphicFrameLocks noGrp="1"/>
          </p:cNvGraphicFramePr>
          <p:nvPr>
            <p:ph idx="1"/>
          </p:nvPr>
        </p:nvGraphicFramePr>
        <p:xfrm>
          <a:off x="428596" y="1500174"/>
          <a:ext cx="8429684" cy="4286281"/>
        </p:xfrm>
        <a:graphic>
          <a:graphicData uri="http://schemas.openxmlformats.org/drawingml/2006/table">
            <a:tbl>
              <a:tblPr/>
              <a:tblGrid>
                <a:gridCol w="2592521"/>
                <a:gridCol w="3216070"/>
                <a:gridCol w="2621093"/>
              </a:tblGrid>
              <a:tr h="852213">
                <a:tc>
                  <a:txBody>
                    <a:bodyPr/>
                    <a:lstStyle/>
                    <a:p>
                      <a:pPr algn="ctr">
                        <a:lnSpc>
                          <a:spcPct val="115000"/>
                        </a:lnSpc>
                        <a:spcAft>
                          <a:spcPts val="1000"/>
                        </a:spcAft>
                      </a:pPr>
                      <a:r>
                        <a:rPr lang="en-US" sz="2000" b="1">
                          <a:latin typeface="Times New Roman"/>
                          <a:ea typeface="Calibri"/>
                          <a:cs typeface="Arial"/>
                        </a:rPr>
                        <a:t>Marks </a:t>
                      </a:r>
                      <a:endParaRPr lang="ru-RU"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b="1">
                          <a:latin typeface="Times New Roman"/>
                          <a:ea typeface="Calibri"/>
                          <a:cs typeface="Arial"/>
                        </a:rPr>
                        <a:t>Percentage of marks, %</a:t>
                      </a:r>
                      <a:endParaRPr lang="ru-RU"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b="1">
                          <a:latin typeface="Times New Roman"/>
                          <a:ea typeface="Calibri"/>
                          <a:cs typeface="Arial"/>
                        </a:rPr>
                        <a:t>Grade </a:t>
                      </a:r>
                      <a:endParaRPr lang="ru-RU"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2213">
                <a:tc>
                  <a:txBody>
                    <a:bodyPr/>
                    <a:lstStyle/>
                    <a:p>
                      <a:pPr algn="ctr">
                        <a:lnSpc>
                          <a:spcPct val="115000"/>
                        </a:lnSpc>
                        <a:spcAft>
                          <a:spcPts val="1000"/>
                        </a:spcAft>
                      </a:pPr>
                      <a:r>
                        <a:rPr lang="ru-RU" sz="2000">
                          <a:latin typeface="Times New Roman"/>
                          <a:ea typeface="Calibri"/>
                          <a:cs typeface="Arial"/>
                        </a:rPr>
                        <a:t>0-</a:t>
                      </a:r>
                      <a:r>
                        <a:rPr lang="en-US" sz="2000">
                          <a:latin typeface="Times New Roman"/>
                          <a:ea typeface="Calibri"/>
                          <a:cs typeface="Arial"/>
                        </a:rPr>
                        <a:t>7</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a:latin typeface="Times New Roman"/>
                          <a:ea typeface="Calibri"/>
                          <a:cs typeface="Arial"/>
                        </a:rPr>
                        <a:t>0-39</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a:latin typeface="Times New Roman"/>
                          <a:ea typeface="Calibri"/>
                          <a:cs typeface="Arial"/>
                        </a:rPr>
                        <a:t>2 (unsatisfactory )</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2213">
                <a:tc>
                  <a:txBody>
                    <a:bodyPr/>
                    <a:lstStyle/>
                    <a:p>
                      <a:pPr algn="ctr">
                        <a:lnSpc>
                          <a:spcPct val="115000"/>
                        </a:lnSpc>
                        <a:spcAft>
                          <a:spcPts val="1000"/>
                        </a:spcAft>
                      </a:pPr>
                      <a:r>
                        <a:rPr lang="en-US" sz="2000">
                          <a:latin typeface="Times New Roman"/>
                          <a:ea typeface="Calibri"/>
                          <a:cs typeface="Arial"/>
                        </a:rPr>
                        <a:t>8-12</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a:latin typeface="Times New Roman"/>
                          <a:ea typeface="Calibri"/>
                          <a:cs typeface="Arial"/>
                        </a:rPr>
                        <a:t>40-64</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a:latin typeface="Times New Roman"/>
                          <a:ea typeface="Calibri"/>
                          <a:cs typeface="Arial"/>
                        </a:rPr>
                        <a:t>3 (satisfactory)</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2213">
                <a:tc>
                  <a:txBody>
                    <a:bodyPr/>
                    <a:lstStyle/>
                    <a:p>
                      <a:pPr algn="ctr">
                        <a:lnSpc>
                          <a:spcPct val="115000"/>
                        </a:lnSpc>
                        <a:spcAft>
                          <a:spcPts val="1000"/>
                        </a:spcAft>
                      </a:pPr>
                      <a:r>
                        <a:rPr lang="en-US" sz="2000">
                          <a:latin typeface="Times New Roman"/>
                          <a:ea typeface="Calibri"/>
                          <a:cs typeface="Arial"/>
                        </a:rPr>
                        <a:t>13-16</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a:latin typeface="Times New Roman"/>
                          <a:ea typeface="Calibri"/>
                          <a:cs typeface="Arial"/>
                        </a:rPr>
                        <a:t>65-84</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a:latin typeface="Times New Roman"/>
                          <a:ea typeface="Calibri"/>
                          <a:cs typeface="Arial"/>
                        </a:rPr>
                        <a:t>4 (good)</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7429">
                <a:tc>
                  <a:txBody>
                    <a:bodyPr/>
                    <a:lstStyle/>
                    <a:p>
                      <a:pPr algn="ctr">
                        <a:lnSpc>
                          <a:spcPct val="115000"/>
                        </a:lnSpc>
                        <a:spcAft>
                          <a:spcPts val="1000"/>
                        </a:spcAft>
                      </a:pPr>
                      <a:r>
                        <a:rPr lang="en-US" sz="2000">
                          <a:latin typeface="Times New Roman"/>
                          <a:ea typeface="Calibri"/>
                          <a:cs typeface="Arial"/>
                        </a:rPr>
                        <a:t>17-20</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a:latin typeface="Times New Roman"/>
                          <a:ea typeface="Calibri"/>
                          <a:cs typeface="Arial"/>
                        </a:rPr>
                        <a:t>85-100</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dirty="0">
                          <a:latin typeface="Times New Roman"/>
                          <a:ea typeface="Calibri"/>
                          <a:cs typeface="Arial"/>
                        </a:rPr>
                        <a:t>5 (excellent)</a:t>
                      </a:r>
                      <a:endParaRPr lang="ru-RU"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14356"/>
            <a:ext cx="8229600" cy="5411807"/>
          </a:xfrm>
        </p:spPr>
        <p:txBody>
          <a:bodyPr>
            <a:normAutofit/>
          </a:bodyPr>
          <a:lstStyle/>
          <a:p>
            <a:r>
              <a:rPr lang="ru-RU" dirty="0"/>
              <a:t>Материалы экзаменационных работ </a:t>
            </a:r>
            <a:r>
              <a:rPr lang="ru-RU" dirty="0" smtClean="0"/>
              <a:t>для </a:t>
            </a:r>
            <a:r>
              <a:rPr lang="ru-RU" dirty="0"/>
              <a:t>обучающихся 9 </a:t>
            </a:r>
            <a:r>
              <a:rPr lang="ru-RU" dirty="0" smtClean="0"/>
              <a:t>класса </a:t>
            </a:r>
            <a:r>
              <a:rPr lang="ru-RU" dirty="0"/>
              <a:t>готовятся управлениями образования областей, городов </a:t>
            </a:r>
            <a:r>
              <a:rPr lang="ru-RU" dirty="0" err="1"/>
              <a:t>Нур-Султан</a:t>
            </a:r>
            <a:r>
              <a:rPr lang="ru-RU" dirty="0"/>
              <a:t>, </a:t>
            </a:r>
            <a:r>
              <a:rPr lang="ru-RU" dirty="0" err="1"/>
              <a:t>Алматы</a:t>
            </a:r>
            <a:r>
              <a:rPr lang="ru-RU" dirty="0"/>
              <a:t> и </a:t>
            </a:r>
            <a:r>
              <a:rPr lang="ru-RU" dirty="0" smtClean="0"/>
              <a:t>Шымкент. </a:t>
            </a:r>
            <a:endParaRPr lang="ru-RU"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1324970" y="12712"/>
            <a:ext cx="6324600" cy="76857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kk-KZ" sz="3200" b="1" dirty="0">
                <a:solidFill>
                  <a:srgbClr val="0070C0"/>
                </a:solidFill>
                <a:latin typeface="Times New Roman" panose="02020603050405020304" pitchFamily="18" charset="0"/>
                <a:cs typeface="Times New Roman" panose="02020603050405020304" pitchFamily="18" charset="0"/>
              </a:rPr>
              <a:t>Обучающиеся обязаны</a:t>
            </a:r>
          </a:p>
        </p:txBody>
      </p:sp>
      <p:sp>
        <p:nvSpPr>
          <p:cNvPr id="7" name="Content Placeholder 6"/>
          <p:cNvSpPr>
            <a:spLocks noGrp="1"/>
          </p:cNvSpPr>
          <p:nvPr>
            <p:ph idx="1"/>
          </p:nvPr>
        </p:nvSpPr>
        <p:spPr>
          <a:xfrm>
            <a:off x="423647" y="801832"/>
            <a:ext cx="8372902" cy="1276508"/>
          </a:xfrm>
          <a:ln w="19050">
            <a:solidFill>
              <a:srgbClr val="990000"/>
            </a:solidFill>
          </a:ln>
        </p:spPr>
        <p:txBody>
          <a:bodyPr>
            <a:normAutofit fontScale="62500" lnSpcReduction="20000"/>
          </a:bodyPr>
          <a:lstStyle/>
          <a:p>
            <a:pPr marL="342900" lvl="1" indent="0">
              <a:buNone/>
            </a:pPr>
            <a:endParaRPr lang="ru-RU" sz="2000" dirty="0"/>
          </a:p>
          <a:p>
            <a:pPr lvl="0"/>
            <a:r>
              <a:rPr lang="ru-RU" sz="3400" dirty="0">
                <a:solidFill>
                  <a:srgbClr val="0070C0"/>
                </a:solidFill>
                <a:latin typeface="Times New Roman" panose="02020603050405020304" pitchFamily="18" charset="0"/>
                <a:cs typeface="Times New Roman" panose="02020603050405020304" pitchFamily="18" charset="0"/>
              </a:rPr>
              <a:t>соблюдать нормы поведения, установленные инструкцией; </a:t>
            </a:r>
          </a:p>
          <a:p>
            <a:pPr lvl="0"/>
            <a:r>
              <a:rPr lang="ru-RU" sz="3400" dirty="0">
                <a:solidFill>
                  <a:srgbClr val="0070C0"/>
                </a:solidFill>
                <a:latin typeface="Times New Roman" panose="02020603050405020304" pitchFamily="18" charset="0"/>
                <a:cs typeface="Times New Roman" panose="02020603050405020304" pitchFamily="18" charset="0"/>
              </a:rPr>
              <a:t>сдать экзаменационную работу после завершения времени, отведенного для экзамена.</a:t>
            </a:r>
          </a:p>
          <a:p>
            <a:endParaRPr lang="ru-RU" dirty="0">
              <a:solidFill>
                <a:srgbClr val="0070C0"/>
              </a:solidFill>
            </a:endParaRPr>
          </a:p>
          <a:p>
            <a:endParaRPr lang="en-US" dirty="0">
              <a:solidFill>
                <a:srgbClr val="0070C0"/>
              </a:solidFill>
            </a:endParaRPr>
          </a:p>
          <a:p>
            <a:endParaRPr lang="en-US" dirty="0">
              <a:solidFill>
                <a:srgbClr val="0070C0"/>
              </a:solidFill>
            </a:endParaRPr>
          </a:p>
        </p:txBody>
      </p:sp>
      <p:sp>
        <p:nvSpPr>
          <p:cNvPr id="5" name="Content Placeholder 6"/>
          <p:cNvSpPr txBox="1">
            <a:spLocks/>
          </p:cNvSpPr>
          <p:nvPr/>
        </p:nvSpPr>
        <p:spPr>
          <a:xfrm>
            <a:off x="423647" y="2365802"/>
            <a:ext cx="8372902" cy="3911599"/>
          </a:xfrm>
          <a:prstGeom prst="rect">
            <a:avLst/>
          </a:prstGeom>
          <a:ln w="19050">
            <a:solidFill>
              <a:srgbClr val="990000"/>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b="1" dirty="0"/>
              <a:t>   </a:t>
            </a:r>
            <a:r>
              <a:rPr lang="kk-KZ" sz="2000" b="1" dirty="0">
                <a:solidFill>
                  <a:srgbClr val="FF0000"/>
                </a:solidFill>
                <a:latin typeface="Times New Roman" panose="02020603050405020304" pitchFamily="18" charset="0"/>
                <a:cs typeface="Times New Roman" panose="02020603050405020304" pitchFamily="18" charset="0"/>
              </a:rPr>
              <a:t>Во время тестирования запрещается использовать следующие предметы</a:t>
            </a:r>
            <a:r>
              <a:rPr lang="ru-RU" sz="2000" b="1" dirty="0">
                <a:solidFill>
                  <a:srgbClr val="FF0000"/>
                </a:solidFill>
                <a:latin typeface="Times New Roman" panose="02020603050405020304" pitchFamily="18" charset="0"/>
                <a:cs typeface="Times New Roman" panose="02020603050405020304" pitchFamily="18" charset="0"/>
              </a:rPr>
              <a:t>:</a:t>
            </a:r>
          </a:p>
          <a:p>
            <a:endParaRPr lang="ru-RU" sz="2000" dirty="0">
              <a:latin typeface="Arial Narrow" panose="020B0606020202030204" pitchFamily="34" charset="0"/>
            </a:endParaRPr>
          </a:p>
          <a:p>
            <a:endParaRPr lang="ru-RU" dirty="0">
              <a:latin typeface="Arial Narrow" panose="020B0606020202030204" pitchFamily="34" charset="0"/>
            </a:endParaRPr>
          </a:p>
          <a:p>
            <a:endParaRPr lang="en-US" dirty="0">
              <a:latin typeface="Arial Narrow" panose="020B0606020202030204" pitchFamily="34" charset="0"/>
            </a:endParaRPr>
          </a:p>
          <a:p>
            <a:endParaRPr lang="en-US" dirty="0">
              <a:latin typeface="Arial Narrow" panose="020B0606020202030204" pitchFamily="34" charset="0"/>
            </a:endParaRPr>
          </a:p>
        </p:txBody>
      </p:sp>
      <p:graphicFrame>
        <p:nvGraphicFramePr>
          <p:cNvPr id="3" name="Table 2"/>
          <p:cNvGraphicFramePr>
            <a:graphicFrameLocks noGrp="1"/>
          </p:cNvGraphicFramePr>
          <p:nvPr>
            <p:extLst>
              <p:ext uri="{D42A27DB-BD31-4B8C-83A1-F6EECF244321}">
                <p14:modId xmlns="" xmlns:p14="http://schemas.microsoft.com/office/powerpoint/2010/main" val="1747910039"/>
              </p:ext>
            </p:extLst>
          </p:nvPr>
        </p:nvGraphicFramePr>
        <p:xfrm>
          <a:off x="643717" y="3023632"/>
          <a:ext cx="7932762" cy="1752600"/>
        </p:xfrm>
        <a:graphic>
          <a:graphicData uri="http://schemas.openxmlformats.org/drawingml/2006/table">
            <a:tbl>
              <a:tblPr firstRow="1" firstCol="1" bandRow="1">
                <a:tableStyleId>{5FD0F851-EC5A-4D38-B0AD-8093EC10F338}</a:tableStyleId>
              </a:tblPr>
              <a:tblGrid>
                <a:gridCol w="3929570">
                  <a:extLst>
                    <a:ext uri="{9D8B030D-6E8A-4147-A177-3AD203B41FA5}">
                      <a16:colId xmlns="" xmlns:a16="http://schemas.microsoft.com/office/drawing/2014/main" val="20000"/>
                    </a:ext>
                  </a:extLst>
                </a:gridCol>
                <a:gridCol w="4003192">
                  <a:extLst>
                    <a:ext uri="{9D8B030D-6E8A-4147-A177-3AD203B41FA5}">
                      <a16:colId xmlns="" xmlns:a16="http://schemas.microsoft.com/office/drawing/2014/main" val="20001"/>
                    </a:ext>
                  </a:extLst>
                </a:gridCol>
              </a:tblGrid>
              <a:tr h="1177897">
                <a:tc>
                  <a:txBody>
                    <a:bodyPr/>
                    <a:lstStyle/>
                    <a:p>
                      <a:pPr marL="342900" lvl="0" indent="-342900" algn="just">
                        <a:lnSpc>
                          <a:spcPct val="115000"/>
                        </a:lnSpc>
                        <a:spcAft>
                          <a:spcPts val="0"/>
                        </a:spcAft>
                        <a:buSzPts val="1200"/>
                        <a:buFont typeface="Symbol" charset="2"/>
                        <a:buChar char=""/>
                        <a:tabLst>
                          <a:tab pos="450215" algn="l"/>
                          <a:tab pos="180340" algn="l"/>
                          <a:tab pos="228600" algn="l"/>
                          <a:tab pos="540385" algn="l"/>
                          <a:tab pos="685800" algn="l"/>
                        </a:tabLst>
                      </a:pPr>
                      <a:r>
                        <a:rPr lang="kk-KZ" sz="2000" b="1" noProof="0" dirty="0">
                          <a:solidFill>
                            <a:srgbClr val="0070C0"/>
                          </a:solidFill>
                          <a:effectLst/>
                          <a:latin typeface="Times New Roman" panose="02020603050405020304" pitchFamily="18" charset="0"/>
                          <a:cs typeface="Times New Roman" panose="02020603050405020304" pitchFamily="18" charset="0"/>
                        </a:rPr>
                        <a:t>мобильные телефоны</a:t>
                      </a:r>
                    </a:p>
                    <a:p>
                      <a:pPr marL="342900" lvl="0" indent="-342900" algn="just">
                        <a:lnSpc>
                          <a:spcPct val="115000"/>
                        </a:lnSpc>
                        <a:spcAft>
                          <a:spcPts val="0"/>
                        </a:spcAft>
                        <a:buSzPts val="1200"/>
                        <a:buFont typeface="Symbol" charset="2"/>
                        <a:buChar char=""/>
                        <a:tabLst>
                          <a:tab pos="450215" algn="l"/>
                          <a:tab pos="180340" algn="l"/>
                          <a:tab pos="228600" algn="l"/>
                          <a:tab pos="540385" algn="l"/>
                          <a:tab pos="685800" algn="l"/>
                        </a:tabLst>
                      </a:pPr>
                      <a:r>
                        <a:rPr lang="kk-KZ" sz="2000" b="1" dirty="0">
                          <a:solidFill>
                            <a:srgbClr val="0070C0"/>
                          </a:solidFill>
                          <a:latin typeface="Times New Roman" panose="02020603050405020304" pitchFamily="18" charset="0"/>
                          <a:cs typeface="Times New Roman" panose="02020603050405020304" pitchFamily="18" charset="0"/>
                        </a:rPr>
                        <a:t>справочные</a:t>
                      </a:r>
                      <a:r>
                        <a:rPr lang="kk-KZ" sz="2000" b="1" baseline="0" dirty="0">
                          <a:solidFill>
                            <a:srgbClr val="0070C0"/>
                          </a:solidFill>
                          <a:latin typeface="Times New Roman" panose="02020603050405020304" pitchFamily="18" charset="0"/>
                          <a:cs typeface="Times New Roman" panose="02020603050405020304" pitchFamily="18" charset="0"/>
                        </a:rPr>
                        <a:t> материалы</a:t>
                      </a:r>
                      <a:endParaRPr lang="kk-KZ" sz="2000" b="1" dirty="0">
                        <a:solidFill>
                          <a:srgbClr val="0070C0"/>
                        </a:solidFill>
                        <a:latin typeface="Times New Roman" panose="02020603050405020304" pitchFamily="18" charset="0"/>
                        <a:cs typeface="Times New Roman" panose="02020603050405020304" pitchFamily="18" charset="0"/>
                      </a:endParaRPr>
                    </a:p>
                    <a:p>
                      <a:pPr marL="342900" lvl="0" indent="-342900" algn="l">
                        <a:lnSpc>
                          <a:spcPct val="115000"/>
                        </a:lnSpc>
                        <a:spcAft>
                          <a:spcPts val="0"/>
                        </a:spcAft>
                        <a:buSzPts val="1200"/>
                        <a:buFont typeface="Symbol" charset="2"/>
                        <a:buChar char=""/>
                        <a:tabLst>
                          <a:tab pos="450215" algn="l"/>
                          <a:tab pos="180340" algn="l"/>
                          <a:tab pos="228600" algn="l"/>
                          <a:tab pos="540385" algn="l"/>
                          <a:tab pos="685800" algn="l"/>
                        </a:tabLst>
                      </a:pPr>
                      <a:r>
                        <a:rPr lang="kk-KZ" sz="2000" b="1" dirty="0">
                          <a:solidFill>
                            <a:srgbClr val="0070C0"/>
                          </a:solidFill>
                          <a:latin typeface="Times New Roman" panose="02020603050405020304" pitchFamily="18" charset="0"/>
                          <a:cs typeface="Times New Roman" panose="02020603050405020304" pitchFamily="18" charset="0"/>
                        </a:rPr>
                        <a:t>учебники и другую учебно-методическую литературу</a:t>
                      </a:r>
                      <a:endParaRPr lang="ru-RU" sz="2000" b="1" dirty="0">
                        <a:solidFill>
                          <a:srgbClr val="0070C0"/>
                        </a:solidFill>
                        <a:effectLst/>
                        <a:latin typeface="Times New Roman" panose="02020603050405020304" pitchFamily="18" charset="0"/>
                        <a:cs typeface="Times New Roman" panose="02020603050405020304" pitchFamily="18" charset="0"/>
                      </a:endParaRPr>
                    </a:p>
                  </a:txBody>
                  <a:tcPr marL="51435" marR="51435" marT="0" marB="0"/>
                </a:tc>
                <a:tc>
                  <a:txBody>
                    <a:bodyPr/>
                    <a:lstStyle/>
                    <a:p>
                      <a:pPr marL="177800" marR="0" lvl="0" indent="-177800" algn="l" defTabSz="914400" rtl="0" eaLnBrk="1" fontAlgn="auto" latinLnBrk="0" hangingPunct="1">
                        <a:lnSpc>
                          <a:spcPct val="115000"/>
                        </a:lnSpc>
                        <a:spcBef>
                          <a:spcPts val="0"/>
                        </a:spcBef>
                        <a:spcAft>
                          <a:spcPts val="0"/>
                        </a:spcAft>
                        <a:buClrTx/>
                        <a:buSzPts val="1200"/>
                        <a:buFont typeface="Symbol" charset="2"/>
                        <a:buChar char=""/>
                        <a:tabLst>
                          <a:tab pos="450215" algn="l"/>
                          <a:tab pos="180340" algn="l"/>
                          <a:tab pos="228600" algn="l"/>
                          <a:tab pos="540385" algn="l"/>
                          <a:tab pos="685800" algn="l"/>
                        </a:tabLst>
                        <a:defRPr/>
                      </a:pPr>
                      <a:r>
                        <a:rPr lang="ru-RU" sz="2000" b="1" dirty="0">
                          <a:solidFill>
                            <a:srgbClr val="0070C0"/>
                          </a:solidFill>
                          <a:latin typeface="Times New Roman" panose="02020603050405020304" pitchFamily="18" charset="0"/>
                          <a:cs typeface="Times New Roman" panose="02020603050405020304" pitchFamily="18" charset="0"/>
                        </a:rPr>
                        <a:t>электронные устройства, которые обеспечивают внешнюю связь </a:t>
                      </a:r>
                      <a:r>
                        <a:rPr lang="kk-KZ" sz="2000" b="1" noProof="0" dirty="0">
                          <a:solidFill>
                            <a:srgbClr val="0070C0"/>
                          </a:solidFill>
                          <a:effectLst/>
                          <a:latin typeface="Times New Roman" panose="02020603050405020304" pitchFamily="18" charset="0"/>
                          <a:cs typeface="Times New Roman" panose="02020603050405020304" pitchFamily="18" charset="0"/>
                        </a:rPr>
                        <a:t>(смарт-часы)</a:t>
                      </a:r>
                    </a:p>
                    <a:p>
                      <a:pPr marL="177800" lvl="0" indent="-177800" algn="l">
                        <a:lnSpc>
                          <a:spcPct val="115000"/>
                        </a:lnSpc>
                        <a:spcAft>
                          <a:spcPts val="0"/>
                        </a:spcAft>
                        <a:buSzPts val="1200"/>
                        <a:buFont typeface="Symbol" charset="2"/>
                        <a:buChar char=""/>
                        <a:tabLst>
                          <a:tab pos="450215" algn="l"/>
                          <a:tab pos="180340" algn="l"/>
                          <a:tab pos="228600" algn="l"/>
                          <a:tab pos="540385" algn="l"/>
                          <a:tab pos="685800" algn="l"/>
                        </a:tabLst>
                      </a:pPr>
                      <a:r>
                        <a:rPr lang="kk-KZ" sz="2000" b="1" dirty="0">
                          <a:solidFill>
                            <a:srgbClr val="0070C0"/>
                          </a:solidFill>
                          <a:latin typeface="Times New Roman" panose="02020603050405020304" pitchFamily="18" charset="0"/>
                          <a:cs typeface="Times New Roman" panose="02020603050405020304" pitchFamily="18" charset="0"/>
                        </a:rPr>
                        <a:t> шпаргалки</a:t>
                      </a:r>
                      <a:endParaRPr lang="ru-RU" sz="2000" b="1" dirty="0">
                        <a:solidFill>
                          <a:srgbClr val="0070C0"/>
                        </a:solidFill>
                        <a:effectLst/>
                        <a:latin typeface="Times New Roman" panose="02020603050405020304" pitchFamily="18" charset="0"/>
                        <a:cs typeface="Times New Roman" panose="02020603050405020304" pitchFamily="18" charset="0"/>
                      </a:endParaRPr>
                    </a:p>
                    <a:p>
                      <a:pPr marL="0" lvl="0" indent="0" algn="just">
                        <a:lnSpc>
                          <a:spcPct val="115000"/>
                        </a:lnSpc>
                        <a:spcAft>
                          <a:spcPts val="0"/>
                        </a:spcAft>
                        <a:buSzPts val="1200"/>
                        <a:buFont typeface="Symbol" charset="2"/>
                        <a:buNone/>
                        <a:tabLst>
                          <a:tab pos="450215" algn="l"/>
                          <a:tab pos="180340" algn="l"/>
                          <a:tab pos="228600" algn="l"/>
                          <a:tab pos="540385" algn="l"/>
                          <a:tab pos="685800" algn="l"/>
                        </a:tabLst>
                      </a:pPr>
                      <a:endParaRPr lang="ru-RU" sz="2000" b="1" dirty="0">
                        <a:solidFill>
                          <a:srgbClr val="0070C0"/>
                        </a:solidFill>
                        <a:effectLst/>
                        <a:latin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 xmlns:a16="http://schemas.microsoft.com/office/drawing/2014/main" val="10000"/>
                  </a:ext>
                </a:extLst>
              </a:tr>
            </a:tbl>
          </a:graphicData>
        </a:graphic>
      </p:graphicFrame>
      <p:sp>
        <p:nvSpPr>
          <p:cNvPr id="8" name="Прямоугольник 4"/>
          <p:cNvSpPr/>
          <p:nvPr/>
        </p:nvSpPr>
        <p:spPr>
          <a:xfrm>
            <a:off x="3286116" y="4698893"/>
            <a:ext cx="5572163" cy="1631216"/>
          </a:xfrm>
          <a:prstGeom prst="rect">
            <a:avLst/>
          </a:prstGeom>
        </p:spPr>
        <p:txBody>
          <a:bodyPr wrap="square">
            <a:spAutoFit/>
          </a:bodyPr>
          <a:lstStyle/>
          <a:p>
            <a:pPr marL="285750" lvl="0" indent="-285750">
              <a:buFont typeface="Wingdings" panose="05000000000000000000" pitchFamily="2" charset="2"/>
              <a:buChar char="§"/>
            </a:pPr>
            <a:r>
              <a:rPr lang="ru-RU" sz="2000" dirty="0">
                <a:solidFill>
                  <a:srgbClr val="FF0000"/>
                </a:solidFill>
                <a:latin typeface="Times New Roman" panose="02020603050405020304" pitchFamily="18" charset="0"/>
                <a:cs typeface="Times New Roman" panose="02020603050405020304" pitchFamily="18" charset="0"/>
              </a:rPr>
              <a:t>разговаривать</a:t>
            </a:r>
          </a:p>
          <a:p>
            <a:pPr marL="285750" lvl="0" indent="-285750">
              <a:buFont typeface="Wingdings" panose="05000000000000000000" pitchFamily="2" charset="2"/>
              <a:buChar char="§"/>
            </a:pPr>
            <a:r>
              <a:rPr lang="ru-RU" sz="2000" dirty="0">
                <a:solidFill>
                  <a:srgbClr val="FF0000"/>
                </a:solidFill>
                <a:latin typeface="Times New Roman" panose="02020603050405020304" pitchFamily="18" charset="0"/>
                <a:cs typeface="Times New Roman" panose="02020603050405020304" pitchFamily="18" charset="0"/>
              </a:rPr>
              <a:t>пересаживаться с места на место,</a:t>
            </a:r>
          </a:p>
          <a:p>
            <a:pPr marL="285750" lvl="0" indent="-285750">
              <a:buFont typeface="Wingdings" panose="05000000000000000000" pitchFamily="2" charset="2"/>
              <a:buChar char="§"/>
            </a:pPr>
            <a:r>
              <a:rPr lang="ru-RU" sz="2000" dirty="0">
                <a:solidFill>
                  <a:srgbClr val="FF0000"/>
                </a:solidFill>
                <a:latin typeface="Times New Roman" panose="02020603050405020304" pitchFamily="18" charset="0"/>
                <a:cs typeface="Times New Roman" panose="02020603050405020304" pitchFamily="18" charset="0"/>
              </a:rPr>
              <a:t>обмениваться экзаменационными материалами</a:t>
            </a:r>
          </a:p>
          <a:p>
            <a:pPr marL="285750" lvl="0" indent="-285750">
              <a:buFont typeface="Wingdings" panose="05000000000000000000" pitchFamily="2" charset="2"/>
              <a:buChar char="§"/>
            </a:pPr>
            <a:r>
              <a:rPr lang="ru-RU" sz="2000" dirty="0">
                <a:solidFill>
                  <a:srgbClr val="FF0000"/>
                </a:solidFill>
                <a:latin typeface="Times New Roman" panose="02020603050405020304" pitchFamily="18" charset="0"/>
                <a:cs typeface="Times New Roman" panose="02020603050405020304" pitchFamily="18" charset="0"/>
              </a:rPr>
              <a:t>списывать</a:t>
            </a:r>
            <a:endParaRPr lang="ru-RU" sz="20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1560394" y="4585723"/>
            <a:ext cx="1162334" cy="1549779"/>
          </a:xfrm>
          <a:prstGeom prst="rect">
            <a:avLst/>
          </a:prstGeom>
        </p:spPr>
      </p:pic>
    </p:spTree>
    <p:extLst>
      <p:ext uri="{BB962C8B-B14F-4D97-AF65-F5344CB8AC3E}">
        <p14:creationId xmlns="" xmlns:p14="http://schemas.microsoft.com/office/powerpoint/2010/main" val="8487287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lum contrast="10000"/>
            <a:extLst>
              <a:ext uri="{BEBA8EAE-BF5A-486C-A8C5-ECC9F3942E4B}">
                <a14:imgProps xmlns="" xmlns:a14="http://schemas.microsoft.com/office/drawing/2010/main">
                  <a14:imgLayer r:embed="rId3">
                    <a14:imgEffect>
                      <a14:sharpenSoften amount="50000"/>
                    </a14:imgEffect>
                  </a14:imgLayer>
                </a14:imgProps>
              </a:ext>
              <a:ext uri="{28A0092B-C50C-407E-A947-70E740481C1C}">
                <a14:useLocalDpi xmlns="" xmlns:a14="http://schemas.microsoft.com/office/drawing/2010/main" val="0"/>
              </a:ext>
            </a:extLst>
          </a:blip>
          <a:srcRect/>
          <a:stretch>
            <a:fillRect/>
          </a:stretch>
        </p:blipFill>
        <p:spPr bwMode="auto">
          <a:xfrm>
            <a:off x="164306" y="242889"/>
            <a:ext cx="8815388" cy="63722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86869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500034" y="1571612"/>
          <a:ext cx="8215371" cy="3188371"/>
        </p:xfrm>
        <a:graphic>
          <a:graphicData uri="http://schemas.openxmlformats.org/drawingml/2006/table">
            <a:tbl>
              <a:tblPr/>
              <a:tblGrid>
                <a:gridCol w="2893454"/>
                <a:gridCol w="2679854"/>
                <a:gridCol w="2642063"/>
              </a:tblGrid>
              <a:tr h="947832">
                <a:tc>
                  <a:txBody>
                    <a:bodyPr/>
                    <a:lstStyle/>
                    <a:p>
                      <a:pPr algn="ctr">
                        <a:lnSpc>
                          <a:spcPct val="115000"/>
                        </a:lnSpc>
                        <a:spcAft>
                          <a:spcPts val="1000"/>
                        </a:spcAft>
                      </a:pPr>
                      <a:r>
                        <a:rPr lang="ru-RU" sz="2000" b="1">
                          <a:latin typeface="Times New Roman"/>
                          <a:ea typeface="Calibri"/>
                          <a:cs typeface="Arial"/>
                        </a:rPr>
                        <a:t>Баллы экзаменационной работы</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2000" b="1">
                          <a:latin typeface="Times New Roman"/>
                          <a:ea typeface="Calibri"/>
                          <a:cs typeface="Arial"/>
                        </a:rPr>
                        <a:t>Процентное содержание баллов, %</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2000" b="1">
                          <a:latin typeface="Times New Roman"/>
                          <a:ea typeface="Calibri"/>
                          <a:cs typeface="Arial"/>
                        </a:rPr>
                        <a:t>Оценка</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916">
                <a:tc>
                  <a:txBody>
                    <a:bodyPr/>
                    <a:lstStyle/>
                    <a:p>
                      <a:pPr algn="ctr">
                        <a:lnSpc>
                          <a:spcPct val="115000"/>
                        </a:lnSpc>
                        <a:spcAft>
                          <a:spcPts val="1000"/>
                        </a:spcAft>
                      </a:pPr>
                      <a:r>
                        <a:rPr lang="en-US" sz="2000">
                          <a:latin typeface="Times New Roman"/>
                          <a:ea typeface="Calibri"/>
                          <a:cs typeface="Arial"/>
                        </a:rPr>
                        <a:t>0-</a:t>
                      </a:r>
                      <a:r>
                        <a:rPr lang="ru-RU" sz="2000">
                          <a:latin typeface="Times New Roman"/>
                          <a:ea typeface="Calibri"/>
                          <a:cs typeface="Arial"/>
                        </a:rPr>
                        <a:t>7</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a:latin typeface="Times New Roman"/>
                          <a:ea typeface="Calibri"/>
                          <a:cs typeface="Arial"/>
                        </a:rPr>
                        <a:t>0-</a:t>
                      </a:r>
                      <a:r>
                        <a:rPr lang="ru-RU" sz="2000">
                          <a:latin typeface="Times New Roman"/>
                          <a:ea typeface="Calibri"/>
                          <a:cs typeface="Arial"/>
                        </a:rPr>
                        <a:t>39</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2000">
                          <a:latin typeface="Times New Roman"/>
                          <a:ea typeface="Calibri"/>
                          <a:cs typeface="Arial"/>
                        </a:rPr>
                        <a:t>2 (неудовлетворительно) </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916">
                <a:tc>
                  <a:txBody>
                    <a:bodyPr/>
                    <a:lstStyle/>
                    <a:p>
                      <a:pPr algn="ctr">
                        <a:lnSpc>
                          <a:spcPct val="115000"/>
                        </a:lnSpc>
                        <a:spcAft>
                          <a:spcPts val="1000"/>
                        </a:spcAft>
                      </a:pPr>
                      <a:r>
                        <a:rPr lang="kk-KZ" sz="2000">
                          <a:latin typeface="Times New Roman"/>
                          <a:ea typeface="Calibri"/>
                          <a:cs typeface="Arial"/>
                        </a:rPr>
                        <a:t>8-12</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2000">
                          <a:latin typeface="Times New Roman"/>
                          <a:ea typeface="Calibri"/>
                          <a:cs typeface="Arial"/>
                        </a:rPr>
                        <a:t>40</a:t>
                      </a:r>
                      <a:r>
                        <a:rPr lang="en-US" sz="2000">
                          <a:latin typeface="Times New Roman"/>
                          <a:ea typeface="Calibri"/>
                          <a:cs typeface="Arial"/>
                        </a:rPr>
                        <a:t>-64</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2000">
                          <a:latin typeface="Times New Roman"/>
                          <a:ea typeface="Calibri"/>
                          <a:cs typeface="Arial"/>
                        </a:rPr>
                        <a:t>3 (удовлетворительно)</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916">
                <a:tc>
                  <a:txBody>
                    <a:bodyPr/>
                    <a:lstStyle/>
                    <a:p>
                      <a:pPr algn="ctr">
                        <a:lnSpc>
                          <a:spcPct val="115000"/>
                        </a:lnSpc>
                        <a:spcAft>
                          <a:spcPts val="1000"/>
                        </a:spcAft>
                      </a:pPr>
                      <a:r>
                        <a:rPr lang="ru-RU" sz="2000">
                          <a:latin typeface="Times New Roman"/>
                          <a:ea typeface="Calibri"/>
                          <a:cs typeface="Arial"/>
                        </a:rPr>
                        <a:t>13-16</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a:latin typeface="Times New Roman"/>
                          <a:ea typeface="Calibri"/>
                          <a:cs typeface="Arial"/>
                        </a:rPr>
                        <a:t>65-84</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2000">
                          <a:latin typeface="Times New Roman"/>
                          <a:ea typeface="Calibri"/>
                          <a:cs typeface="Arial"/>
                        </a:rPr>
                        <a:t>4 (хорошо)</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939">
                <a:tc>
                  <a:txBody>
                    <a:bodyPr/>
                    <a:lstStyle/>
                    <a:p>
                      <a:pPr algn="ctr">
                        <a:lnSpc>
                          <a:spcPct val="115000"/>
                        </a:lnSpc>
                        <a:spcAft>
                          <a:spcPts val="1000"/>
                        </a:spcAft>
                      </a:pPr>
                      <a:r>
                        <a:rPr lang="kk-KZ" sz="2000">
                          <a:latin typeface="Times New Roman"/>
                          <a:ea typeface="Calibri"/>
                          <a:cs typeface="Arial"/>
                        </a:rPr>
                        <a:t>17-20</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a:latin typeface="Times New Roman"/>
                          <a:ea typeface="Calibri"/>
                          <a:cs typeface="Arial"/>
                        </a:rPr>
                        <a:t>85-100</a:t>
                      </a:r>
                      <a:endParaRPr lang="ru-RU"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2000" dirty="0">
                          <a:latin typeface="Times New Roman"/>
                          <a:ea typeface="Calibri"/>
                          <a:cs typeface="Arial"/>
                        </a:rPr>
                        <a:t>5 (отлично) </a:t>
                      </a:r>
                      <a:endParaRPr lang="ru-RU"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2769" name="Rectangle 1"/>
          <p:cNvSpPr>
            <a:spLocks noChangeArrowheads="1"/>
          </p:cNvSpPr>
          <p:nvPr/>
        </p:nvSpPr>
        <p:spPr bwMode="auto">
          <a:xfrm>
            <a:off x="1261766" y="548353"/>
            <a:ext cx="6620467"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69875" algn="l"/>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Шкала перевода баллов экзамена в экзаменационную оценку</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69875" algn="l"/>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285720" y="1857365"/>
          <a:ext cx="8429684" cy="4660413"/>
        </p:xfrm>
        <a:graphic>
          <a:graphicData uri="http://schemas.openxmlformats.org/drawingml/2006/table">
            <a:tbl>
              <a:tblPr/>
              <a:tblGrid>
                <a:gridCol w="4210906"/>
                <a:gridCol w="4218778"/>
              </a:tblGrid>
              <a:tr h="857255">
                <a:tc>
                  <a:txBody>
                    <a:bodyPr/>
                    <a:lstStyle/>
                    <a:p>
                      <a:pPr>
                        <a:lnSpc>
                          <a:spcPct val="115000"/>
                        </a:lnSpc>
                        <a:spcAft>
                          <a:spcPts val="0"/>
                        </a:spcAft>
                        <a:tabLst>
                          <a:tab pos="450215" algn="l"/>
                        </a:tabLst>
                      </a:pPr>
                      <a:r>
                        <a:rPr lang="ru-RU" sz="2400" dirty="0">
                          <a:latin typeface="Times New Roman"/>
                          <a:ea typeface="Calibri"/>
                          <a:cs typeface="Arial"/>
                        </a:rPr>
                        <a:t> </a:t>
                      </a:r>
                      <a:r>
                        <a:rPr lang="ru-RU" sz="2400" b="1" dirty="0">
                          <a:latin typeface="Times New Roman"/>
                          <a:ea typeface="Times New Roman"/>
                          <a:cs typeface="Arial"/>
                        </a:rPr>
                        <a:t>Время выполнения</a:t>
                      </a:r>
                      <a:endParaRPr lang="ru-RU" sz="24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50215" algn="l"/>
                        </a:tabLst>
                      </a:pPr>
                      <a:r>
                        <a:rPr lang="ru-RU" sz="2400" b="1">
                          <a:latin typeface="Times New Roman"/>
                          <a:ea typeface="Times New Roman"/>
                          <a:cs typeface="Arial"/>
                        </a:rPr>
                        <a:t>3 часа (астрономических)</a:t>
                      </a:r>
                      <a:endParaRPr lang="ru-RU" sz="24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6948">
                <a:tc gridSpan="2">
                  <a:txBody>
                    <a:bodyPr/>
                    <a:lstStyle/>
                    <a:p>
                      <a:pPr algn="just">
                        <a:lnSpc>
                          <a:spcPct val="115000"/>
                        </a:lnSpc>
                        <a:spcAft>
                          <a:spcPts val="0"/>
                        </a:spcAft>
                        <a:tabLst>
                          <a:tab pos="450215" algn="l"/>
                        </a:tabLst>
                      </a:pPr>
                      <a:r>
                        <a:rPr lang="ru-RU" sz="2400">
                          <a:latin typeface="Times New Roman"/>
                          <a:ea typeface="Times New Roman"/>
                          <a:cs typeface="Arial"/>
                        </a:rPr>
                        <a:t>Экзаменационная работа состоит из 2 частей. </a:t>
                      </a:r>
                      <a:endParaRPr lang="ru-RU" sz="2400">
                        <a:latin typeface="Calibri"/>
                        <a:ea typeface="Calibri"/>
                        <a:cs typeface="Arial"/>
                      </a:endParaRPr>
                    </a:p>
                    <a:p>
                      <a:pPr algn="just">
                        <a:lnSpc>
                          <a:spcPct val="115000"/>
                        </a:lnSpc>
                        <a:spcAft>
                          <a:spcPts val="0"/>
                        </a:spcAft>
                        <a:tabLst>
                          <a:tab pos="450215" algn="l"/>
                        </a:tabLst>
                      </a:pPr>
                      <a:r>
                        <a:rPr lang="ru-RU" sz="2400" b="1">
                          <a:latin typeface="Times New Roman"/>
                          <a:ea typeface="Times New Roman"/>
                          <a:cs typeface="Arial"/>
                        </a:rPr>
                        <a:t>Часть А</a:t>
                      </a:r>
                      <a:r>
                        <a:rPr lang="ru-RU" sz="2400">
                          <a:latin typeface="Times New Roman"/>
                          <a:ea typeface="Times New Roman"/>
                          <a:cs typeface="Arial"/>
                        </a:rPr>
                        <a:t> содержит 10 заданий с выбором одного правильного ответа из пяти предложенных. Задания оцениваются в 1 балл.</a:t>
                      </a:r>
                      <a:endParaRPr lang="ru-RU" sz="2400">
                        <a:latin typeface="Calibri"/>
                        <a:ea typeface="Calibri"/>
                        <a:cs typeface="Arial"/>
                      </a:endParaRPr>
                    </a:p>
                    <a:p>
                      <a:pPr algn="just">
                        <a:lnSpc>
                          <a:spcPct val="115000"/>
                        </a:lnSpc>
                        <a:spcAft>
                          <a:spcPts val="0"/>
                        </a:spcAft>
                        <a:tabLst>
                          <a:tab pos="450215" algn="l"/>
                        </a:tabLst>
                      </a:pPr>
                      <a:r>
                        <a:rPr lang="ru-RU" sz="2400" b="1">
                          <a:latin typeface="Times New Roman"/>
                          <a:ea typeface="Times New Roman"/>
                          <a:cs typeface="Arial"/>
                        </a:rPr>
                        <a:t>Часть В</a:t>
                      </a:r>
                      <a:r>
                        <a:rPr lang="ru-RU" sz="2400">
                          <a:latin typeface="Times New Roman"/>
                          <a:ea typeface="Times New Roman"/>
                          <a:cs typeface="Arial"/>
                        </a:rPr>
                        <a:t> содержит 8-10 заданий, требующих краткого или развернутого ответов. Задания оцениваются в 2-8 баллов.</a:t>
                      </a:r>
                      <a:endParaRPr lang="ru-RU" sz="2400">
                        <a:latin typeface="Calibri"/>
                        <a:ea typeface="Calibri"/>
                        <a:cs typeface="Arial"/>
                      </a:endParaRPr>
                    </a:p>
                    <a:p>
                      <a:pPr algn="just">
                        <a:lnSpc>
                          <a:spcPct val="115000"/>
                        </a:lnSpc>
                        <a:spcAft>
                          <a:spcPts val="0"/>
                        </a:spcAft>
                        <a:tabLst>
                          <a:tab pos="450215" algn="l"/>
                        </a:tabLst>
                      </a:pPr>
                      <a:r>
                        <a:rPr lang="ru-RU" sz="2400">
                          <a:latin typeface="Times New Roman"/>
                          <a:ea typeface="Calibri"/>
                          <a:cs typeface="Arial"/>
                        </a:rPr>
                        <a:t>Обучающиеся могут использовать математические инструменты: линейка и циркуль.</a:t>
                      </a:r>
                      <a:endParaRPr lang="ru-RU" sz="2400">
                        <a:latin typeface="Calibri"/>
                        <a:ea typeface="Calibri"/>
                        <a:cs typeface="Arial"/>
                      </a:endParaRPr>
                    </a:p>
                    <a:p>
                      <a:pPr algn="just">
                        <a:lnSpc>
                          <a:spcPct val="115000"/>
                        </a:lnSpc>
                        <a:spcAft>
                          <a:spcPts val="0"/>
                        </a:spcAft>
                        <a:tabLst>
                          <a:tab pos="450215" algn="l"/>
                        </a:tabLst>
                      </a:pPr>
                      <a:r>
                        <a:rPr lang="ru-RU" sz="2400" b="1">
                          <a:latin typeface="Times New Roman"/>
                          <a:ea typeface="Calibri"/>
                          <a:cs typeface="Arial"/>
                        </a:rPr>
                        <a:t>Не</a:t>
                      </a:r>
                      <a:r>
                        <a:rPr lang="ru-RU" sz="2400">
                          <a:latin typeface="Times New Roman"/>
                          <a:ea typeface="Calibri"/>
                          <a:cs typeface="Arial"/>
                        </a:rPr>
                        <a:t> разрешается пользоваться калькулятором.</a:t>
                      </a:r>
                      <a:endParaRPr lang="ru-RU"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438166">
                <a:tc>
                  <a:txBody>
                    <a:bodyPr/>
                    <a:lstStyle/>
                    <a:p>
                      <a:pPr>
                        <a:lnSpc>
                          <a:spcPct val="115000"/>
                        </a:lnSpc>
                        <a:spcAft>
                          <a:spcPts val="0"/>
                        </a:spcAft>
                        <a:tabLst>
                          <a:tab pos="450215" algn="l"/>
                        </a:tabLst>
                      </a:pPr>
                      <a:r>
                        <a:rPr lang="ru-RU" sz="2400" b="1">
                          <a:latin typeface="Times New Roman"/>
                          <a:ea typeface="Times New Roman"/>
                          <a:cs typeface="Arial"/>
                        </a:rPr>
                        <a:t>Максимальный балл</a:t>
                      </a:r>
                      <a:endParaRPr lang="ru-RU" sz="24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50215" algn="l"/>
                        </a:tabLst>
                      </a:pPr>
                      <a:r>
                        <a:rPr lang="ru-RU" sz="2400" b="1" dirty="0">
                          <a:latin typeface="Times New Roman"/>
                          <a:ea typeface="Times New Roman"/>
                          <a:cs typeface="Arial"/>
                        </a:rPr>
                        <a:t>50 баллов</a:t>
                      </a:r>
                      <a:endParaRPr lang="ru-RU" sz="24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8369" name="Rectangle 1"/>
          <p:cNvSpPr>
            <a:spLocks noChangeArrowheads="1"/>
          </p:cNvSpPr>
          <p:nvPr/>
        </p:nvSpPr>
        <p:spPr bwMode="auto">
          <a:xfrm>
            <a:off x="500034" y="529691"/>
            <a:ext cx="8215338" cy="1261835"/>
          </a:xfrm>
          <a:prstGeom prst="rect">
            <a:avLst/>
          </a:prstGeom>
          <a:noFill/>
          <a:ln w="9525">
            <a:noFill/>
            <a:miter lim="800000"/>
            <a:headEnd/>
            <a:tailEnd/>
          </a:ln>
          <a:effectLst/>
        </p:spPr>
        <p:txBody>
          <a:bodyPr vert="horz" wrap="square" lIns="91440" tIns="152352"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0850" algn="l"/>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Описание экзаменационной работы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0850" algn="l"/>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ПРЕДМЕТ «МАТЕМАТИКА (АЛГЕБРА)»</a:t>
            </a:r>
            <a:endParaRPr kumimoji="0" lang="en-GB"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0850" algn="l"/>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571472" y="785794"/>
          <a:ext cx="8001056" cy="5339043"/>
        </p:xfrm>
        <a:graphic>
          <a:graphicData uri="http://schemas.openxmlformats.org/drawingml/2006/table">
            <a:tbl>
              <a:tblPr/>
              <a:tblGrid>
                <a:gridCol w="588520"/>
                <a:gridCol w="7412536"/>
              </a:tblGrid>
              <a:tr h="1132803">
                <a:tc>
                  <a:txBody>
                    <a:bodyPr/>
                    <a:lstStyle/>
                    <a:p>
                      <a:pPr>
                        <a:lnSpc>
                          <a:spcPct val="115000"/>
                        </a:lnSpc>
                        <a:spcAft>
                          <a:spcPts val="0"/>
                        </a:spcAft>
                        <a:tabLst>
                          <a:tab pos="269875" algn="l"/>
                          <a:tab pos="540385" algn="l"/>
                          <a:tab pos="810260" algn="l"/>
                          <a:tab pos="6301105" algn="r"/>
                        </a:tabLst>
                      </a:pPr>
                      <a:r>
                        <a:rPr lang="ru-RU" sz="2000" dirty="0">
                          <a:latin typeface="Times New Roman"/>
                          <a:ea typeface="Calibri"/>
                          <a:cs typeface="Arial"/>
                        </a:rPr>
                        <a:t>З</a:t>
                      </a:r>
                      <a:r>
                        <a:rPr lang="en-US" sz="2000" dirty="0">
                          <a:latin typeface="Times New Roman"/>
                          <a:ea typeface="Calibri"/>
                          <a:cs typeface="Arial"/>
                        </a:rPr>
                        <a:t>O</a:t>
                      </a:r>
                      <a:r>
                        <a:rPr lang="ru-RU" sz="2000" dirty="0">
                          <a:latin typeface="Times New Roman"/>
                          <a:ea typeface="Calibri"/>
                          <a:cs typeface="Arial"/>
                        </a:rPr>
                        <a:t>1</a:t>
                      </a:r>
                      <a:endParaRPr lang="ru-RU"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69875" algn="l"/>
                          <a:tab pos="540385" algn="l"/>
                          <a:tab pos="810260" algn="l"/>
                          <a:tab pos="6301105" algn="r"/>
                        </a:tabLst>
                      </a:pPr>
                      <a:r>
                        <a:rPr lang="ru-RU" sz="2000" b="1">
                          <a:latin typeface="Times New Roman"/>
                          <a:ea typeface="Calibri"/>
                          <a:cs typeface="Arial"/>
                        </a:rPr>
                        <a:t>Математические приемы</a:t>
                      </a:r>
                      <a:endParaRPr lang="ru-RU" sz="2000">
                        <a:latin typeface="Calibri"/>
                        <a:ea typeface="Calibri"/>
                        <a:cs typeface="Arial"/>
                      </a:endParaRPr>
                    </a:p>
                    <a:p>
                      <a:pPr algn="just">
                        <a:lnSpc>
                          <a:spcPct val="115000"/>
                        </a:lnSpc>
                        <a:spcAft>
                          <a:spcPts val="0"/>
                        </a:spcAft>
                        <a:tabLst>
                          <a:tab pos="269875" algn="l"/>
                          <a:tab pos="540385" algn="l"/>
                          <a:tab pos="810260" algn="l"/>
                          <a:tab pos="6301105" algn="r"/>
                        </a:tabLst>
                      </a:pPr>
                      <a:r>
                        <a:rPr lang="ru-RU" sz="2000">
                          <a:latin typeface="Times New Roman"/>
                          <a:ea typeface="Calibri"/>
                          <a:cs typeface="Arial"/>
                        </a:rPr>
                        <a:t>Обучающиеся должны уметь воспроизводить, выбирать и использовать математические факты, понятия и приемы. </a:t>
                      </a:r>
                      <a:endParaRPr lang="ru-RU"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3609">
                <a:tc>
                  <a:txBody>
                    <a:bodyPr/>
                    <a:lstStyle/>
                    <a:p>
                      <a:pPr>
                        <a:lnSpc>
                          <a:spcPct val="115000"/>
                        </a:lnSpc>
                        <a:spcAft>
                          <a:spcPts val="0"/>
                        </a:spcAft>
                        <a:tabLst>
                          <a:tab pos="269875" algn="l"/>
                          <a:tab pos="540385" algn="l"/>
                          <a:tab pos="810260" algn="l"/>
                          <a:tab pos="6301105" algn="r"/>
                        </a:tabLst>
                      </a:pPr>
                      <a:r>
                        <a:rPr lang="ru-RU" sz="2000">
                          <a:latin typeface="Times New Roman"/>
                          <a:ea typeface="Calibri"/>
                          <a:cs typeface="Arial"/>
                        </a:rPr>
                        <a:t>З</a:t>
                      </a:r>
                      <a:r>
                        <a:rPr lang="en-US" sz="2000">
                          <a:latin typeface="Times New Roman"/>
                          <a:ea typeface="Calibri"/>
                          <a:cs typeface="Arial"/>
                        </a:rPr>
                        <a:t>O2</a:t>
                      </a:r>
                      <a:endParaRPr lang="ru-RU"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69875" algn="l"/>
                          <a:tab pos="540385" algn="l"/>
                          <a:tab pos="810260" algn="l"/>
                          <a:tab pos="6301105" algn="r"/>
                        </a:tabLst>
                      </a:pPr>
                      <a:r>
                        <a:rPr lang="ru-RU" sz="2000" b="1" dirty="0">
                          <a:latin typeface="Times New Roman"/>
                          <a:ea typeface="Calibri"/>
                          <a:cs typeface="Arial"/>
                        </a:rPr>
                        <a:t>Применение математики </a:t>
                      </a:r>
                      <a:endParaRPr lang="ru-RU" sz="2000" dirty="0">
                        <a:latin typeface="Calibri"/>
                        <a:ea typeface="Calibri"/>
                        <a:cs typeface="Arial"/>
                      </a:endParaRPr>
                    </a:p>
                    <a:p>
                      <a:pPr>
                        <a:lnSpc>
                          <a:spcPct val="115000"/>
                        </a:lnSpc>
                        <a:spcAft>
                          <a:spcPts val="0"/>
                        </a:spcAft>
                        <a:tabLst>
                          <a:tab pos="269875" algn="l"/>
                          <a:tab pos="540385" algn="l"/>
                          <a:tab pos="810260" algn="l"/>
                          <a:tab pos="6301105" algn="r"/>
                        </a:tabLst>
                      </a:pPr>
                      <a:r>
                        <a:rPr lang="ru-RU" sz="2000" dirty="0">
                          <a:latin typeface="Times New Roman"/>
                          <a:ea typeface="Calibri"/>
                          <a:cs typeface="Arial"/>
                        </a:rPr>
                        <a:t>Обучающиеся должны уметь:  </a:t>
                      </a:r>
                      <a:endParaRPr lang="ru-RU" sz="2000" dirty="0">
                        <a:latin typeface="Calibri"/>
                        <a:ea typeface="Calibri"/>
                        <a:cs typeface="Arial"/>
                      </a:endParaRPr>
                    </a:p>
                    <a:p>
                      <a:pPr marL="342900" lvl="0" indent="-342900" algn="just">
                        <a:lnSpc>
                          <a:spcPct val="115000"/>
                        </a:lnSpc>
                        <a:spcAft>
                          <a:spcPts val="0"/>
                        </a:spcAft>
                        <a:buFont typeface="Symbol"/>
                        <a:buChar char=""/>
                        <a:tabLst>
                          <a:tab pos="269875" algn="l"/>
                          <a:tab pos="464820" algn="l"/>
                          <a:tab pos="810260" algn="l"/>
                          <a:tab pos="6301105" algn="r"/>
                        </a:tabLst>
                      </a:pPr>
                      <a:r>
                        <a:rPr lang="ru-RU" sz="2000" dirty="0">
                          <a:latin typeface="Times New Roman"/>
                          <a:ea typeface="Calibri"/>
                          <a:cs typeface="Arial"/>
                        </a:rPr>
                        <a:t>выбирать рациональный подход и применять соответствующий прием при решении задач, в том числе многоэтапных;</a:t>
                      </a:r>
                      <a:endParaRPr lang="ru-RU" sz="2000" dirty="0">
                        <a:latin typeface="Calibri"/>
                        <a:ea typeface="Calibri"/>
                        <a:cs typeface="Arial"/>
                      </a:endParaRPr>
                    </a:p>
                    <a:p>
                      <a:pPr marL="342900" lvl="0" indent="-342900" algn="just">
                        <a:lnSpc>
                          <a:spcPct val="115000"/>
                        </a:lnSpc>
                        <a:spcAft>
                          <a:spcPts val="0"/>
                        </a:spcAft>
                        <a:buFont typeface="Symbol"/>
                        <a:buChar char=""/>
                        <a:tabLst>
                          <a:tab pos="269875" algn="l"/>
                          <a:tab pos="464820" algn="l"/>
                          <a:tab pos="810260" algn="l"/>
                          <a:tab pos="6301105" algn="r"/>
                        </a:tabLst>
                      </a:pPr>
                      <a:r>
                        <a:rPr lang="ru-RU" sz="2000" dirty="0">
                          <a:latin typeface="Times New Roman"/>
                          <a:ea typeface="Calibri"/>
                          <a:cs typeface="Arial"/>
                        </a:rPr>
                        <a:t>моделировать ситуации, в том числе связанные с реальными событиями, используя математические приемы и методы, и интерпретировать решения в контексте задач; </a:t>
                      </a:r>
                      <a:endParaRPr lang="ru-RU" sz="2000" dirty="0">
                        <a:latin typeface="Calibri"/>
                        <a:ea typeface="Calibri"/>
                        <a:cs typeface="Arial"/>
                      </a:endParaRPr>
                    </a:p>
                    <a:p>
                      <a:pPr marL="342900" lvl="0" indent="-342900" algn="just">
                        <a:lnSpc>
                          <a:spcPct val="115000"/>
                        </a:lnSpc>
                        <a:spcAft>
                          <a:spcPts val="0"/>
                        </a:spcAft>
                        <a:buFont typeface="Symbol"/>
                        <a:buChar char=""/>
                        <a:tabLst>
                          <a:tab pos="269875" algn="l"/>
                          <a:tab pos="464820" algn="l"/>
                          <a:tab pos="810260" algn="l"/>
                          <a:tab pos="6301105" algn="r"/>
                        </a:tabLst>
                      </a:pPr>
                      <a:r>
                        <a:rPr lang="ru-RU" sz="2000" dirty="0">
                          <a:latin typeface="Times New Roman"/>
                          <a:ea typeface="Calibri"/>
                          <a:cs typeface="Arial"/>
                        </a:rPr>
                        <a:t>использовать логические аргументы для представления результатов решения или для доказательств математических высказываний;</a:t>
                      </a:r>
                      <a:endParaRPr lang="ru-RU" sz="2000" dirty="0">
                        <a:latin typeface="Calibri"/>
                        <a:ea typeface="Calibri"/>
                        <a:cs typeface="Arial"/>
                      </a:endParaRPr>
                    </a:p>
                    <a:p>
                      <a:pPr marL="342900" lvl="0" indent="-342900" algn="just">
                        <a:lnSpc>
                          <a:spcPct val="115000"/>
                        </a:lnSpc>
                        <a:spcAft>
                          <a:spcPts val="0"/>
                        </a:spcAft>
                        <a:buFont typeface="Symbol"/>
                        <a:buChar char=""/>
                        <a:tabLst>
                          <a:tab pos="269875" algn="l"/>
                          <a:tab pos="464820" algn="l"/>
                          <a:tab pos="810260" algn="l"/>
                          <a:tab pos="6301105" algn="r"/>
                        </a:tabLst>
                      </a:pPr>
                      <a:r>
                        <a:rPr lang="ru-RU" sz="2000" dirty="0">
                          <a:latin typeface="Times New Roman"/>
                          <a:ea typeface="Calibri"/>
                          <a:cs typeface="Arial"/>
                        </a:rPr>
                        <a:t>представлять решения и приводить аргументы, используя подходящие математические обозначения и форму записи.</a:t>
                      </a:r>
                      <a:endParaRPr lang="ru-RU"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lum contrast="10000"/>
          </a:blip>
          <a:srcRect/>
          <a:stretch>
            <a:fillRect/>
          </a:stretch>
        </p:blipFill>
        <p:spPr bwMode="auto">
          <a:xfrm>
            <a:off x="0" y="571480"/>
            <a:ext cx="9144000" cy="55178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TotalTime>
  <Words>3263</Words>
  <Application>Microsoft Office PowerPoint</Application>
  <PresentationFormat>Экран (4:3)</PresentationFormat>
  <Paragraphs>513</Paragraphs>
  <Slides>55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55</vt:i4>
      </vt:variant>
    </vt:vector>
  </HeadingPairs>
  <TitlesOfParts>
    <vt:vector size="56" baseType="lpstr">
      <vt:lpstr>Тема Office</vt:lpstr>
      <vt:lpstr>Об итоговой аттестации</vt:lpstr>
      <vt:lpstr>Слайд 2</vt:lpstr>
      <vt:lpstr>Слайд 3</vt:lpstr>
      <vt:lpstr>Слайд 4</vt:lpstr>
      <vt:lpstr>Слайд 5</vt:lpstr>
      <vt:lpstr>Слайд 6</vt:lpstr>
      <vt:lpstr>Слайд 7</vt:lpstr>
      <vt:lpstr>Слайд 8</vt:lpstr>
      <vt:lpstr>Слайд 9</vt:lpstr>
      <vt:lpstr>Слайд 10</vt:lpstr>
      <vt:lpstr>«ҚАЗАҚ ТІЛІ МЕН ӘДЕБИЕТІ» ПӘНІ (оқыту қазақ тілінде емес)</vt:lpstr>
      <vt:lpstr>Слайд 12</vt:lpstr>
      <vt:lpstr>Слайд 13</vt:lpstr>
      <vt:lpstr>Емтихан балдарын емтихан бағасына ауыстыру шәкілі</vt:lpstr>
      <vt:lpstr>Описание экзаменационной работы   ПРЕДМЕТ «ХИМИЯ» </vt:lpstr>
      <vt:lpstr>Слайд 16</vt:lpstr>
      <vt:lpstr>Слайд 17</vt:lpstr>
      <vt:lpstr>Шкала перевода баллов экзамена в экзаменационную оценку</vt:lpstr>
      <vt:lpstr>Описание экзаменационной работы ПРЕДМЕТ «БИОЛОГИЯ» </vt:lpstr>
      <vt:lpstr>Слайд 20</vt:lpstr>
      <vt:lpstr>Слайд 21</vt:lpstr>
      <vt:lpstr>Шкала перевода баллов экзамена в экзаменационную оценку</vt:lpstr>
      <vt:lpstr>Описание экзаменационной работы ПРЕДМЕТ «ФИЗИКА»</vt:lpstr>
      <vt:lpstr>Слайд 24</vt:lpstr>
      <vt:lpstr>Слайд 25</vt:lpstr>
      <vt:lpstr>Шкала перевода баллов экзамена в экзаменационную оценку</vt:lpstr>
      <vt:lpstr>Описание экзаменационной работы    ПРЕДМЕТ «РУССКАЯ ЛИТЕРАТУРА» </vt:lpstr>
      <vt:lpstr>Слайд 28</vt:lpstr>
      <vt:lpstr>Слайд 29</vt:lpstr>
      <vt:lpstr>Шкала перевода баллов экзамена в экзаменационную оценку</vt:lpstr>
      <vt:lpstr>Описание экзаменационной работы   ПРЕДМЕТ «ГЕОМЕТРИЯ»</vt:lpstr>
      <vt:lpstr>Слайд 32</vt:lpstr>
      <vt:lpstr>Слайд 33</vt:lpstr>
      <vt:lpstr>Шкала перевода баллов экзамена в экзаменационную оценку</vt:lpstr>
      <vt:lpstr>Описание экзаменационной работы   ПРЕДМЕТ «ИСТОРИЯ КАЗАХСТАНА»</vt:lpstr>
      <vt:lpstr>Слайд 36</vt:lpstr>
      <vt:lpstr>Шкала перевода баллов экзамена в экзаменационную оценку</vt:lpstr>
      <vt:lpstr>Описание экзаменационной работы   ПРЕДМЕТ» ВСЕМИРНАЯ ИСТОРИЯ»</vt:lpstr>
      <vt:lpstr>Слайд 39</vt:lpstr>
      <vt:lpstr>Слайд 40</vt:lpstr>
      <vt:lpstr>Шкала перевода баллов экзамена в экзаменационную оценку</vt:lpstr>
      <vt:lpstr>Описание экзаминационной работы   ПРЕДМЕТ «ГЕОГРАФИЯ»</vt:lpstr>
      <vt:lpstr>Слайд 43</vt:lpstr>
      <vt:lpstr>Шкала перевода баллов экзамена в экзаменационную оценку</vt:lpstr>
      <vt:lpstr>Описание экзаменационной работы   ПРЕДМЕТ «ИНФОРМАТИКА»</vt:lpstr>
      <vt:lpstr>Слайд 46</vt:lpstr>
      <vt:lpstr>Слайд 47</vt:lpstr>
      <vt:lpstr>Шкала перевода баллов экзамена в экзаменационную оценку</vt:lpstr>
      <vt:lpstr>Description of paper SUBJECT «ENGLISH»</vt:lpstr>
      <vt:lpstr>Слайд 50</vt:lpstr>
      <vt:lpstr>Слайд 51</vt:lpstr>
      <vt:lpstr>Scale for transferring marks into exam grades</vt:lpstr>
      <vt:lpstr>Слайд 53</vt:lpstr>
      <vt:lpstr>Слайд 54</vt:lpstr>
      <vt:lpstr>Слайд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 утверждении Типовых правил проведения текущего контроля успеваемости, промежуточной и итоговой аттестации обучающихся для организаций среднего образования</dc:title>
  <dc:creator>Оксана</dc:creator>
  <cp:lastModifiedBy>USER</cp:lastModifiedBy>
  <cp:revision>14</cp:revision>
  <dcterms:created xsi:type="dcterms:W3CDTF">2019-12-21T13:32:17Z</dcterms:created>
  <dcterms:modified xsi:type="dcterms:W3CDTF">2020-01-24T07:36:41Z</dcterms:modified>
</cp:coreProperties>
</file>