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12192000"/>
</p:presentation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8" Target="slides/slide16.xml" Type="http://schemas.openxmlformats.org/officeDocument/2006/relationships/slide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19" Target="slides/slide1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8" name="Shape 6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69" name="Shape 6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0" name="Shape 7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9" name="GroupShape 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" name="Shape 60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2" name="Shape 6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63" name="Shape 6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4" name="Shape 6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1" name="GroupShape 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2" name="Shape 7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3" name="Shape 43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36" name="Shape 36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01.09.2022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01.09.2022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2.jpeg" Type="http://schemas.openxmlformats.org/officeDocument/2006/relationships/image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12.png" Type="http://schemas.openxmlformats.org/officeDocument/2006/relationships/image"/>
  <Relationship Id="rId1" Target="../media/11.jpe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14.png" Type="http://schemas.openxmlformats.org/officeDocument/2006/relationships/image"/>
  <Relationship Id="rId1" Target="../media/13.jpe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5.png" Type="http://schemas.openxmlformats.org/officeDocument/2006/relationships/image"/>
  <Relationship Id="rId1" Target="../media/4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7.jpeg" Type="http://schemas.openxmlformats.org/officeDocument/2006/relationships/image"/>
  <Relationship Id="rId1" Target="../media/6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8.jpe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10.png" Type="http://schemas.openxmlformats.org/officeDocument/2006/relationships/image"/>
  <Relationship Id="rId1" Target="../media/9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8058" y="0"/>
            <a:ext cx="12183941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79" name="Shape 79"/>
          <p:cNvPicPr preferRelativeResize="true"/>
          <p:nvPr isPhoto="false"/>
        </p:nvPicPr>
        <p:blipFill>
          <a:blip r:embed="rId1"/>
          <a:srcRect b="20337" l="25446" r="37784" t="15497"/>
          <a:stretch/>
        </p:blipFill>
        <p:spPr>
          <a:xfrm flipH="false" flipV="false" rot="0">
            <a:off x="8283388" y="3021106"/>
            <a:ext cx="3899646" cy="3827928"/>
          </a:xfrm>
          <a:prstGeom prst="rect">
            <a:avLst/>
          </a:prstGeom>
        </p:spPr>
      </p:pic>
      <p:pic>
        <p:nvPicPr>
          <p:cNvPr hidden="false" id="81" name="Shape 81"/>
          <p:cNvPicPr preferRelativeResize="true"/>
          <p:nvPr isPhoto="false"/>
        </p:nvPicPr>
        <p:blipFill>
          <a:blip r:embed="rId2"/>
          <a:srcRect b="0" l="5873" r="3504" t="0"/>
          <a:stretch/>
        </p:blipFill>
        <p:spPr>
          <a:xfrm flipH="false" flipV="false" rot="0">
            <a:off x="8058" y="761999"/>
            <a:ext cx="8631202" cy="5357447"/>
          </a:xfrm>
          <a:prstGeom prst="rect">
            <a:avLst/>
          </a:prstGeom>
        </p:spPr>
      </p:pic>
      <p:sp>
        <p:nvSpPr>
          <p:cNvPr hidden="false" id="82" name="Shape 82"/>
          <p:cNvSpPr txBox="false"/>
          <p:nvPr isPhoto="false"/>
        </p:nvSpPr>
        <p:spPr>
          <a:xfrm flipH="false" flipV="false" rot="0">
            <a:off x="715056" y="4853354"/>
            <a:ext cx="2397599" cy="1266092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9759547" y="5701445"/>
            <a:ext cx="1532790" cy="41800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800">
                <a:solidFill>
                  <a:schemeClr val="bg1"/>
                </a:solidFill>
                <a:latin typeface="Yu Gothic UI Light"/>
                <a:ea typeface="Yu Gothic UI Light"/>
                <a:cs typeface="Yu Gothic UI Light"/>
              </a:rPr>
              <a:t>1 /9/2022</a:t>
            </a:r>
            <a:endParaRPr sz="1800">
              <a:solidFill>
                <a:schemeClr val="bg1"/>
              </a:solidFill>
              <a:latin typeface="Yu Gothic UI Light"/>
              <a:ea typeface="Yu Gothic UI Light"/>
              <a:cs typeface="Yu Gothic UI Light"/>
            </a:endParaRP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-1" y="0"/>
            <a:ext cx="6902823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5735781" y="1170735"/>
            <a:ext cx="6447254" cy="2218592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6100029" y="1440882"/>
            <a:ext cx="5377696" cy="1678297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ctr" indent="0" lvl="0" marL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indent="0" lvl="1" marL="457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indent="0" lvl="2" marL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indent="0" lvl="3" marL="1371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indent="0" lvl="4" marL="18288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indent="0" lvl="5" marL="22860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indent="0" lvl="6" marL="27432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indent="0" lvl="7" marL="3200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indent="0" lvl="8" marL="36576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b="true" sz="39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ӘДІЛЕТТІ </a:t>
            </a:r>
            <a:br>
              <a:rPr b="true" sz="39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b="true" sz="39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МЕМЛЕКЕТ</a:t>
            </a:r>
            <a:br>
              <a:rPr b="true" sz="39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b="true" sz="2200">
                <a:solidFill>
                  <a:schemeClr val="bg1"/>
                </a:solidFill>
                <a:latin typeface="Arial"/>
                <a:ea typeface="Arial"/>
                <a:cs typeface="Arial"/>
              </a:rPr>
              <a:t>БІРТҰТАС ҰЛТ. БЕРЕКЕЛІ ҚОҒАМ</a:t>
            </a:r>
            <a:endParaRPr b="true" sz="22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1052092" y="5079448"/>
            <a:ext cx="1556836" cy="830996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48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2022</a:t>
            </a:r>
            <a:endParaRPr b="true" sz="4800">
              <a:solidFill>
                <a:schemeClr val="bg1"/>
              </a:solidFill>
              <a:latin typeface="Century"/>
              <a:ea typeface="Century"/>
              <a:cs typeface="Century"/>
            </a:endParaRPr>
          </a:p>
        </p:txBody>
      </p:sp>
      <p:sp>
        <p:nvSpPr>
          <p:cNvPr hidden="false" id="88" name="Shape 88"/>
          <p:cNvSpPr txBox="true"/>
          <p:nvPr isPhoto="false"/>
        </p:nvSpPr>
        <p:spPr>
          <a:xfrm flipH="false" flipV="false" rot="0">
            <a:off x="1052092" y="6096425"/>
            <a:ext cx="3962401" cy="498229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ҚАЗАҚСТАН РЕСПУБЛИКАСЫ ПРЕЗИДЕНТІНІҢ ЖОЛДАУЫ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6" name="GroupShape 1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7" name="Shape 197"/>
          <p:cNvSpPr txBox="true"/>
          <p:nvPr isPhoto="false"/>
        </p:nvSpPr>
        <p:spPr>
          <a:xfrm flipH="false" flipV="false" rot="0">
            <a:off x="907742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8" name="Shape 198"/>
          <p:cNvSpPr txBox="true"/>
          <p:nvPr isPhoto="false"/>
        </p:nvSpPr>
        <p:spPr>
          <a:xfrm flipH="false" flipV="false" rot="0">
            <a:off x="907742" y="1099126"/>
            <a:ext cx="4838245" cy="718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Ұлт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денсаулығын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қамтамасыз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ету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. </a:t>
            </a:r>
            <a:endParaRPr sz="2400">
              <a:solidFill>
                <a:srgbClr val="C898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9" name="Shape 199"/>
          <p:cNvSpPr txBox="true"/>
          <p:nvPr isPhoto="false"/>
        </p:nvSpPr>
        <p:spPr>
          <a:xfrm flipH="false" flipV="false" rot="0">
            <a:off x="907742" y="1855230"/>
            <a:ext cx="5007622" cy="1793131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2023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жылдан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–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ауыл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тұрғындары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ұлттық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жоба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Медициналық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жоғары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оқу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орындарының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жанынан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көпбейінді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ауруханалар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клиникалар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ашылады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Алдағы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жылда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резидентураға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бөлінетін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грант саны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70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пайызға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көбейеді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0" name="Shape 200"/>
          <p:cNvSpPr txBox="true"/>
          <p:nvPr isPhoto="false"/>
        </p:nvSpPr>
        <p:spPr>
          <a:xfrm flipH="false" flipV="false" rot="0">
            <a:off x="6278687" y="916164"/>
            <a:ext cx="4838245" cy="718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Білім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беру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жүйесі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.</a:t>
            </a:r>
            <a:endParaRPr sz="2400">
              <a:solidFill>
                <a:srgbClr val="C898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1" name="Shape 201"/>
          <p:cNvSpPr txBox="true"/>
          <p:nvPr isPhoto="false"/>
        </p:nvSpPr>
        <p:spPr>
          <a:xfrm flipH="false" flipV="false" rot="0">
            <a:off x="6278687" y="1672266"/>
            <a:ext cx="5007622" cy="3224769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Балаларды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балабақшамен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қамтамасыз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ету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мәселесін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түпкілікті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шешу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Жайлы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мектеп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ұлттық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жоба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Біз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2025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жылға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дейін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800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мың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баланың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заманауи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мектепте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оқуына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жағдай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жасаймыз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Осылайша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апатты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жағдайдағы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ауысыммен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оқитын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мектеп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мәселесін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шешуге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мүмкіндік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береді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Жемқорлардың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заңсыз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тапқан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қаржысы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олар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сотталған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соң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мемлекетке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өтіп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түгелдей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мектеп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құрылысына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жұмсалады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Әртүрлі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деңгейдегі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білім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беру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гранттары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b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2-3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пайыз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болатын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жеңілдетілген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несие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2" name="Shape 202"/>
          <p:cNvSpPr txBox="true"/>
          <p:nvPr isPhoto="false"/>
        </p:nvSpPr>
        <p:spPr>
          <a:xfrm flipH="false" flipV="false" rot="0">
            <a:off x="907742" y="4282878"/>
            <a:ext cx="4838245" cy="71813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Еңбекақыны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нарықтағы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жағдайға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сай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өсіру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.</a:t>
            </a:r>
            <a:endParaRPr sz="2400">
              <a:solidFill>
                <a:srgbClr val="C898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3" name="Shape 203"/>
          <p:cNvSpPr txBox="true"/>
          <p:nvPr isPhoto="false"/>
        </p:nvSpPr>
        <p:spPr>
          <a:xfrm flipH="false" flipV="false" rot="0">
            <a:off x="907742" y="5038982"/>
            <a:ext cx="5007622" cy="789163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Президент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төменгі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жалақы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деңгейін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60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мың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теңгеден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70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мың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теңгеге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дейін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көтеру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туралы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шешім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қабылдады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Бұл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шешім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1,8 миллион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азаматтың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табысына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тікелей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әсер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етеді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-4558" y="6479931"/>
            <a:ext cx="7480149" cy="3963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5" name="Shape 205"/>
          <p:cNvSpPr txBox="false"/>
          <p:nvPr isPhoto="false"/>
        </p:nvSpPr>
        <p:spPr>
          <a:xfrm flipH="false" flipV="false" rot="0">
            <a:off x="7475592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6" name="GroupShape 2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7" name="Shape 207"/>
          <p:cNvSpPr txBox="true"/>
          <p:nvPr isPhoto="false"/>
        </p:nvSpPr>
        <p:spPr>
          <a:xfrm flipH="false" flipV="false" rot="0">
            <a:off x="907742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8" name="Shape 208"/>
          <p:cNvSpPr txBox="true"/>
          <p:nvPr isPhoto="false"/>
        </p:nvSpPr>
        <p:spPr>
          <a:xfrm flipH="false" flipV="false" rot="0">
            <a:off x="907742" y="1182254"/>
            <a:ext cx="4838245" cy="718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Зейнетақы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жүйесін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де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қайта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жаңғырту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. </a:t>
            </a:r>
            <a:endParaRPr sz="2400">
              <a:solidFill>
                <a:srgbClr val="C898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09" name="Shape 209"/>
          <p:cNvSpPr txBox="true"/>
          <p:nvPr isPhoto="false"/>
        </p:nvSpPr>
        <p:spPr>
          <a:xfrm flipH="false" flipV="false" rot="0">
            <a:off x="907742" y="1938358"/>
            <a:ext cx="5007622" cy="610878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Әйелдердің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зейнет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жасын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2028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жылға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дейін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61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деңгейінде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бекітіледі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0" name="Shape 210"/>
          <p:cNvSpPr txBox="true"/>
          <p:nvPr isPhoto="false"/>
        </p:nvSpPr>
        <p:spPr>
          <a:xfrm flipH="false" flipV="false" rot="0">
            <a:off x="6278687" y="1182254"/>
            <a:ext cx="4838245" cy="718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Әлеуметтік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қамсыздандыру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жүйесін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өзгерту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.</a:t>
            </a:r>
            <a:endParaRPr sz="2400">
              <a:solidFill>
                <a:srgbClr val="C898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6278687" y="1938357"/>
            <a:ext cx="5007622" cy="3224768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2023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жылғы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қаңтардан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бастап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бала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күтімі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төлемақы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төлеу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мерзімін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сәби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жарым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жасқа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толғанға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дейін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ұзартылады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 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Жастар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кәсіпкерлігі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жеңілдетілген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тәртіппен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жылдық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өсімі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2,5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пайыз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болатын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шағын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несие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Самұрық-Қазына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қоры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таза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пайдасының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кемінде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b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7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пайызын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«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Қазақстан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халқына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қоғамдық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қорына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сайын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аудару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Тиімді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көші-қон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саясаты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2" name="Shape 212"/>
          <p:cNvSpPr txBox="true"/>
          <p:nvPr isPhoto="false"/>
        </p:nvSpPr>
        <p:spPr>
          <a:xfrm flipH="false" flipV="false" rot="0">
            <a:off x="907742" y="2977098"/>
            <a:ext cx="4838245" cy="718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«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Ұлттық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қор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–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балаларға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»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бағдарламасы</a:t>
            </a:r>
            <a:r>
              <a:rPr b="true" sz="2400">
                <a:solidFill>
                  <a:srgbClr val="C89800"/>
                </a:solidFill>
                <a:latin typeface="Arial"/>
                <a:ea typeface="Arial"/>
                <a:cs typeface="Arial"/>
              </a:rPr>
              <a:t> </a:t>
            </a:r>
            <a:endParaRPr sz="2400">
              <a:solidFill>
                <a:srgbClr val="C898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3" name="Shape 213"/>
          <p:cNvSpPr txBox="true"/>
          <p:nvPr isPhoto="false"/>
        </p:nvSpPr>
        <p:spPr>
          <a:xfrm flipH="false" flipV="false" rot="0">
            <a:off x="907742" y="3733200"/>
            <a:ext cx="5007622" cy="2097881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Ұлттық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қордың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сайынғы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инвестициялық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табысының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50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пайызы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әр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балаға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18 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жасқа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толғанға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дейін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арнаулы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жинақтаушы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есепшотына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аударылып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тұрады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бірақ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мерзімінен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бұрын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шығарып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алуға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болмайды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Жинақталған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қаржы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балалар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кәмелет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жасына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толғаннан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кейін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олардың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баспана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немесе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білім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алуына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жұмсалатын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болады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Жоба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2024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жылғы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1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қаңтардан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бастап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іске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қосылады</a:t>
            </a:r>
            <a:r>
              <a:rPr b="true" sz="1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4" name="Shape 214"/>
          <p:cNvSpPr txBox="false"/>
          <p:nvPr isPhoto="false"/>
        </p:nvSpPr>
        <p:spPr>
          <a:xfrm flipH="false" flipV="false" rot="0">
            <a:off x="4711850" y="6479931"/>
            <a:ext cx="7480149" cy="3963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5" name="Shape 215"/>
          <p:cNvSpPr txBox="false"/>
          <p:nvPr isPhoto="false"/>
        </p:nvSpPr>
        <p:spPr>
          <a:xfrm flipH="false" flipV="false" rot="0">
            <a:off x="0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6" name="GroupShape 2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7" name="Shape 217"/>
          <p:cNvSpPr txBox="false"/>
          <p:nvPr isPhoto="false"/>
        </p:nvSpPr>
        <p:spPr>
          <a:xfrm flipH="false" flipV="false" rot="0">
            <a:off x="0" y="0"/>
            <a:ext cx="5698836" cy="6858000"/>
          </a:xfrm>
          <a:prstGeom prst="rect">
            <a:avLst/>
          </a:prstGeom>
          <a:solidFill>
            <a:srgbClr val="2968A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8" name="Shape 218"/>
          <p:cNvSpPr txBox="false"/>
          <p:nvPr isPhoto="false"/>
        </p:nvSpPr>
        <p:spPr>
          <a:xfrm flipH="false" flipV="false" rot="0">
            <a:off x="5218545" y="0"/>
            <a:ext cx="6973455" cy="6858000"/>
          </a:xfrm>
          <a:prstGeom prst="rect">
            <a:avLst/>
          </a:prstGeom>
          <a:gradFill>
            <a:gsLst>
              <a:gs pos="0">
                <a:srgbClr val="28659C">
                  <a:shade val="30000"/>
                  <a:satMod val="115000"/>
                </a:srgbClr>
              </a:gs>
              <a:gs pos="50000">
                <a:srgbClr val="28659C">
                  <a:shade val="67500"/>
                  <a:satMod val="115000"/>
                </a:srgbClr>
              </a:gs>
              <a:gs pos="100000">
                <a:srgbClr val="28659C">
                  <a:shade val="100000"/>
                  <a:satMod val="115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20" name="Shape 2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12393" y="2652712"/>
            <a:ext cx="4169945" cy="2778227"/>
          </a:xfrm>
          <a:prstGeom prst="rect">
            <a:avLst/>
          </a:prstGeom>
        </p:spPr>
      </p:pic>
      <p:pic>
        <p:nvPicPr>
          <p:cNvPr hidden="false" id="222" name="Shape 222"/>
          <p:cNvPicPr preferRelativeResize="true"/>
          <p:nvPr isPhoto="false"/>
        </p:nvPicPr>
        <p:blipFill>
          <a:blip r:embed="rId2"/>
          <a:srcRect b="16155" l="23410" r="45855" t="30367"/>
          <a:stretch/>
        </p:blipFill>
        <p:spPr>
          <a:xfrm flipH="false" flipV="false" rot="0">
            <a:off x="8435788" y="0"/>
            <a:ext cx="3747246" cy="3666566"/>
          </a:xfrm>
          <a:prstGeom prst="rect">
            <a:avLst/>
          </a:prstGeom>
        </p:spPr>
      </p:pic>
      <p:sp>
        <p:nvSpPr>
          <p:cNvPr hidden="false" id="223" name="Shape 223"/>
          <p:cNvSpPr txBox="true"/>
          <p:nvPr isPhoto="false">
            <p:ph idx="0" type="title"/>
          </p:nvPr>
        </p:nvSpPr>
        <p:spPr>
          <a:xfrm flipH="false" flipV="false" rot="0">
            <a:off x="838200" y="1050150"/>
            <a:ext cx="1175238" cy="63561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0</a:t>
            </a:r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4</a:t>
            </a:r>
            <a:endParaRPr sz="2800">
              <a:solidFill>
                <a:schemeClr val="bg1"/>
              </a:solidFill>
              <a:latin typeface="Yu Gothic Light"/>
              <a:ea typeface="Yu Gothic Light"/>
              <a:cs typeface="Yu Gothic Light"/>
            </a:endParaRPr>
          </a:p>
        </p:txBody>
      </p:sp>
      <p:sp>
        <p:nvSpPr>
          <p:cNvPr hidden="false" id="224" name="Shape 224"/>
          <p:cNvSpPr txBox="false"/>
          <p:nvPr isPhoto="false"/>
        </p:nvSpPr>
        <p:spPr>
          <a:xfrm flipH="false" flipV="false" rot="0">
            <a:off x="0" y="4774223"/>
            <a:ext cx="2155115" cy="656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5" name="Shape 225"/>
          <p:cNvSpPr txBox="false"/>
          <p:nvPr isPhoto="false"/>
        </p:nvSpPr>
        <p:spPr>
          <a:xfrm flipH="false" flipV="false" rot="0">
            <a:off x="2155116" y="4774223"/>
            <a:ext cx="3063429" cy="656716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6" name="Shape 226"/>
          <p:cNvSpPr txBox="true"/>
          <p:nvPr isPhoto="false"/>
        </p:nvSpPr>
        <p:spPr>
          <a:xfrm flipH="false" flipV="false" rot="0">
            <a:off x="6051615" y="2453738"/>
            <a:ext cx="5299876" cy="212365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ТӨРТІНШІ БАҒДАР</a:t>
            </a:r>
            <a:b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МЕМЛЕКЕТТІК БАСҚАРУ ІСІН ҚАЙТА </a:t>
            </a: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ЖАҢҒЫРТУ</a:t>
            </a:r>
            <a:endParaRPr b="true" sz="36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27" name="GroupShape 2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8" name="Shape 228"/>
          <p:cNvSpPr txBox="false"/>
          <p:nvPr isPhoto="false"/>
        </p:nvSpPr>
        <p:spPr>
          <a:xfrm flipH="false" flipV="false" rot="0">
            <a:off x="5717309" y="0"/>
            <a:ext cx="6474690" cy="341938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9" name="Shape 229"/>
          <p:cNvSpPr txBox="true"/>
          <p:nvPr isPhoto="false"/>
        </p:nvSpPr>
        <p:spPr>
          <a:xfrm flipH="false" flipV="false" rot="0">
            <a:off x="1016000" y="1041309"/>
            <a:ext cx="4179455" cy="1812727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Саяси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қызметшілердің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жеке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жауапкершілігін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арттыра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отырып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мемлекеттік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басқару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жүйесін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орталықсыздандыру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0" name="Shape 230"/>
          <p:cNvSpPr txBox="false"/>
          <p:nvPr isPhoto="false"/>
        </p:nvSpPr>
        <p:spPr>
          <a:xfrm flipH="false" flipV="false" rot="0">
            <a:off x="6761018" y="1248025"/>
            <a:ext cx="4387271" cy="9233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100000"/>
              </a:lnSpc>
            </a:pP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Үкіметтің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ықшамды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аппараты. </a:t>
            </a:r>
            <a:endParaRPr b="true" sz="18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 indent="0" marL="0">
              <a:lnSpc>
                <a:spcPct val="100000"/>
              </a:lnSpc>
            </a:pPr>
            <a:endParaRPr b="true" sz="18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 indent="0" marL="0">
              <a:lnSpc>
                <a:spcPct val="100000"/>
              </a:lnSpc>
            </a:pP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әкімшілік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реформа. </a:t>
            </a:r>
            <a:endParaRPr b="true" sz="18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1" name="Shape 231"/>
          <p:cNvSpPr txBox="false"/>
          <p:nvPr isPhoto="false"/>
        </p:nvSpPr>
        <p:spPr>
          <a:xfrm flipH="false" flipV="false" rot="0">
            <a:off x="0" y="3419380"/>
            <a:ext cx="5717309" cy="3456861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2" name="Shape 232"/>
          <p:cNvSpPr txBox="false"/>
          <p:nvPr isPhoto="false"/>
        </p:nvSpPr>
        <p:spPr>
          <a:xfrm flipH="false" flipV="false" rot="0">
            <a:off x="1016000" y="3965092"/>
            <a:ext cx="4179455" cy="20313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100000"/>
              </a:lnSpc>
            </a:pP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Қоғамдық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кеңестердің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пәтер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иелері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кооперативтері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мен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мүлік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иелері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бірлестіктерінің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қызметін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өзгерту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жергілікті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өзін-өзі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басқару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дамыту</a:t>
            </a:r>
            <a:r>
              <a:rPr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. </a:t>
            </a:r>
            <a:endParaRPr sz="18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 indent="0" marL="0">
              <a:lnSpc>
                <a:spcPct val="100000"/>
              </a:lnSpc>
            </a:pPr>
            <a:endParaRPr b="true" sz="18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 indent="0" marL="0">
              <a:lnSpc>
                <a:spcPct val="100000"/>
              </a:lnSpc>
            </a:pP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Тұрғын-үйлер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мен 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қала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инфрақұрылымын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bg1"/>
                </a:solidFill>
                <a:latin typeface="Arial"/>
                <a:ea typeface="Arial"/>
                <a:cs typeface="Arial"/>
              </a:rPr>
              <a:t>абаттандыру</a:t>
            </a:r>
            <a:endParaRPr b="true" sz="18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6645298" y="4611315"/>
            <a:ext cx="4789320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lnSpc>
                <a:spcPct val="100000"/>
              </a:lnSpc>
            </a:pP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Самұрық-Қазына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қорының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жұмыс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үлгісі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34" name="GroupShape 2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5" name="Shape 235"/>
          <p:cNvSpPr txBox="false"/>
          <p:nvPr isPhoto="false"/>
        </p:nvSpPr>
        <p:spPr>
          <a:xfrm flipH="false" flipV="false" rot="0">
            <a:off x="0" y="0"/>
            <a:ext cx="5135418" cy="6858000"/>
          </a:xfrm>
          <a:prstGeom prst="rect">
            <a:avLst/>
          </a:prstGeom>
          <a:solidFill>
            <a:srgbClr val="2968A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37" name="Shape 2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56012" y="2499581"/>
            <a:ext cx="3941578" cy="2627258"/>
          </a:xfrm>
          <a:prstGeom prst="rect">
            <a:avLst/>
          </a:prstGeom>
        </p:spPr>
      </p:pic>
      <p:sp>
        <p:nvSpPr>
          <p:cNvPr hidden="false" id="238" name="Shape 238"/>
          <p:cNvSpPr txBox="false"/>
          <p:nvPr isPhoto="false"/>
        </p:nvSpPr>
        <p:spPr>
          <a:xfrm flipH="false" flipV="false" rot="0">
            <a:off x="5135418" y="0"/>
            <a:ext cx="7056580" cy="6858000"/>
          </a:xfrm>
          <a:prstGeom prst="rect">
            <a:avLst/>
          </a:prstGeom>
          <a:gradFill>
            <a:gsLst>
              <a:gs pos="0">
                <a:srgbClr val="28659C">
                  <a:shade val="30000"/>
                  <a:satMod val="115000"/>
                </a:srgbClr>
              </a:gs>
              <a:gs pos="50000">
                <a:srgbClr val="28659C">
                  <a:shade val="67500"/>
                  <a:satMod val="115000"/>
                </a:srgbClr>
              </a:gs>
              <a:gs pos="100000">
                <a:srgbClr val="28659C">
                  <a:shade val="100000"/>
                  <a:satMod val="115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40" name="Shape 240"/>
          <p:cNvPicPr preferRelativeResize="true"/>
          <p:nvPr isPhoto="false"/>
        </p:nvPicPr>
        <p:blipFill>
          <a:blip r:embed="rId2"/>
          <a:srcRect b="16155" l="23410" r="45855" t="30367"/>
          <a:stretch/>
        </p:blipFill>
        <p:spPr>
          <a:xfrm flipH="false" flipV="false" rot="0">
            <a:off x="8435788" y="0"/>
            <a:ext cx="3747246" cy="3666566"/>
          </a:xfrm>
          <a:prstGeom prst="rect">
            <a:avLst/>
          </a:prstGeom>
        </p:spPr>
      </p:pic>
      <p:sp>
        <p:nvSpPr>
          <p:cNvPr hidden="false" id="241" name="Shape 241"/>
          <p:cNvSpPr txBox="true"/>
          <p:nvPr isPhoto="false">
            <p:ph idx="0" type="title"/>
          </p:nvPr>
        </p:nvSpPr>
        <p:spPr>
          <a:xfrm flipH="false" flipV="false" rot="0">
            <a:off x="838200" y="931985"/>
            <a:ext cx="1175238" cy="63561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0</a:t>
            </a:r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5</a:t>
            </a:r>
            <a:endParaRPr sz="2800">
              <a:solidFill>
                <a:schemeClr val="bg1"/>
              </a:solidFill>
              <a:latin typeface="Yu Gothic Light"/>
              <a:ea typeface="Yu Gothic Light"/>
              <a:cs typeface="Yu Gothic Light"/>
            </a:endParaRPr>
          </a:p>
        </p:txBody>
      </p:sp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13842" y="4458447"/>
            <a:ext cx="2404542" cy="656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2418384" y="4458447"/>
            <a:ext cx="2717034" cy="656716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4" name="Shape 244"/>
          <p:cNvSpPr txBox="true"/>
          <p:nvPr isPhoto="false"/>
        </p:nvSpPr>
        <p:spPr>
          <a:xfrm flipH="false" flipV="false" rot="0">
            <a:off x="6051615" y="2921168"/>
            <a:ext cx="4768344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БЕСІНШІ</a:t>
            </a:r>
            <a:r>
              <a:rPr sz="28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БАҒДАР</a:t>
            </a:r>
            <a:endParaRPr sz="24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 indent="0" marL="0"/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ЗАҢ ЖӘНЕ </a:t>
            </a: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ТӘРТІП </a:t>
            </a:r>
            <a:endParaRPr b="true" sz="36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45" name="GroupShape 2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6" name="Shape 246"/>
          <p:cNvSpPr txBox="false"/>
          <p:nvPr isPhoto="false"/>
        </p:nvSpPr>
        <p:spPr>
          <a:xfrm flipH="false" flipV="false" rot="0">
            <a:off x="0" y="0"/>
            <a:ext cx="5266592" cy="6858000"/>
          </a:xfrm>
          <a:prstGeom prst="rect">
            <a:avLst/>
          </a:prstGeom>
          <a:gradFill>
            <a:gsLst>
              <a:gs pos="0">
                <a:srgbClr val="28659C">
                  <a:shade val="30000"/>
                  <a:satMod val="115000"/>
                </a:srgbClr>
              </a:gs>
              <a:gs pos="50000">
                <a:srgbClr val="28659C">
                  <a:shade val="67500"/>
                  <a:satMod val="115000"/>
                </a:srgbClr>
              </a:gs>
              <a:gs pos="100000">
                <a:srgbClr val="28659C">
                  <a:shade val="100000"/>
                  <a:satMod val="115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7" name="Shape 247"/>
          <p:cNvSpPr txBox="true"/>
          <p:nvPr isPhoto="false"/>
        </p:nvSpPr>
        <p:spPr>
          <a:xfrm flipH="false" flipV="false" rot="0">
            <a:off x="907743" y="859620"/>
            <a:ext cx="3876694" cy="1096186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Судьялар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корпусын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жаңарту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қайта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іріктеу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24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8" name="Shape 248"/>
          <p:cNvSpPr txBox="true"/>
          <p:nvPr isPhoto="false"/>
        </p:nvSpPr>
        <p:spPr>
          <a:xfrm flipH="false" flipV="false" rot="0">
            <a:off x="907742" y="2363231"/>
            <a:ext cx="3969058" cy="2421206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Судьялардың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дербестігін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арттыру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endParaRPr b="true" sz="15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Судьялардың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жауапкершілігін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арттыру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. </a:t>
            </a:r>
            <a:endParaRPr b="true" sz="15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Сот 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төрелігінің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қолжетімді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болуын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кеңейту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. </a:t>
            </a:r>
            <a:endParaRPr b="true" sz="15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Мемлекеттің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сот 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процесіне</a:t>
            </a:r>
            <a:r>
              <a:rPr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қатысуын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азайту</a:t>
            </a:r>
            <a:r>
              <a:rPr b="true" sz="1500">
                <a:solidFill>
                  <a:schemeClr val="bg1"/>
                </a:solidFill>
                <a:latin typeface="Arial"/>
                <a:ea typeface="Arial"/>
                <a:cs typeface="Arial"/>
              </a:rPr>
              <a:t>. </a:t>
            </a:r>
            <a:endParaRPr b="true" sz="15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9" name="Shape 249"/>
          <p:cNvSpPr txBox="true"/>
          <p:nvPr isPhoto="false"/>
        </p:nvSpPr>
        <p:spPr>
          <a:xfrm flipH="false" flipV="false" rot="0">
            <a:off x="5849199" y="859619"/>
            <a:ext cx="4838244" cy="718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Құқық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қорғау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органдарын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реформалау</a:t>
            </a:r>
            <a:r>
              <a:rPr b="true" sz="24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0" name="Shape 250"/>
          <p:cNvSpPr txBox="true"/>
          <p:nvPr isPhoto="false"/>
        </p:nvSpPr>
        <p:spPr>
          <a:xfrm flipH="false" flipV="false" rot="0">
            <a:off x="5849200" y="1735797"/>
            <a:ext cx="4838244" cy="4046167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Жазаны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қатайту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адам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өлтіру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қарақшылық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сияқты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ауыр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қылмыстар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шартты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түрде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мерзімінен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бұрын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босатуды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доғару</a:t>
            </a:r>
            <a:endParaRPr b="true"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endParaRPr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Отбасылық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зорлық-зомбылықты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жауапкершілікті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күшейту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endParaRPr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Синтетикалық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есірткіні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өндіруге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таратуға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қарсы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күрес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endParaRPr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Қылмыстық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Қылмыстық-процестік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кодекстерді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мұқият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саралау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endParaRPr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Қылмыстық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қылмыстық-процестік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заңнаманы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түзету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құзыретін</a:t>
            </a:r>
            <a:r>
              <a:rPr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Әділет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министрлігіне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беріледі</a:t>
            </a:r>
            <a:r>
              <a:rPr b="true" sz="15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5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1" name="Shape 251"/>
          <p:cNvSpPr txBox="true"/>
          <p:nvPr isPhoto="false"/>
        </p:nvSpPr>
        <p:spPr>
          <a:xfrm flipH="false" flipV="false" rot="0">
            <a:off x="5717310" y="266737"/>
            <a:ext cx="5942978" cy="498229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52" name="GroupShape 2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3" name="Shape 253"/>
          <p:cNvSpPr txBox="false"/>
          <p:nvPr isPhoto="false"/>
        </p:nvSpPr>
        <p:spPr>
          <a:xfrm flipH="false" flipV="false" rot="0">
            <a:off x="0" y="1166774"/>
            <a:ext cx="12192000" cy="1011075"/>
          </a:xfrm>
          <a:prstGeom prst="rect">
            <a:avLst/>
          </a:prstGeom>
          <a:solidFill>
            <a:srgbClr val="28659C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4" name="Shape 254"/>
          <p:cNvSpPr txBox="true"/>
          <p:nvPr isPhoto="false"/>
        </p:nvSpPr>
        <p:spPr>
          <a:xfrm flipH="false" flipV="false" rot="0">
            <a:off x="723989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5" name="Shape 255"/>
          <p:cNvSpPr txBox="true"/>
          <p:nvPr isPhoto="false"/>
        </p:nvSpPr>
        <p:spPr>
          <a:xfrm flipH="false" flipV="false" rot="0">
            <a:off x="1191491" y="1304383"/>
            <a:ext cx="9716653" cy="452431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ҚАҢТАР ОҚИҒАСЫ ҚАТЫСУШЫЛАРЫНА </a:t>
            </a:r>
            <a:b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БІР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РЕТТІК </a:t>
            </a:r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РАҚЫМШЫЛЫҚ</a:t>
            </a:r>
            <a:endParaRPr b="true" sz="24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  <a:p>
            <a:pPr algn="ctr" indent="0" marL="0"/>
            <a:endParaRPr b="true" sz="18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  <a:p>
            <a:pPr algn="l" indent="0" marL="0">
              <a:spcBef>
                <a:spcPts val="2400"/>
              </a:spcBef>
            </a:pP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Президент мен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қаңтар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оқиғасы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қатысушыларына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реттік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рақымшылық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жариялау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туралы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шешім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қабылдады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Рақымшылық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жаппай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тәртіпсіздікті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ұйымдастыруға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қатысы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бар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адамдарға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сондай-ақ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мемлекетке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опасыздық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жасағаны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билікті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күшпен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басып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алуға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әрекеттенгені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айыпталғандарға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қолданылмайтыны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түсінікті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Сондай-ақ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лаңкестік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экстремистік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қылмыс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жасағандарға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рецидивистерге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жұртты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азаптағандарға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рақымшылық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болмайды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   </a:t>
            </a:r>
            <a:endParaRPr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l" indent="0" marL="0">
              <a:spcBef>
                <a:spcPts val="2400"/>
              </a:spcBef>
            </a:pPr>
            <a:endParaRPr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l" indent="0" marL="0">
              <a:spcBef>
                <a:spcPts val="2400"/>
              </a:spcBef>
            </a:pP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Қаңтар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оқиғасы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кезінде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қаза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болған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азаматтардың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жағдайы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төмен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отбасыларына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материалдық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көмек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беріледі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6" name="Shape 256"/>
          <p:cNvSpPr txBox="false"/>
          <p:nvPr isPhoto="false"/>
        </p:nvSpPr>
        <p:spPr>
          <a:xfrm flipH="false" flipV="false" rot="0">
            <a:off x="4711850" y="6479931"/>
            <a:ext cx="7480149" cy="37806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7" name="Shape 257"/>
          <p:cNvSpPr txBox="false"/>
          <p:nvPr isPhoto="false"/>
        </p:nvSpPr>
        <p:spPr>
          <a:xfrm flipH="false" flipV="false" rot="0">
            <a:off x="0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58" name="GroupShape 2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9" name="Shape 259"/>
          <p:cNvSpPr txBox="false"/>
          <p:nvPr isPhoto="false"/>
        </p:nvSpPr>
        <p:spPr>
          <a:xfrm flipH="false" flipV="false" rot="0">
            <a:off x="0" y="861647"/>
            <a:ext cx="12192000" cy="708535"/>
          </a:xfrm>
          <a:prstGeom prst="rect">
            <a:avLst/>
          </a:prstGeom>
          <a:solidFill>
            <a:srgbClr val="28659C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0" name="Shape 260"/>
          <p:cNvSpPr txBox="true"/>
          <p:nvPr isPhoto="false"/>
        </p:nvSpPr>
        <p:spPr>
          <a:xfrm flipH="false" flipV="false" rot="0">
            <a:off x="2909454" y="1009429"/>
            <a:ext cx="6391564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ЖАҢА САЯСИ БАСТАМАЛАР</a:t>
            </a:r>
            <a:endParaRPr sz="24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1" name="Shape 261"/>
          <p:cNvSpPr txBox="false"/>
          <p:nvPr isPhoto="false"/>
        </p:nvSpPr>
        <p:spPr>
          <a:xfrm flipH="false" flipV="false" rot="0">
            <a:off x="1043708" y="1846729"/>
            <a:ext cx="10123055" cy="402020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285750" marL="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Мемлекеттік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институттарды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кешенді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түрде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қайта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жаңғырту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 indent="-285750" marL="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Алдағы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сайлау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науқандарының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кестесін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барша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халыққа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жариялау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 indent="-285750" marL="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Кезектен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тыс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Президент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сайлауы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–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ағымдағы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жылдың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күзінде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 indent="-285750" marL="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Мәжілістің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барлық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деңгейдегі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мәслихаттардың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кезектен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тыс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сайлауын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келесі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жылдың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бірінші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жартысында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 indent="-285750" marL="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Президент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сайлаудан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кейін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Президент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мандатының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ұзақтығын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7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жылдық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мерзіммен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шектейтін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қайта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сайлануға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тыйым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салынатын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норманы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Парламенттің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қарауына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енгізуді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ұсынды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 indent="-285750" marL="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§"/>
            </a:pP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Болашақта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Үкімет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құрамына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сайлаушылардың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басым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көпшілігінің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дауысын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алған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саяси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күштердің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ғана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емес</a:t>
            </a:r>
            <a:r>
              <a:rPr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Парламенттегі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басқа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да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партиялардың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өкілдері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кіруі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мүмкін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2" name="Shape 262"/>
          <p:cNvSpPr txBox="false"/>
          <p:nvPr isPhoto="false"/>
        </p:nvSpPr>
        <p:spPr>
          <a:xfrm flipH="false" flipV="false" rot="0">
            <a:off x="4711850" y="6479931"/>
            <a:ext cx="7480149" cy="37806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3" name="Shape 263"/>
          <p:cNvSpPr txBox="false"/>
          <p:nvPr isPhoto="false"/>
        </p:nvSpPr>
        <p:spPr>
          <a:xfrm flipH="false" flipV="false" rot="0">
            <a:off x="0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4" name="Shape 264"/>
          <p:cNvSpPr txBox="true"/>
          <p:nvPr isPhoto="false"/>
        </p:nvSpPr>
        <p:spPr>
          <a:xfrm flipH="false" flipV="false" rot="0">
            <a:off x="723989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9" name="GroupShape 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1" name="Shape 91"/>
          <p:cNvPicPr preferRelativeResize="true"/>
          <p:nvPr isPhoto="false"/>
        </p:nvPicPr>
        <p:blipFill>
          <a:blip r:embed="rId1"/>
          <a:srcRect b="0" l="16939" r="44039" t="0"/>
          <a:stretch/>
        </p:blipFill>
        <p:spPr>
          <a:xfrm flipH="false" flipV="false" rot="0">
            <a:off x="-10758" y="0"/>
            <a:ext cx="4722607" cy="6858000"/>
          </a:xfrm>
          <a:prstGeom prst="rect">
            <a:avLst/>
          </a:prstGeom>
        </p:spPr>
      </p:pic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3376245" y="2127738"/>
            <a:ext cx="1346361" cy="4352193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3" name="Shape 93"/>
          <p:cNvSpPr txBox="true"/>
          <p:nvPr isPhoto="false"/>
        </p:nvSpPr>
        <p:spPr>
          <a:xfrm flipH="false" flipV="false" rot="0">
            <a:off x="3732333" y="2389559"/>
            <a:ext cx="859601" cy="31773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buNone/>
            </a:pPr>
            <a:r>
              <a:rPr b="true" sz="1200">
                <a:solidFill>
                  <a:schemeClr val="bg1"/>
                </a:solidFill>
                <a:latin typeface="Arial"/>
                <a:ea typeface="Arial"/>
                <a:cs typeface="Arial"/>
              </a:rPr>
              <a:t>БІРІНШІ</a:t>
            </a:r>
            <a:endParaRPr b="true" sz="12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4711850" y="6479931"/>
            <a:ext cx="7480149" cy="3963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-10758" y="6479931"/>
            <a:ext cx="4722607" cy="396312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6" name="Shape 96"/>
          <p:cNvSpPr txBox="true"/>
          <p:nvPr isPhoto="false"/>
        </p:nvSpPr>
        <p:spPr>
          <a:xfrm flipH="false" flipV="false" rot="0">
            <a:off x="5717310" y="266737"/>
            <a:ext cx="5942978" cy="498229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7" name="Shape 97"/>
          <p:cNvSpPr txBox="true"/>
          <p:nvPr isPhoto="false"/>
        </p:nvSpPr>
        <p:spPr>
          <a:xfrm flipH="false" flipV="false" rot="0">
            <a:off x="4834774" y="2353803"/>
            <a:ext cx="5872104" cy="382095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true" sz="1600">
                <a:solidFill>
                  <a:srgbClr val="1F4D77"/>
                </a:solidFill>
                <a:latin typeface="Arial"/>
                <a:ea typeface="Arial"/>
                <a:cs typeface="Arial"/>
              </a:rPr>
              <a:t>ЖАҢА ЭКОНОМИКАЛЫҚ САЯСАТ</a:t>
            </a:r>
            <a:endParaRPr b="true" sz="1600">
              <a:solidFill>
                <a:srgbClr val="1F4D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8" name="Shape 98"/>
          <p:cNvSpPr txBox="true"/>
          <p:nvPr isPhoto="false"/>
        </p:nvSpPr>
        <p:spPr>
          <a:xfrm flipH="false" flipV="false" rot="0">
            <a:off x="6384903" y="942654"/>
            <a:ext cx="5275384" cy="800337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  <a:buNone/>
            </a:pPr>
            <a:r>
              <a:rPr b="true">
                <a:solidFill>
                  <a:srgbClr val="1F4D77"/>
                </a:solidFill>
                <a:latin typeface="Arial"/>
                <a:ea typeface="Arial"/>
                <a:cs typeface="Arial"/>
              </a:rPr>
              <a:t>РЕФОРМАНЫҢ </a:t>
            </a:r>
            <a:br>
              <a:rPr b="true">
                <a:solidFill>
                  <a:srgbClr val="1F4D77"/>
                </a:solidFill>
                <a:latin typeface="Arial"/>
                <a:ea typeface="Arial"/>
                <a:cs typeface="Arial"/>
              </a:rPr>
            </a:br>
            <a:r>
              <a:rPr b="true">
                <a:solidFill>
                  <a:srgbClr val="1F4D77"/>
                </a:solidFill>
                <a:latin typeface="Arial"/>
                <a:ea typeface="Arial"/>
                <a:cs typeface="Arial"/>
              </a:rPr>
              <a:t>НАҚТЫ </a:t>
            </a:r>
            <a:r>
              <a:rPr b="true">
                <a:solidFill>
                  <a:srgbClr val="1F4D77"/>
                </a:solidFill>
                <a:latin typeface="Arial"/>
                <a:ea typeface="Arial"/>
                <a:cs typeface="Arial"/>
              </a:rPr>
              <a:t>БАҒДАРЛАРЫ</a:t>
            </a:r>
            <a:endParaRPr b="true">
              <a:solidFill>
                <a:srgbClr val="1F4D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3678906" y="3104389"/>
            <a:ext cx="943800" cy="31773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buNone/>
            </a:pPr>
            <a:r>
              <a:rPr b="true" sz="1200">
                <a:solidFill>
                  <a:schemeClr val="bg1"/>
                </a:solidFill>
                <a:latin typeface="Arial"/>
                <a:ea typeface="Arial"/>
                <a:cs typeface="Arial"/>
              </a:rPr>
              <a:t>ЕКІНШІ</a:t>
            </a:r>
            <a:endParaRPr b="true" sz="12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4834774" y="3079349"/>
            <a:ext cx="5872104" cy="382095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true" sz="1600">
                <a:solidFill>
                  <a:srgbClr val="1F4D77"/>
                </a:solidFill>
                <a:latin typeface="Arial"/>
                <a:ea typeface="Arial"/>
                <a:cs typeface="Arial"/>
              </a:rPr>
              <a:t>НАҚТЫ СЕКТОРДЫ ДАМЫТУ</a:t>
            </a:r>
            <a:endParaRPr b="true" sz="1600">
              <a:solidFill>
                <a:srgbClr val="1F4D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3670787" y="3737502"/>
            <a:ext cx="921146" cy="31773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buNone/>
            </a:pPr>
            <a:r>
              <a:rPr b="true" sz="1200">
                <a:solidFill>
                  <a:schemeClr val="bg1"/>
                </a:solidFill>
                <a:latin typeface="Arial"/>
                <a:ea typeface="Arial"/>
                <a:cs typeface="Arial"/>
              </a:rPr>
              <a:t>ҮШІНШІ</a:t>
            </a:r>
            <a:endParaRPr b="true" sz="12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4834774" y="3713923"/>
            <a:ext cx="6522733" cy="356286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true" sz="1600">
                <a:solidFill>
                  <a:srgbClr val="1F4D77"/>
                </a:solidFill>
                <a:latin typeface="Arial"/>
                <a:ea typeface="Arial"/>
                <a:cs typeface="Arial"/>
              </a:rPr>
              <a:t>ЕЛ БОЛАШАҒЫНА АРНАЛҒАН СТРАТЕГИЯЛЫҚ ИНВЕСТИЦИЯ</a:t>
            </a:r>
            <a:endParaRPr b="true" sz="1600">
              <a:solidFill>
                <a:srgbClr val="1F4D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3376245" y="4316736"/>
            <a:ext cx="1246461" cy="31773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buNone/>
            </a:pPr>
            <a:r>
              <a:rPr b="true" sz="1200">
                <a:solidFill>
                  <a:schemeClr val="bg1"/>
                </a:solidFill>
                <a:latin typeface="Arial"/>
                <a:ea typeface="Arial"/>
                <a:cs typeface="Arial"/>
              </a:rPr>
              <a:t>ТӨРТІНШІ</a:t>
            </a:r>
            <a:endParaRPr b="true" sz="12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4834774" y="4271108"/>
            <a:ext cx="6434811" cy="32818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true" sz="1600">
                <a:solidFill>
                  <a:srgbClr val="1F4D77"/>
                </a:solidFill>
                <a:latin typeface="Arial"/>
                <a:ea typeface="Arial"/>
                <a:cs typeface="Arial"/>
              </a:rPr>
              <a:t>МЕМЛЕКЕТТІК БАСҚАРУ ІСІН ҚАЙТА ЖАҢҒЫРТУ</a:t>
            </a:r>
            <a:endParaRPr b="true" sz="1600">
              <a:solidFill>
                <a:srgbClr val="1F4D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5" name="Shape 105"/>
          <p:cNvSpPr txBox="true"/>
          <p:nvPr isPhoto="false"/>
        </p:nvSpPr>
        <p:spPr>
          <a:xfrm flipH="false" flipV="false" rot="0">
            <a:off x="3732333" y="4892394"/>
            <a:ext cx="859601" cy="31773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buNone/>
            </a:pPr>
            <a:r>
              <a:rPr b="true" sz="1200">
                <a:solidFill>
                  <a:schemeClr val="bg1"/>
                </a:solidFill>
                <a:latin typeface="Arial"/>
                <a:ea typeface="Arial"/>
                <a:cs typeface="Arial"/>
              </a:rPr>
              <a:t>БЕСІНШІ</a:t>
            </a:r>
            <a:endParaRPr b="true" sz="12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4878735" y="4860792"/>
            <a:ext cx="2621103" cy="328183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b="true" sz="1600">
                <a:solidFill>
                  <a:srgbClr val="1F4D77"/>
                </a:solidFill>
                <a:latin typeface="Arial"/>
                <a:ea typeface="Arial"/>
                <a:cs typeface="Arial"/>
              </a:rPr>
              <a:t>ЗАҢ ЖӘНЕ ТӘРТІП</a:t>
            </a:r>
            <a:endParaRPr b="true" sz="1600">
              <a:solidFill>
                <a:srgbClr val="1F4D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5578764" y="1929516"/>
            <a:ext cx="6114472" cy="6710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0" y="0"/>
            <a:ext cx="5389685" cy="6858000"/>
          </a:xfrm>
          <a:prstGeom prst="rect">
            <a:avLst/>
          </a:prstGeom>
          <a:solidFill>
            <a:srgbClr val="2968A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1" name="Shape 1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88084" y="2077227"/>
            <a:ext cx="4801601" cy="2705418"/>
          </a:xfrm>
          <a:prstGeom prst="rect">
            <a:avLst/>
          </a:prstGeom>
        </p:spPr>
      </p:pic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5389685" y="0"/>
            <a:ext cx="6802315" cy="6858000"/>
          </a:xfrm>
          <a:prstGeom prst="rect">
            <a:avLst/>
          </a:prstGeom>
          <a:gradFill>
            <a:gsLst>
              <a:gs pos="0">
                <a:srgbClr val="28659C">
                  <a:shade val="30000"/>
                  <a:satMod val="115000"/>
                </a:srgbClr>
              </a:gs>
              <a:gs pos="50000">
                <a:srgbClr val="28659C">
                  <a:shade val="67500"/>
                  <a:satMod val="115000"/>
                </a:srgbClr>
              </a:gs>
              <a:gs pos="100000">
                <a:srgbClr val="28659C">
                  <a:shade val="100000"/>
                  <a:satMod val="115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4" name="Shape 114"/>
          <p:cNvPicPr preferRelativeResize="true"/>
          <p:nvPr isPhoto="false"/>
        </p:nvPicPr>
        <p:blipFill>
          <a:blip r:embed="rId2"/>
          <a:srcRect b="16155" l="23410" r="45855" t="30367"/>
          <a:stretch/>
        </p:blipFill>
        <p:spPr>
          <a:xfrm flipH="false" flipV="false" rot="0">
            <a:off x="8435788" y="0"/>
            <a:ext cx="3747246" cy="3666566"/>
          </a:xfrm>
          <a:prstGeom prst="rect">
            <a:avLst/>
          </a:prstGeom>
        </p:spPr>
      </p:pic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0" y="4125928"/>
            <a:ext cx="2155115" cy="656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2155116" y="4125928"/>
            <a:ext cx="3234569" cy="656716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6050108" y="2453738"/>
            <a:ext cx="5283175" cy="212365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БІРІНШІ </a:t>
            </a:r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БАҒДАР </a:t>
            </a:r>
            <a:b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ЖАҢА </a:t>
            </a: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ЭКОНОМИКАЛЫҚ САЯСАТ. </a:t>
            </a:r>
            <a:endParaRPr b="true" sz="36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8" name="Shape 118"/>
          <p:cNvSpPr txBox="true"/>
          <p:nvPr isPhoto="false"/>
        </p:nvSpPr>
        <p:spPr>
          <a:xfrm flipH="false" flipV="false" rot="0">
            <a:off x="911356" y="4343399"/>
            <a:ext cx="3628578" cy="948876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buNone/>
            </a:pP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Экономикалық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саясатымыздың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негізгі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мақсаты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–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сапалық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инклюзивтік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тұрғыдан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халықтың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әл-ауқатын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арттыру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endParaRPr b="true" sz="16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19" name="Shape 119"/>
          <p:cNvSpPr txBox="true"/>
          <p:nvPr isPhoto="false">
            <p:ph idx="0" type="title"/>
          </p:nvPr>
        </p:nvSpPr>
        <p:spPr>
          <a:xfrm flipH="false" flipV="false" rot="0">
            <a:off x="838200" y="931985"/>
            <a:ext cx="1175238" cy="63561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0</a:t>
            </a:r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1</a:t>
            </a:r>
            <a:endParaRPr sz="2800">
              <a:solidFill>
                <a:schemeClr val="bg1"/>
              </a:solidFill>
              <a:latin typeface="Yu Gothic Light"/>
              <a:ea typeface="Yu Gothic Light"/>
              <a:cs typeface="Yu Gothic Light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0" name="GroupShape 1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1" name="Shape 121"/>
          <p:cNvSpPr txBox="true"/>
          <p:nvPr isPhoto="false"/>
        </p:nvSpPr>
        <p:spPr>
          <a:xfrm flipH="false" flipV="false" rot="0">
            <a:off x="723989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1179302" y="1878971"/>
            <a:ext cx="9684316" cy="298543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/>
            <a:r>
              <a:rPr b="true" sz="2800">
                <a:solidFill>
                  <a:srgbClr val="C89800"/>
                </a:solidFill>
                <a:latin typeface="Arial"/>
                <a:ea typeface="Arial"/>
                <a:cs typeface="Arial"/>
              </a:rPr>
              <a:t>ЖАҢА ЭКОНОМИКАЛЫҚ БАҒДАРЫМЫЗДЫҢ БАСТЫ БАСЫМДЫҚТАРЫ МЫНАЛАР: 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spcBef>
                <a:spcPts val="2400"/>
              </a:spcBef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жеке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кәсіпкерлік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бастамаларды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ынталандыру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яғни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мемлекеттік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капитализмнен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мемлекеттің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экономикаға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шектен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тыс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араласуынан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бас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тарту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;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spcBef>
                <a:spcPts val="2400"/>
              </a:spcBef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бәсекелестікті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дамыту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яғни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бәріне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бірдей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мүмкіндік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беру; 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spcBef>
                <a:spcPts val="2400"/>
              </a:spcBef>
              <a:buFont typeface="Wingdings"/>
              <a:buChar char="§"/>
            </a:pP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сондай-ақ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ұлттық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табысты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әділ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бөлу</a:t>
            </a:r>
            <a:r>
              <a:rPr b="tru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4711850" y="6479931"/>
            <a:ext cx="7480149" cy="3963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0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5" name="GroupShape 1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6" name="Shape 126"/>
          <p:cNvSpPr txBox="true"/>
          <p:nvPr isPhoto="false"/>
        </p:nvSpPr>
        <p:spPr>
          <a:xfrm flipH="false" flipV="false" rot="0">
            <a:off x="757376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7" name="Shape 127"/>
          <p:cNvSpPr txBox="true"/>
          <p:nvPr isPhoto="false"/>
        </p:nvSpPr>
        <p:spPr>
          <a:xfrm flipH="false" flipV="false" rot="0">
            <a:off x="1102877" y="1540834"/>
            <a:ext cx="4838245" cy="77835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Бағаны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әкімшілік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жолмен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реттеуден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бас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тарту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8" name="Shape 128"/>
          <p:cNvSpPr txBox="true"/>
          <p:nvPr isPhoto="false"/>
        </p:nvSpPr>
        <p:spPr>
          <a:xfrm flipH="false" flipV="false" rot="0">
            <a:off x="1102877" y="1270759"/>
            <a:ext cx="1215814" cy="36520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Бірінші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1102877" y="2262084"/>
            <a:ext cx="4281132" cy="94760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Монополиялы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нарықтарда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«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Тарифті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инвестицияға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айырбастау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деген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тариф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саясатына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көшу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керек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Меншік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иесі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инвестицияның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айтарлықтай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бөлігін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тарифтің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емес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өз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қаржысының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есебінен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салуға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тиіс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6284025" y="1542357"/>
            <a:ext cx="4838245" cy="110505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Экономиканы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одан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ары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монополиясыздандыру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нақты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институционалдық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шешімдер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қабылдау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қажет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1" name="Shape 131"/>
          <p:cNvSpPr txBox="true"/>
          <p:nvPr isPhoto="false"/>
        </p:nvSpPr>
        <p:spPr>
          <a:xfrm flipH="false" flipV="false" rot="0">
            <a:off x="6284025" y="1272283"/>
            <a:ext cx="1215814" cy="36521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Екінші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2" name="Shape 132"/>
          <p:cNvSpPr txBox="true"/>
          <p:nvPr isPhoto="false"/>
        </p:nvSpPr>
        <p:spPr>
          <a:xfrm flipH="false" flipV="false" rot="0">
            <a:off x="6284025" y="2686098"/>
            <a:ext cx="4374739" cy="87791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Қазір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жұмыс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істеп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тұрған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операторларды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бәсекелі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ортаға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беру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қажет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немесе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монополист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деп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танып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қызметін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монополияға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қарсы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арнаулы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құқық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аясында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реттеу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керек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1102877" y="4162976"/>
            <a:ext cx="4838245" cy="618399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Түсінікті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болжауға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болатындай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салық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саясаты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4" name="Shape 134"/>
          <p:cNvSpPr txBox="true"/>
          <p:nvPr isPhoto="false"/>
        </p:nvSpPr>
        <p:spPr>
          <a:xfrm flipH="false" flipV="false" rot="0">
            <a:off x="1102877" y="3892901"/>
            <a:ext cx="1215814" cy="36520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Үшінші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5" name="Shape 135"/>
          <p:cNvSpPr txBox="true"/>
          <p:nvPr isPhoto="false"/>
        </p:nvSpPr>
        <p:spPr>
          <a:xfrm flipH="false" flipV="false" rot="0">
            <a:off x="6371945" y="4170640"/>
            <a:ext cx="4838245" cy="618399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Ашық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кедендік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басқару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6" name="Shape 136"/>
          <p:cNvSpPr txBox="true"/>
          <p:nvPr isPhoto="false"/>
        </p:nvSpPr>
        <p:spPr>
          <a:xfrm flipH="false" flipV="false" rot="0">
            <a:off x="6371945" y="3900565"/>
            <a:ext cx="1215814" cy="36520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Төртінші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904367" y="1168452"/>
            <a:ext cx="86685" cy="2101362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6075332" y="1168452"/>
            <a:ext cx="86686" cy="2101362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904367" y="3857267"/>
            <a:ext cx="86685" cy="1136317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6075332" y="3857267"/>
            <a:ext cx="86686" cy="1136317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1" name="Shape 141"/>
          <p:cNvSpPr txBox="false"/>
          <p:nvPr isPhoto="false"/>
        </p:nvSpPr>
        <p:spPr>
          <a:xfrm flipH="false" flipV="false" rot="0">
            <a:off x="4711850" y="6479931"/>
            <a:ext cx="7480149" cy="3963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0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3" name="Shape 143"/>
          <p:cNvSpPr txBox="true"/>
          <p:nvPr isPhoto="false"/>
        </p:nvSpPr>
        <p:spPr>
          <a:xfrm flipH="false" flipV="false" rot="0">
            <a:off x="1101449" y="4924087"/>
            <a:ext cx="4282560" cy="12490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2023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жылы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Салық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кодексі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әзірленеді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Сән-салтанатқа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салығын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енгізу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  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Биылғы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1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қыркүйекке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дейін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елге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әкелінген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автокөліктерді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заңдастыру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4" name="GroupShape 1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5" name="Shape 145"/>
          <p:cNvSpPr txBox="true"/>
          <p:nvPr isPhoto="false"/>
        </p:nvSpPr>
        <p:spPr>
          <a:xfrm flipH="false" flipV="false" rot="0">
            <a:off x="650099" y="363417"/>
            <a:ext cx="6567850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6" name="Shape 146"/>
          <p:cNvSpPr txBox="true"/>
          <p:nvPr isPhoto="false"/>
        </p:nvSpPr>
        <p:spPr>
          <a:xfrm flipH="false" flipV="false" rot="0">
            <a:off x="1094432" y="1594967"/>
            <a:ext cx="4838245" cy="618909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Бюджет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саясатының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моделін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реформалау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Бюджет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кодексі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7" name="Shape 147"/>
          <p:cNvSpPr txBox="true"/>
          <p:nvPr isPhoto="false"/>
        </p:nvSpPr>
        <p:spPr>
          <a:xfrm flipH="false" flipV="false" rot="0">
            <a:off x="1094432" y="1324892"/>
            <a:ext cx="1215814" cy="36521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Бесінші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8" name="Shape 148"/>
          <p:cNvSpPr txBox="true"/>
          <p:nvPr isPhoto="false"/>
        </p:nvSpPr>
        <p:spPr>
          <a:xfrm flipH="false" flipV="false" rot="0">
            <a:off x="6371945" y="1594967"/>
            <a:ext cx="4838245" cy="618909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Кәсіпкерлікті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жүйелі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түрде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қолдау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9" name="Shape 149"/>
          <p:cNvSpPr txBox="true"/>
          <p:nvPr isPhoto="false"/>
        </p:nvSpPr>
        <p:spPr>
          <a:xfrm flipH="false" flipV="false" rot="0">
            <a:off x="6371945" y="1324892"/>
            <a:ext cx="1215814" cy="36521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Алтыншы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0" name="Shape 150"/>
          <p:cNvSpPr txBox="true"/>
          <p:nvPr isPhoto="false"/>
        </p:nvSpPr>
        <p:spPr>
          <a:xfrm flipH="false" flipV="false" rot="0">
            <a:off x="6496333" y="2097479"/>
            <a:ext cx="4883233" cy="58653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Мемлекеттік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сатып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алу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туралы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»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заң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Бағаның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төмен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болуы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ғана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емес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тауарлар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мен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қызметтердің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сапасы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-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басты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назарда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1" name="Shape 151"/>
          <p:cNvSpPr txBox="true"/>
          <p:nvPr isPhoto="false"/>
        </p:nvSpPr>
        <p:spPr>
          <a:xfrm flipH="false" flipV="false" rot="0">
            <a:off x="1094432" y="3286723"/>
            <a:ext cx="4364259" cy="86642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пен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жекеменшік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серіктестігінің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жаңа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үлгісіне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көшу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2" name="Shape 152"/>
          <p:cNvSpPr txBox="true"/>
          <p:nvPr isPhoto="false"/>
        </p:nvSpPr>
        <p:spPr>
          <a:xfrm flipH="false" flipV="false" rot="0">
            <a:off x="1094432" y="3075234"/>
            <a:ext cx="1215814" cy="36520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Жетінші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3" name="Shape 153"/>
          <p:cNvSpPr txBox="true"/>
          <p:nvPr isPhoto="false"/>
        </p:nvSpPr>
        <p:spPr>
          <a:xfrm flipH="false" flipV="false" rot="0">
            <a:off x="6371945" y="3362153"/>
            <a:ext cx="4838245" cy="59697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Отандық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бизнес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несие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ресурстарының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тапшылығын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4" name="Shape 154"/>
          <p:cNvSpPr txBox="true"/>
          <p:nvPr isPhoto="false"/>
        </p:nvSpPr>
        <p:spPr>
          <a:xfrm flipH="false" flipV="false" rot="0">
            <a:off x="6371945" y="3092078"/>
            <a:ext cx="1215814" cy="36520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Сегізінші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1094432" y="4886626"/>
            <a:ext cx="4838245" cy="112317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Жер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–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өнім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өндірудің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негізгі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факторы.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Кәсіпкерлерге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жер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телімдерін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ашық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әрі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жедел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бөлу</a:t>
            </a:r>
            <a:r>
              <a:rPr b="true" sz="1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8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6" name="Shape 156"/>
          <p:cNvSpPr txBox="true"/>
          <p:nvPr isPhoto="false"/>
        </p:nvSpPr>
        <p:spPr>
          <a:xfrm flipH="false" flipV="false" rot="0">
            <a:off x="1094432" y="4616392"/>
            <a:ext cx="1215814" cy="36520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Тоғызыншы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895921" y="1324892"/>
            <a:ext cx="86685" cy="854395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6241297" y="1324891"/>
            <a:ext cx="86686" cy="1370459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6241297" y="3090792"/>
            <a:ext cx="86686" cy="942706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893443" y="3090792"/>
            <a:ext cx="86685" cy="942706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1" name="Shape 161"/>
          <p:cNvSpPr txBox="false"/>
          <p:nvPr isPhoto="false"/>
        </p:nvSpPr>
        <p:spPr>
          <a:xfrm flipH="false" flipV="false" rot="0">
            <a:off x="893443" y="4616391"/>
            <a:ext cx="86685" cy="1393407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2" name="Shape 162"/>
          <p:cNvSpPr txBox="false"/>
          <p:nvPr isPhoto="false"/>
        </p:nvSpPr>
        <p:spPr>
          <a:xfrm flipH="false" flipV="false" rot="0">
            <a:off x="4711850" y="6479931"/>
            <a:ext cx="7480149" cy="3963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0" y="6479931"/>
            <a:ext cx="4711850" cy="378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4" name="GroupShape 1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5" name="Shape 165"/>
          <p:cNvSpPr txBox="false"/>
          <p:nvPr isPhoto="false"/>
        </p:nvSpPr>
        <p:spPr>
          <a:xfrm flipH="false" flipV="false" rot="0">
            <a:off x="0" y="0"/>
            <a:ext cx="5758962" cy="6858000"/>
          </a:xfrm>
          <a:prstGeom prst="rect">
            <a:avLst/>
          </a:prstGeom>
          <a:solidFill>
            <a:srgbClr val="2968A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6" name="Shape 166"/>
          <p:cNvSpPr txBox="false"/>
          <p:nvPr isPhoto="false"/>
        </p:nvSpPr>
        <p:spPr>
          <a:xfrm flipH="false" flipV="false" rot="0">
            <a:off x="5758962" y="0"/>
            <a:ext cx="6433038" cy="6858000"/>
          </a:xfrm>
          <a:prstGeom prst="rect">
            <a:avLst/>
          </a:prstGeom>
          <a:gradFill>
            <a:gsLst>
              <a:gs pos="0">
                <a:srgbClr val="28659C">
                  <a:shade val="30000"/>
                  <a:satMod val="115000"/>
                </a:srgbClr>
              </a:gs>
              <a:gs pos="50000">
                <a:srgbClr val="28659C">
                  <a:shade val="67500"/>
                  <a:satMod val="115000"/>
                </a:srgbClr>
              </a:gs>
              <a:gs pos="100000">
                <a:srgbClr val="28659C">
                  <a:shade val="100000"/>
                  <a:satMod val="115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68" name="Shape 168"/>
          <p:cNvPicPr preferRelativeResize="true"/>
          <p:nvPr isPhoto="false"/>
        </p:nvPicPr>
        <p:blipFill>
          <a:blip r:embed="rId1"/>
          <a:srcRect b="16155" l="23410" r="45855" t="30367"/>
          <a:stretch/>
        </p:blipFill>
        <p:spPr>
          <a:xfrm flipH="false" flipV="false" rot="0">
            <a:off x="8435788" y="0"/>
            <a:ext cx="3747246" cy="3666566"/>
          </a:xfrm>
          <a:prstGeom prst="rect">
            <a:avLst/>
          </a:prstGeom>
        </p:spPr>
      </p:pic>
      <p:sp>
        <p:nvSpPr>
          <p:cNvPr hidden="false" id="169" name="Shape 169"/>
          <p:cNvSpPr txBox="true"/>
          <p:nvPr isPhoto="false">
            <p:ph idx="0" type="title"/>
          </p:nvPr>
        </p:nvSpPr>
        <p:spPr>
          <a:xfrm flipH="false" flipV="false" rot="0">
            <a:off x="838200" y="931985"/>
            <a:ext cx="1175238" cy="63561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0</a:t>
            </a:r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2</a:t>
            </a:r>
            <a:endParaRPr sz="2800">
              <a:solidFill>
                <a:schemeClr val="bg1"/>
              </a:solidFill>
              <a:latin typeface="Yu Gothic Light"/>
              <a:ea typeface="Yu Gothic Light"/>
              <a:cs typeface="Yu Gothic Light"/>
            </a:endParaRPr>
          </a:p>
        </p:txBody>
      </p:sp>
      <p:pic>
        <p:nvPicPr>
          <p:cNvPr hidden="false" id="171" name="Shape 17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34675" y="2206869"/>
            <a:ext cx="4209455" cy="2805963"/>
          </a:xfrm>
          <a:prstGeom prst="rect">
            <a:avLst/>
          </a:prstGeom>
        </p:spPr>
      </p:pic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0" y="4356116"/>
            <a:ext cx="1734774" cy="656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3" name="Shape 173"/>
          <p:cNvSpPr txBox="false"/>
          <p:nvPr isPhoto="false"/>
        </p:nvSpPr>
        <p:spPr>
          <a:xfrm flipH="false" flipV="false" rot="0">
            <a:off x="1734774" y="4356116"/>
            <a:ext cx="4024187" cy="656716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4" name="Shape 174"/>
          <p:cNvSpPr txBox="true"/>
          <p:nvPr isPhoto="false"/>
        </p:nvSpPr>
        <p:spPr>
          <a:xfrm flipH="false" flipV="false" rot="0">
            <a:off x="6234748" y="2453738"/>
            <a:ext cx="4328619" cy="218521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ЕКІНШІ БАҒДАР</a:t>
            </a:r>
            <a:endParaRPr sz="28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 indent="0" marL="0"/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НАҚТЫ СЕКТОРДЫ </a:t>
            </a: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ДАМЫТУ</a:t>
            </a:r>
            <a:endParaRPr b="true" sz="36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0" y="0"/>
            <a:ext cx="12192000" cy="2817427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78" name="Shape 178"/>
          <p:cNvPicPr preferRelativeResize="true"/>
          <p:nvPr isPhoto="false"/>
        </p:nvPicPr>
        <p:blipFill>
          <a:blip r:embed="rId1"/>
          <a:srcRect b="43266" l="0" r="0" t="19158"/>
          <a:stretch/>
        </p:blipFill>
        <p:spPr>
          <a:xfrm flipH="false" flipV="false" rot="0">
            <a:off x="1167624" y="635105"/>
            <a:ext cx="9856751" cy="2181985"/>
          </a:xfrm>
          <a:prstGeom prst="rect">
            <a:avLst/>
          </a:prstGeom>
        </p:spPr>
      </p:pic>
      <p:sp>
        <p:nvSpPr>
          <p:cNvPr hidden="false" id="179" name="Shape 179"/>
          <p:cNvSpPr txBox="false"/>
          <p:nvPr isPhoto="false"/>
        </p:nvSpPr>
        <p:spPr>
          <a:xfrm flipH="false" flipV="false" rot="0">
            <a:off x="0" y="2355273"/>
            <a:ext cx="12192000" cy="462153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0" name="Shape 180"/>
          <p:cNvSpPr txBox="true"/>
          <p:nvPr isPhoto="false"/>
        </p:nvSpPr>
        <p:spPr>
          <a:xfrm flipH="false" flipV="false" rot="0">
            <a:off x="838199" y="217704"/>
            <a:ext cx="6942993" cy="498230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ӘДІЛЕТТІ МЕМЛЕКЕТ. БІРТҰТАС ҰЛТ. БЕРЕКЕЛІ ҚОҒАМ</a:t>
            </a:r>
            <a:endParaRPr b="true" sz="10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764308" y="3127641"/>
            <a:ext cx="4953001" cy="281923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C89800"/>
              </a:buClr>
              <a:buFont typeface="Wingdings"/>
              <a:buChar char="§"/>
            </a:pP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Жер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қойнауын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игеру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ісіне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инвестиция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тарту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заңнаманы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рәсімдерді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барынша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жеңілдету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 </a:t>
            </a:r>
            <a:endParaRPr b="true"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C89800"/>
              </a:buClr>
              <a:buFont typeface="Wingdings"/>
              <a:buChar char="§"/>
            </a:pP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Үкіметке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индустрия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және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жер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қойнауын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игеру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салаларының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инвестициялық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тартымдылығын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арттыру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тапсырылды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C89800"/>
              </a:buClr>
              <a:buFont typeface="Wingdings"/>
              <a:buChar char="§"/>
            </a:pP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Арнайы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экономикалық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аймақтарды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дамыту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үшін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мүлде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басқа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саясатқа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көшу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6236854" y="3127641"/>
            <a:ext cx="5110019" cy="269047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lnSpc>
                <a:spcPct val="115000"/>
              </a:lnSpc>
              <a:spcBef>
                <a:spcPts val="1800"/>
              </a:spcBef>
              <a:buClr>
                <a:srgbClr val="C89800"/>
              </a:buClr>
              <a:buFont typeface="Wingdings"/>
              <a:buChar char="§"/>
            </a:pP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Мемлекет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өзінің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экономикаға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араласуын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біртіндеп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азайтады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b="true"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lnSpc>
                <a:spcPct val="115000"/>
              </a:lnSpc>
              <a:spcBef>
                <a:spcPts val="1800"/>
              </a:spcBef>
              <a:buClr>
                <a:srgbClr val="C89800"/>
              </a:buClr>
              <a:buFont typeface="Wingdings"/>
              <a:buChar char="§"/>
            </a:pP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Еліміздің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транзиттік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қуатын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арттыру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b="true"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lnSpc>
                <a:spcPct val="115000"/>
              </a:lnSpc>
              <a:spcBef>
                <a:spcPts val="1800"/>
              </a:spcBef>
              <a:buClr>
                <a:srgbClr val="C89800"/>
              </a:buClr>
              <a:buFont typeface="Wingdings"/>
              <a:buChar char="§"/>
            </a:pP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Құрылыс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секторы. </a:t>
            </a:r>
            <a:endParaRPr b="true"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lnSpc>
                <a:spcPct val="115000"/>
              </a:lnSpc>
              <a:spcBef>
                <a:spcPts val="1800"/>
              </a:spcBef>
              <a:buClr>
                <a:srgbClr val="C89800"/>
              </a:buClr>
              <a:buFont typeface="Wingdings"/>
              <a:buChar char="§"/>
            </a:pP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Ауыл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шаруашылығын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дамыту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indent="-285750" marL="285750">
              <a:lnSpc>
                <a:spcPct val="115000"/>
              </a:lnSpc>
              <a:spcBef>
                <a:spcPts val="1800"/>
              </a:spcBef>
              <a:buClr>
                <a:srgbClr val="C89800"/>
              </a:buClr>
              <a:buFont typeface="Wingdings"/>
              <a:buChar char="§"/>
            </a:pP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Су 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тапшылығы</a:t>
            </a:r>
            <a:r>
              <a:rPr b="true"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мәселесін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шешу</a:t>
            </a:r>
            <a:r>
              <a:rPr sz="16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60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3" name="Shape 183"/>
          <p:cNvSpPr txBox="false"/>
          <p:nvPr isPhoto="false"/>
        </p:nvSpPr>
        <p:spPr>
          <a:xfrm flipH="false" flipV="false" rot="0">
            <a:off x="0" y="2355273"/>
            <a:ext cx="4673600" cy="461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4" name="GroupShape 1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5" name="Shape 185"/>
          <p:cNvSpPr txBox="false"/>
          <p:nvPr isPhoto="false"/>
        </p:nvSpPr>
        <p:spPr>
          <a:xfrm flipH="false" flipV="false" rot="0">
            <a:off x="0" y="0"/>
            <a:ext cx="5403273" cy="6858000"/>
          </a:xfrm>
          <a:prstGeom prst="rect">
            <a:avLst/>
          </a:prstGeom>
          <a:solidFill>
            <a:srgbClr val="2968A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87" name="Shape 18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99701" y="2578371"/>
            <a:ext cx="4513867" cy="2536792"/>
          </a:xfrm>
          <a:prstGeom prst="rect">
            <a:avLst/>
          </a:prstGeom>
        </p:spPr>
      </p:pic>
      <p:sp>
        <p:nvSpPr>
          <p:cNvPr hidden="false" id="188" name="Shape 188"/>
          <p:cNvSpPr txBox="false"/>
          <p:nvPr isPhoto="false"/>
        </p:nvSpPr>
        <p:spPr>
          <a:xfrm flipH="false" flipV="false" rot="0">
            <a:off x="5403274" y="0"/>
            <a:ext cx="6788726" cy="6858000"/>
          </a:xfrm>
          <a:prstGeom prst="rect">
            <a:avLst/>
          </a:prstGeom>
          <a:gradFill>
            <a:gsLst>
              <a:gs pos="0">
                <a:srgbClr val="28659C">
                  <a:shade val="30000"/>
                  <a:satMod val="115000"/>
                </a:srgbClr>
              </a:gs>
              <a:gs pos="50000">
                <a:srgbClr val="28659C">
                  <a:shade val="67500"/>
                  <a:satMod val="115000"/>
                </a:srgbClr>
              </a:gs>
              <a:gs pos="100000">
                <a:srgbClr val="28659C">
                  <a:shade val="100000"/>
                  <a:satMod val="115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90" name="Shape 190"/>
          <p:cNvPicPr preferRelativeResize="true"/>
          <p:nvPr isPhoto="false"/>
        </p:nvPicPr>
        <p:blipFill>
          <a:blip r:embed="rId2"/>
          <a:srcRect b="16155" l="23410" r="45855" t="30367"/>
          <a:stretch/>
        </p:blipFill>
        <p:spPr>
          <a:xfrm flipH="false" flipV="false" rot="0">
            <a:off x="8435788" y="0"/>
            <a:ext cx="3747246" cy="3666566"/>
          </a:xfrm>
          <a:prstGeom prst="rect">
            <a:avLst/>
          </a:prstGeom>
        </p:spPr>
      </p:pic>
      <p:sp>
        <p:nvSpPr>
          <p:cNvPr hidden="false" id="191" name="Shape 191"/>
          <p:cNvSpPr txBox="true"/>
          <p:nvPr isPhoto="false">
            <p:ph idx="0" type="title"/>
          </p:nvPr>
        </p:nvSpPr>
        <p:spPr>
          <a:xfrm flipH="false" flipV="false" rot="0">
            <a:off x="838200" y="931985"/>
            <a:ext cx="1175238" cy="63561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>
                <a:solidFill>
                  <a:schemeClr val="bg1"/>
                </a:solidFill>
                <a:latin typeface="Yu Gothic Light"/>
                <a:ea typeface="Yu Gothic Light"/>
                <a:cs typeface="Yu Gothic Light"/>
              </a:rPr>
              <a:t>03</a:t>
            </a:r>
            <a:endParaRPr sz="2800">
              <a:solidFill>
                <a:schemeClr val="bg1"/>
              </a:solidFill>
              <a:latin typeface="Yu Gothic Light"/>
              <a:ea typeface="Yu Gothic Light"/>
              <a:cs typeface="Yu Gothic Light"/>
            </a:endParaRPr>
          </a:p>
        </p:txBody>
      </p:sp>
      <p:sp>
        <p:nvSpPr>
          <p:cNvPr hidden="false" id="192" name="Shape 192"/>
          <p:cNvSpPr txBox="false"/>
          <p:nvPr isPhoto="false"/>
        </p:nvSpPr>
        <p:spPr>
          <a:xfrm flipH="false" flipV="false" rot="0">
            <a:off x="13842" y="4458447"/>
            <a:ext cx="2404542" cy="656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3" name="Shape 193"/>
          <p:cNvSpPr txBox="false"/>
          <p:nvPr isPhoto="false"/>
        </p:nvSpPr>
        <p:spPr>
          <a:xfrm flipH="false" flipV="false" rot="0">
            <a:off x="2418384" y="4458447"/>
            <a:ext cx="2984889" cy="656716"/>
          </a:xfrm>
          <a:prstGeom prst="rect">
            <a:avLst/>
          </a:prstGeom>
          <a:solidFill>
            <a:srgbClr val="14314C">
              <a:alpha val="6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4" name="Shape 194"/>
          <p:cNvSpPr txBox="true"/>
          <p:nvPr isPhoto="false"/>
        </p:nvSpPr>
        <p:spPr>
          <a:xfrm flipH="false" flipV="false" rot="0">
            <a:off x="6234748" y="2453738"/>
            <a:ext cx="4768344" cy="267765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ҮШІНШІ БАҒДАР</a:t>
            </a:r>
            <a:br>
              <a:rPr sz="240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b="true" sz="360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ЕЛ БОЛАШАҒЫНА АРНАЛҒАН СТРАТЕГИЯЛЫҚ ИНВЕСТИЦИЯ</a:t>
            </a:r>
            <a:endParaRPr b="true" sz="360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5" name="Shape 195"/>
          <p:cNvSpPr txBox="true"/>
          <p:nvPr isPhoto="false"/>
        </p:nvSpPr>
        <p:spPr>
          <a:xfrm flipH="false" flipV="false" rot="0">
            <a:off x="708666" y="4570904"/>
            <a:ext cx="4599379" cy="431801"/>
          </a:xfrm>
          <a:prstGeom prst="rect">
            <a:avLst/>
          </a:prstGeom>
        </p:spPr>
        <p:txBody>
          <a:bodyPr bIns="45720" lIns="91440" rIns="91440" tIns="45720" vert="horz">
            <a:noAutofit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  <a:buNone/>
            </a:pP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Еліміздің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 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басты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 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құндылығы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 – 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адам</a:t>
            </a:r>
            <a:r>
              <a:rPr b="true" sz="1600">
                <a:solidFill>
                  <a:schemeClr val="bg1"/>
                </a:solidFill>
                <a:latin typeface="Century"/>
                <a:ea typeface="Century"/>
                <a:cs typeface="Century"/>
              </a:rPr>
              <a:t>. </a:t>
            </a:r>
            <a:endParaRPr b="true" sz="1600">
              <a:solidFill>
                <a:schemeClr val="bg1"/>
              </a:solidFill>
              <a:latin typeface="Century"/>
              <a:ea typeface="Century"/>
              <a:cs typeface="Century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2022-09-05T15:41:41Z</dcterms:modified>
</cp:coreProperties>
</file>