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3" r:id="rId1"/>
  </p:sldMasterIdLst>
  <p:notesMasterIdLst>
    <p:notesMasterId r:id="rId27"/>
  </p:notesMasterIdLst>
  <p:sldIdLst>
    <p:sldId id="576" r:id="rId2"/>
    <p:sldId id="577" r:id="rId3"/>
    <p:sldId id="621" r:id="rId4"/>
    <p:sldId id="622" r:id="rId5"/>
    <p:sldId id="623" r:id="rId6"/>
    <p:sldId id="624" r:id="rId7"/>
    <p:sldId id="625" r:id="rId8"/>
    <p:sldId id="583" r:id="rId9"/>
    <p:sldId id="626" r:id="rId10"/>
    <p:sldId id="627" r:id="rId11"/>
    <p:sldId id="607" r:id="rId12"/>
    <p:sldId id="585" r:id="rId13"/>
    <p:sldId id="631" r:id="rId14"/>
    <p:sldId id="632" r:id="rId15"/>
    <p:sldId id="608" r:id="rId16"/>
    <p:sldId id="609" r:id="rId17"/>
    <p:sldId id="610" r:id="rId18"/>
    <p:sldId id="611" r:id="rId19"/>
    <p:sldId id="613" r:id="rId20"/>
    <p:sldId id="614" r:id="rId21"/>
    <p:sldId id="616" r:id="rId22"/>
    <p:sldId id="618" r:id="rId23"/>
    <p:sldId id="629" r:id="rId24"/>
    <p:sldId id="630" r:id="rId25"/>
    <p:sldId id="628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006600"/>
    <a:srgbClr val="000066"/>
    <a:srgbClr val="CC00FF"/>
    <a:srgbClr val="F2F2F2"/>
    <a:srgbClr val="FF7C80"/>
    <a:srgbClr val="FFFFFF"/>
    <a:srgbClr val="FFD9D9"/>
    <a:srgbClr val="FFE7E7"/>
    <a:srgbClr val="FFC9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6691" autoAdjust="0"/>
    <p:restoredTop sz="99879" autoAdjust="0"/>
  </p:normalViewPr>
  <p:slideViewPr>
    <p:cSldViewPr snapToGrid="0">
      <p:cViewPr varScale="1">
        <p:scale>
          <a:sx n="62" d="100"/>
          <a:sy n="62" d="100"/>
        </p:scale>
        <p:origin x="90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BE9E18-6F33-4B4C-A17F-22460BC4D195}" type="datetimeFigureOut">
              <a:rPr lang="ru-RU" smtClean="0"/>
              <a:t>11.04.2021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D07DA5-4179-4FA2-86B7-C98829CCB2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990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754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4/11/2021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693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325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72" b="1" i="0">
                <a:solidFill>
                  <a:srgbClr val="D2000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60076" y="1468587"/>
            <a:ext cx="4511348" cy="1936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98" b="0" i="0">
                <a:solidFill>
                  <a:srgbClr val="3535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13342" y="1630827"/>
            <a:ext cx="4933408" cy="24032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35" b="1" i="0">
                <a:solidFill>
                  <a:srgbClr val="006FC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5" b="0" i="0">
                <a:solidFill>
                  <a:srgbClr val="8F8F8F"/>
                </a:solidFill>
                <a:latin typeface="Arial"/>
                <a:cs typeface="Arial"/>
              </a:defRPr>
            </a:lvl1pPr>
          </a:lstStyle>
          <a:p>
            <a:pPr marL="18360">
              <a:lnSpc>
                <a:spcPts val="1390"/>
              </a:lnSpc>
            </a:pPr>
            <a:fld id="{81D60167-4931-47E6-BA6A-407CBD079E47}" type="slidenum">
              <a:rPr lang="ru-RU" spc="5" smtClean="0"/>
              <a:pPr marL="18360">
                <a:lnSpc>
                  <a:spcPts val="1390"/>
                </a:lnSpc>
              </a:pPr>
              <a:t>‹#›</a:t>
            </a:fld>
            <a:endParaRPr lang="ru-RU" spc="5" dirty="0"/>
          </a:p>
        </p:txBody>
      </p:sp>
    </p:spTree>
    <p:extLst>
      <p:ext uri="{BB962C8B-B14F-4D97-AF65-F5344CB8AC3E}">
        <p14:creationId xmlns:p14="http://schemas.microsoft.com/office/powerpoint/2010/main" val="1264707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4/11/2021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867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318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4/11/2021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713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4/11/2021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105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865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4/11/2021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28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4/11/2021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452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937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4/11/2021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506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C:\Users\Aytzhanova\Desktop\Лого КМУ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076" y="170486"/>
            <a:ext cx="1146178" cy="71536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418522" y="3559715"/>
            <a:ext cx="83120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0066"/>
                </a:solidFill>
              </a:rPr>
              <a:t> КПДЛ – </a:t>
            </a:r>
            <a:r>
              <a:rPr lang="ru-RU" sz="1400" b="1" dirty="0" err="1" smtClean="0">
                <a:solidFill>
                  <a:srgbClr val="000066"/>
                </a:solidFill>
              </a:rPr>
              <a:t>Коронавирусная</a:t>
            </a:r>
            <a:r>
              <a:rPr lang="ru-RU" sz="1400" b="1" dirty="0" smtClean="0">
                <a:solidFill>
                  <a:srgbClr val="000066"/>
                </a:solidFill>
              </a:rPr>
              <a:t> инфекция у взрослых от 1.04.2020г.</a:t>
            </a:r>
            <a:endParaRPr lang="ru-RU" sz="1400" dirty="0">
              <a:solidFill>
                <a:srgbClr val="000066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74559" y="5353273"/>
            <a:ext cx="749050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600" b="1" dirty="0" smtClean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Кошерова Бахыт Нургалиевна </a:t>
            </a:r>
            <a:endParaRPr lang="ru-RU" sz="1600" dirty="0" smtClean="0">
              <a:solidFill>
                <a:srgbClr val="00006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600" dirty="0" smtClean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проректор </a:t>
            </a:r>
            <a:r>
              <a:rPr lang="ru-RU" sz="1600" dirty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 клинической работе НАО «МУК</a:t>
            </a:r>
            <a:r>
              <a:rPr lang="ru-RU" sz="1600" dirty="0" smtClean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», руководитель </a:t>
            </a:r>
            <a:r>
              <a:rPr lang="ru-RU" sz="1600" dirty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группы </a:t>
            </a:r>
            <a:endParaRPr lang="ru-RU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151264" y="6323582"/>
            <a:ext cx="17556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0066"/>
                </a:solidFill>
              </a:rPr>
              <a:t>Караганда 202</a:t>
            </a:r>
            <a:r>
              <a:rPr lang="en-US" b="1" dirty="0" smtClean="0">
                <a:solidFill>
                  <a:srgbClr val="000066"/>
                </a:solidFill>
              </a:rPr>
              <a:t>1</a:t>
            </a:r>
            <a:endParaRPr lang="ru-RU" b="1" dirty="0">
              <a:solidFill>
                <a:srgbClr val="000066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89933" y="1725300"/>
            <a:ext cx="856925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lang="ru-RU" sz="2400" b="1" dirty="0" smtClean="0">
                <a:solidFill>
                  <a:srgbClr val="000066"/>
                </a:solidFill>
                <a:latin typeface="Arial"/>
                <a:cs typeface="Arial"/>
              </a:rPr>
              <a:t>ОКАЗАНИЕ МЕДИЦИНСКОЙ  </a:t>
            </a:r>
            <a:r>
              <a:rPr lang="ru-RU" sz="2400" b="1" dirty="0">
                <a:solidFill>
                  <a:srgbClr val="000066"/>
                </a:solidFill>
                <a:latin typeface="Arial"/>
                <a:cs typeface="Arial"/>
              </a:rPr>
              <a:t>ПОМОЩИ ПАЦИЕНТАМ </a:t>
            </a:r>
            <a:r>
              <a:rPr lang="en-US" sz="2400" b="1" spc="5" dirty="0">
                <a:solidFill>
                  <a:srgbClr val="000066"/>
                </a:solidFill>
                <a:latin typeface="Arial"/>
                <a:cs typeface="Arial"/>
              </a:rPr>
              <a:t>COVID- 19</a:t>
            </a:r>
            <a:r>
              <a:rPr lang="ru-RU" sz="2400" b="1" spc="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endParaRPr lang="ru-RU" sz="2400" b="1" dirty="0">
              <a:solidFill>
                <a:srgbClr val="000066"/>
              </a:solidFill>
              <a:latin typeface="Arial"/>
              <a:cs typeface="Arial"/>
            </a:endParaRPr>
          </a:p>
          <a:p>
            <a:pPr algn="ctr">
              <a:defRPr/>
            </a:pPr>
            <a:r>
              <a:rPr lang="ru-RU" sz="2400" b="1" dirty="0">
                <a:solidFill>
                  <a:srgbClr val="000066"/>
                </a:solidFill>
                <a:latin typeface="Arial"/>
                <a:cs typeface="Arial"/>
              </a:rPr>
              <a:t>НА УРОВНЕ </a:t>
            </a:r>
            <a:r>
              <a:rPr lang="ru-RU" sz="2400" b="1" dirty="0" smtClean="0">
                <a:solidFill>
                  <a:srgbClr val="000066"/>
                </a:solidFill>
                <a:latin typeface="Arial"/>
                <a:cs typeface="Arial"/>
              </a:rPr>
              <a:t>ПМСП   </a:t>
            </a:r>
            <a:endParaRPr lang="ru-RU" sz="2400" b="1" spc="5" dirty="0">
              <a:solidFill>
                <a:srgbClr val="000066"/>
              </a:solidFill>
              <a:latin typeface="Arial"/>
              <a:cs typeface="Arial"/>
            </a:endParaRPr>
          </a:p>
          <a:p>
            <a:pPr algn="ctr">
              <a:defRPr/>
            </a:pPr>
            <a:endParaRPr lang="ru-RU" sz="2400" dirty="0">
              <a:solidFill>
                <a:srgbClr val="000066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8834" y="560863"/>
            <a:ext cx="2048434" cy="1164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73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50428" y="166257"/>
            <a:ext cx="95433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spc="5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spc="5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ФАКТОРЫ РИСКА ТЯЖЕЛОГО И ОСЛОЖНЕННОГО ТЕЧЕНИЯ У ВЗРОСЛЫХ:</a:t>
            </a:r>
            <a:endParaRPr lang="ru-RU" b="1" spc="5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7" name="object 3"/>
          <p:cNvSpPr/>
          <p:nvPr/>
        </p:nvSpPr>
        <p:spPr>
          <a:xfrm>
            <a:off x="1318346" y="625092"/>
            <a:ext cx="9784915" cy="11017"/>
          </a:xfrm>
          <a:custGeom>
            <a:avLst/>
            <a:gdLst/>
            <a:ahLst/>
            <a:cxnLst/>
            <a:rect l="l" t="t" r="r" b="b"/>
            <a:pathLst>
              <a:path w="8155305" h="22860">
                <a:moveTo>
                  <a:pt x="8154695" y="0"/>
                </a:moveTo>
                <a:lnTo>
                  <a:pt x="0" y="0"/>
                </a:lnTo>
                <a:lnTo>
                  <a:pt x="0" y="8940"/>
                </a:lnTo>
                <a:lnTo>
                  <a:pt x="0" y="13754"/>
                </a:lnTo>
                <a:lnTo>
                  <a:pt x="0" y="22694"/>
                </a:lnTo>
                <a:lnTo>
                  <a:pt x="8154695" y="22694"/>
                </a:lnTo>
                <a:lnTo>
                  <a:pt x="8154695" y="13754"/>
                </a:lnTo>
                <a:lnTo>
                  <a:pt x="8154695" y="8940"/>
                </a:lnTo>
                <a:lnTo>
                  <a:pt x="8154695" y="0"/>
                </a:lnTo>
                <a:close/>
              </a:path>
            </a:pathLst>
          </a:custGeom>
          <a:solidFill>
            <a:srgbClr val="565656"/>
          </a:solidFill>
        </p:spPr>
        <p:txBody>
          <a:bodyPr wrap="square" lIns="0" tIns="0" rIns="0" bIns="0" rtlCol="0"/>
          <a:lstStyle/>
          <a:p>
            <a:endParaRPr sz="867"/>
          </a:p>
        </p:txBody>
      </p:sp>
      <p:sp>
        <p:nvSpPr>
          <p:cNvPr id="8" name="object 4"/>
          <p:cNvSpPr/>
          <p:nvPr/>
        </p:nvSpPr>
        <p:spPr>
          <a:xfrm>
            <a:off x="1317533" y="615809"/>
            <a:ext cx="3534394" cy="0"/>
          </a:xfrm>
          <a:custGeom>
            <a:avLst/>
            <a:gdLst/>
            <a:ahLst/>
            <a:cxnLst/>
            <a:rect l="l" t="t" r="r" b="b"/>
            <a:pathLst>
              <a:path w="2945765">
                <a:moveTo>
                  <a:pt x="0" y="0"/>
                </a:moveTo>
                <a:lnTo>
                  <a:pt x="2945630" y="0"/>
                </a:lnTo>
              </a:path>
            </a:pathLst>
          </a:custGeom>
          <a:ln w="66018">
            <a:solidFill>
              <a:srgbClr val="D20001"/>
            </a:solidFill>
          </a:ln>
        </p:spPr>
        <p:txBody>
          <a:bodyPr wrap="square" lIns="0" tIns="0" rIns="0" bIns="0" rtlCol="0"/>
          <a:lstStyle/>
          <a:p>
            <a:endParaRPr sz="867"/>
          </a:p>
        </p:txBody>
      </p:sp>
      <p:sp>
        <p:nvSpPr>
          <p:cNvPr id="2" name="Прямоугольник 1"/>
          <p:cNvSpPr/>
          <p:nvPr/>
        </p:nvSpPr>
        <p:spPr>
          <a:xfrm>
            <a:off x="239643" y="812588"/>
            <a:ext cx="10863618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70510" algn="l"/>
              </a:tabLst>
            </a:pPr>
            <a:r>
              <a:rPr lang="ru-RU" sz="2200" dirty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Возраст старше 60 лет (риск возрастает с возрастом</a:t>
            </a:r>
            <a:r>
              <a:rPr lang="ru-RU" sz="2200" dirty="0" smtClean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70510" algn="l"/>
              </a:tabLst>
            </a:pPr>
            <a:endParaRPr lang="ru-RU" sz="2200" dirty="0">
              <a:solidFill>
                <a:srgbClr val="00006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70510" algn="l"/>
              </a:tabLst>
            </a:pPr>
            <a:r>
              <a:rPr lang="ru-RU" sz="2200" dirty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Сопутствующие БСК (</a:t>
            </a:r>
            <a:r>
              <a:rPr lang="kk-KZ" sz="2200" dirty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200" dirty="0" err="1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ртериальная</a:t>
            </a:r>
            <a:r>
              <a:rPr lang="ru-RU" sz="2200" dirty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гипертония, ИБС, ХСН</a:t>
            </a:r>
            <a:r>
              <a:rPr lang="ru-RU" sz="2200" dirty="0" smtClean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70510" algn="l"/>
              </a:tabLst>
            </a:pPr>
            <a:endParaRPr lang="ru-RU" sz="2200" dirty="0">
              <a:solidFill>
                <a:srgbClr val="00006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70510" algn="l"/>
              </a:tabLst>
            </a:pPr>
            <a:r>
              <a:rPr lang="ru-RU" sz="2200" dirty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Цереброваскулярные заболевания</a:t>
            </a:r>
            <a:r>
              <a:rPr lang="ru-RU" sz="2200" dirty="0" smtClean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70510" algn="l"/>
              </a:tabLst>
            </a:pPr>
            <a:endParaRPr lang="ru-RU" sz="2200" dirty="0">
              <a:solidFill>
                <a:srgbClr val="00006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70510" algn="l"/>
              </a:tabLst>
            </a:pPr>
            <a:r>
              <a:rPr lang="ru-RU" sz="2200" dirty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Сопутствующие хронические заболевания дыхательной системы (ХОБЛ, БА, фиброзные изменения в легких</a:t>
            </a:r>
            <a:r>
              <a:rPr lang="ru-RU" sz="2200" dirty="0" smtClean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70510" algn="l"/>
              </a:tabLst>
            </a:pPr>
            <a:endParaRPr lang="ru-RU" sz="2200" dirty="0">
              <a:solidFill>
                <a:srgbClr val="00006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70510" algn="l"/>
              </a:tabLst>
            </a:pPr>
            <a:r>
              <a:rPr lang="ru-RU" sz="2200" dirty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Эндокринопатии (сахарный диабет, метаболический синдром, ожирение</a:t>
            </a:r>
            <a:r>
              <a:rPr lang="ru-RU" sz="2200" dirty="0" smtClean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70510" algn="l"/>
              </a:tabLst>
            </a:pPr>
            <a:endParaRPr lang="ru-RU" sz="2200" dirty="0">
              <a:solidFill>
                <a:srgbClr val="00006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70510" algn="l"/>
              </a:tabLst>
            </a:pPr>
            <a:r>
              <a:rPr lang="ru-RU" sz="2200" dirty="0" err="1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Иммунодефицитные</a:t>
            </a:r>
            <a:r>
              <a:rPr lang="ru-RU" sz="2200" dirty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состояния (онкологические, гематологические заболевания, ВИЧ-инфекция</a:t>
            </a:r>
            <a:r>
              <a:rPr lang="ru-RU" sz="2200" dirty="0" smtClean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70510" algn="l"/>
              </a:tabLst>
            </a:pPr>
            <a:endParaRPr lang="ru-RU" sz="2200" dirty="0">
              <a:solidFill>
                <a:srgbClr val="00006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70510" algn="l"/>
              </a:tabLst>
            </a:pPr>
            <a:r>
              <a:rPr lang="ru-RU" sz="2200" dirty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Другие тяжелые хронические заболевания (хронические заболевания почек</a:t>
            </a:r>
            <a:r>
              <a:rPr lang="ru-RU" sz="2200" dirty="0" smtClean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70510" algn="l"/>
              </a:tabLst>
            </a:pPr>
            <a:endParaRPr lang="ru-RU" sz="2200" dirty="0">
              <a:solidFill>
                <a:srgbClr val="00006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70510" algn="l"/>
              </a:tabLst>
            </a:pPr>
            <a:r>
              <a:rPr lang="ru-RU" sz="2200" dirty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Курение</a:t>
            </a:r>
          </a:p>
          <a:p>
            <a:pPr marL="457200" algn="just">
              <a:spcAft>
                <a:spcPts val="0"/>
              </a:spcAft>
              <a:tabLst>
                <a:tab pos="270510" algn="l"/>
              </a:tabLst>
            </a:pPr>
            <a:r>
              <a:rPr lang="ru-RU" sz="2400" dirty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400" dirty="0">
              <a:solidFill>
                <a:srgbClr val="00006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83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C:\Users\Aytzhanova\Desktop\Лого КМУ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933" y="165582"/>
            <a:ext cx="1146178" cy="715363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Прямоугольник 11"/>
          <p:cNvSpPr/>
          <p:nvPr/>
        </p:nvSpPr>
        <p:spPr>
          <a:xfrm>
            <a:off x="5873915" y="3263898"/>
            <a:ext cx="10541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ПМСП 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493877" y="1499077"/>
            <a:ext cx="421490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0066"/>
                </a:solidFill>
              </a:rPr>
              <a:t>Лица могут получать медицинскую помощь на дому при условии соблюдения двух нижеследующих требований:</a:t>
            </a:r>
          </a:p>
          <a:p>
            <a:pPr algn="just"/>
            <a:r>
              <a:rPr lang="ru-RU" b="1" dirty="0" smtClean="0">
                <a:solidFill>
                  <a:srgbClr val="000066"/>
                </a:solidFill>
              </a:rPr>
              <a:t>1)</a:t>
            </a:r>
            <a:r>
              <a:rPr lang="ru-RU" b="1" dirty="0">
                <a:solidFill>
                  <a:srgbClr val="000066"/>
                </a:solidFill>
              </a:rPr>
              <a:t>	соблюдение противоэпидемического режима в соответствие с ПГГСВ, выполнение   соответствующих мер профилактики инфекций и инфекционного контроля (ПИИК), изложенных в Приложении 10.</a:t>
            </a:r>
          </a:p>
          <a:p>
            <a:pPr algn="just"/>
            <a:r>
              <a:rPr lang="ru-RU" b="1" dirty="0">
                <a:solidFill>
                  <a:srgbClr val="000066"/>
                </a:solidFill>
              </a:rPr>
              <a:t>2)	наличие возможности тщательного наблюдения квалифицированным работником ПМСП за любыми признаками/ симптомами, свидетельствующими об ухудшении клинического состояния пациента.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31181" y="1263350"/>
            <a:ext cx="5059830" cy="403187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0066"/>
                </a:solidFill>
              </a:rPr>
              <a:t> </a:t>
            </a:r>
          </a:p>
          <a:p>
            <a:pPr algn="just"/>
            <a:r>
              <a:rPr lang="ru-RU" sz="2400" b="1" dirty="0" smtClean="0">
                <a:solidFill>
                  <a:srgbClr val="000066"/>
                </a:solidFill>
              </a:rPr>
              <a:t>1. Лица </a:t>
            </a:r>
            <a:r>
              <a:rPr lang="ru-RU" sz="2400" b="1" dirty="0">
                <a:solidFill>
                  <a:srgbClr val="000066"/>
                </a:solidFill>
              </a:rPr>
              <a:t>с бессимптомной формой COVID-19.</a:t>
            </a:r>
          </a:p>
          <a:p>
            <a:pPr algn="just"/>
            <a:r>
              <a:rPr lang="ru-RU" sz="2400" b="1" dirty="0" smtClean="0">
                <a:solidFill>
                  <a:srgbClr val="000066"/>
                </a:solidFill>
              </a:rPr>
              <a:t>2. Пациенты </a:t>
            </a:r>
            <a:r>
              <a:rPr lang="ru-RU" sz="2400" b="1" dirty="0">
                <a:solidFill>
                  <a:srgbClr val="000066"/>
                </a:solidFill>
              </a:rPr>
              <a:t>с легкой степенью тяжести COVID-19.</a:t>
            </a:r>
          </a:p>
          <a:p>
            <a:pPr algn="just"/>
            <a:r>
              <a:rPr lang="ru-RU" sz="2400" b="1" dirty="0" smtClean="0">
                <a:solidFill>
                  <a:srgbClr val="000066"/>
                </a:solidFill>
              </a:rPr>
              <a:t>3. Пациенты </a:t>
            </a:r>
            <a:r>
              <a:rPr lang="ru-RU" sz="2400" b="1" dirty="0">
                <a:solidFill>
                  <a:srgbClr val="000066"/>
                </a:solidFill>
              </a:rPr>
              <a:t>со среднетяжелой степенью тяжести COVID-19 (до госпитализации в стационар по показаниям). </a:t>
            </a:r>
          </a:p>
          <a:p>
            <a:pPr algn="just"/>
            <a:r>
              <a:rPr lang="ru-RU" sz="2400" b="1" dirty="0" smtClean="0">
                <a:solidFill>
                  <a:srgbClr val="000066"/>
                </a:solidFill>
              </a:rPr>
              <a:t>4. Пациенты </a:t>
            </a:r>
            <a:r>
              <a:rPr lang="ru-RU" sz="2400" b="1" dirty="0">
                <a:solidFill>
                  <a:srgbClr val="000066"/>
                </a:solidFill>
              </a:rPr>
              <a:t>c COVID-19 после выписки из стационара</a:t>
            </a:r>
            <a:r>
              <a:rPr lang="ru-RU" sz="1600" b="1" dirty="0">
                <a:solidFill>
                  <a:srgbClr val="000066"/>
                </a:solidFill>
              </a:rPr>
              <a:t>.</a:t>
            </a:r>
          </a:p>
        </p:txBody>
      </p:sp>
      <p:sp>
        <p:nvSpPr>
          <p:cNvPr id="17" name="Левая фигурная скобка 16"/>
          <p:cNvSpPr/>
          <p:nvPr/>
        </p:nvSpPr>
        <p:spPr>
          <a:xfrm>
            <a:off x="6883468" y="1632682"/>
            <a:ext cx="327505" cy="3662541"/>
          </a:xfrm>
          <a:prstGeom prst="lef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333297" y="250363"/>
            <a:ext cx="85195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rgbClr val="000066"/>
                </a:solidFill>
              </a:rPr>
              <a:t>На амбулаторном уровне ведется наблюдение и лечение следующих категорий пациентов:</a:t>
            </a:r>
          </a:p>
        </p:txBody>
      </p:sp>
    </p:spTree>
    <p:extLst>
      <p:ext uri="{BB962C8B-B14F-4D97-AF65-F5344CB8AC3E}">
        <p14:creationId xmlns:p14="http://schemas.microsoft.com/office/powerpoint/2010/main" val="119414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6771" y="796038"/>
            <a:ext cx="11853308" cy="84903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ru-RU" sz="2000" b="1" kern="0" dirty="0">
              <a:solidFill>
                <a:schemeClr val="bg1"/>
              </a:solidFill>
            </a:endParaRPr>
          </a:p>
        </p:txBody>
      </p:sp>
      <p:pic>
        <p:nvPicPr>
          <p:cNvPr id="15" name="Рисунок 14" descr="C:\Users\Aytzhanova\Desktop\Лого КМУ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92" y="71685"/>
            <a:ext cx="1146178" cy="715363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object 11"/>
          <p:cNvSpPr txBox="1"/>
          <p:nvPr/>
        </p:nvSpPr>
        <p:spPr>
          <a:xfrm>
            <a:off x="3371545" y="980923"/>
            <a:ext cx="5266891" cy="221933"/>
          </a:xfrm>
          <a:prstGeom prst="rect">
            <a:avLst/>
          </a:prstGeom>
        </p:spPr>
        <p:txBody>
          <a:bodyPr vert="horz" wrap="square" lIns="0" tIns="6427" rIns="0" bIns="0" rtlCol="0">
            <a:spAutoFit/>
          </a:bodyPr>
          <a:lstStyle/>
          <a:p>
            <a:pPr marL="6120" algn="just">
              <a:spcBef>
                <a:spcPts val="51"/>
              </a:spcBef>
            </a:pPr>
            <a:r>
              <a:rPr lang="ru-RU" sz="1400" b="1" dirty="0" smtClean="0">
                <a:solidFill>
                  <a:srgbClr val="FF0000"/>
                </a:solidFill>
                <a:latin typeface="Arial"/>
                <a:cs typeface="Arial"/>
              </a:rPr>
              <a:t>ВЕДЕНИЕ ЛИЦ С БЕССИМПТОМНОЙ ФОРМОЙ COVID-19</a:t>
            </a:r>
            <a:r>
              <a:rPr lang="ru-RU" sz="1400" b="1" dirty="0">
                <a:solidFill>
                  <a:srgbClr val="FF0000"/>
                </a:solidFill>
                <a:latin typeface="Arial"/>
                <a:cs typeface="Arial"/>
              </a:rPr>
              <a:t>:</a:t>
            </a:r>
          </a:p>
        </p:txBody>
      </p:sp>
      <p:sp>
        <p:nvSpPr>
          <p:cNvPr id="24" name="object 14"/>
          <p:cNvSpPr txBox="1"/>
          <p:nvPr/>
        </p:nvSpPr>
        <p:spPr>
          <a:xfrm>
            <a:off x="129092" y="1361958"/>
            <a:ext cx="4954320" cy="4776407"/>
          </a:xfrm>
          <a:prstGeom prst="rect">
            <a:avLst/>
          </a:prstGeom>
        </p:spPr>
        <p:txBody>
          <a:bodyPr vert="horz" wrap="square" lIns="0" tIns="5814" rIns="0" bIns="0" rtlCol="0">
            <a:spAutoFit/>
          </a:bodyPr>
          <a:lstStyle/>
          <a:p>
            <a:pPr marL="291870" marR="2448" indent="-285750" algn="just">
              <a:spcBef>
                <a:spcPts val="46"/>
              </a:spcBef>
              <a:buFont typeface="Wingdings" panose="05000000000000000000" pitchFamily="2" charset="2"/>
              <a:buChar char="Ø"/>
            </a:pPr>
            <a:r>
              <a:rPr lang="ru-RU" sz="1400" spc="-2" dirty="0" smtClean="0">
                <a:solidFill>
                  <a:srgbClr val="000066"/>
                </a:solidFill>
                <a:latin typeface="Arial"/>
                <a:cs typeface="Arial"/>
              </a:rPr>
              <a:t>Медицинское наблюдение  сотрудниками ПМСП  лиц  без клинических симптомов на момент </a:t>
            </a:r>
            <a:r>
              <a:rPr lang="ru-RU" sz="1400" spc="-2" dirty="0">
                <a:solidFill>
                  <a:srgbClr val="000066"/>
                </a:solidFill>
                <a:latin typeface="Arial"/>
                <a:cs typeface="Arial"/>
              </a:rPr>
              <a:t>выявления </a:t>
            </a:r>
            <a:r>
              <a:rPr lang="ru-RU" sz="1400" spc="-2" dirty="0" smtClean="0">
                <a:solidFill>
                  <a:srgbClr val="000066"/>
                </a:solidFill>
                <a:latin typeface="Arial"/>
                <a:cs typeface="Arial"/>
              </a:rPr>
              <a:t>  ПЦР+  </a:t>
            </a:r>
            <a:r>
              <a:rPr lang="ru-RU" sz="1400" spc="-2" dirty="0">
                <a:solidFill>
                  <a:srgbClr val="000066"/>
                </a:solidFill>
                <a:latin typeface="Arial"/>
                <a:cs typeface="Arial"/>
              </a:rPr>
              <a:t>в течение 14 дней </a:t>
            </a:r>
            <a:r>
              <a:rPr lang="ru-RU" sz="1400" spc="-2" dirty="0" smtClean="0">
                <a:solidFill>
                  <a:srgbClr val="000066"/>
                </a:solidFill>
                <a:latin typeface="Arial"/>
                <a:cs typeface="Arial"/>
              </a:rPr>
              <a:t> в </a:t>
            </a:r>
            <a:r>
              <a:rPr lang="ru-RU" sz="1400" spc="-2" dirty="0">
                <a:solidFill>
                  <a:srgbClr val="000066"/>
                </a:solidFill>
                <a:latin typeface="Arial"/>
                <a:cs typeface="Arial"/>
              </a:rPr>
              <a:t>домашних условиях </a:t>
            </a:r>
            <a:r>
              <a:rPr lang="ru-RU" sz="1400" spc="-2" dirty="0" smtClean="0">
                <a:solidFill>
                  <a:srgbClr val="000066"/>
                </a:solidFill>
                <a:latin typeface="Arial"/>
                <a:cs typeface="Arial"/>
              </a:rPr>
              <a:t>   </a:t>
            </a:r>
          </a:p>
          <a:p>
            <a:pPr marL="291870" marR="2448" indent="-285750" algn="just">
              <a:spcBef>
                <a:spcPts val="46"/>
              </a:spcBef>
              <a:buFont typeface="Wingdings" panose="05000000000000000000" pitchFamily="2" charset="2"/>
              <a:buChar char="Ø"/>
            </a:pPr>
            <a:r>
              <a:rPr lang="ru-RU" sz="1400" spc="-2" dirty="0" smtClean="0">
                <a:solidFill>
                  <a:srgbClr val="000066"/>
                </a:solidFill>
                <a:latin typeface="Arial"/>
                <a:cs typeface="Arial"/>
              </a:rPr>
              <a:t>Врач ПМСП проводит оценку </a:t>
            </a:r>
            <a:r>
              <a:rPr lang="ru-RU" sz="1400" spc="-2" dirty="0">
                <a:solidFill>
                  <a:srgbClr val="000066"/>
                </a:solidFill>
                <a:latin typeface="Arial"/>
                <a:cs typeface="Arial"/>
              </a:rPr>
              <a:t>факторов риска </a:t>
            </a:r>
            <a:r>
              <a:rPr lang="ru-RU" sz="1400" spc="-2" dirty="0" smtClean="0">
                <a:solidFill>
                  <a:srgbClr val="000066"/>
                </a:solidFill>
                <a:latin typeface="Arial"/>
                <a:cs typeface="Arial"/>
              </a:rPr>
              <a:t> и  </a:t>
            </a:r>
            <a:r>
              <a:rPr lang="ru-RU" sz="1400" spc="-2" dirty="0">
                <a:solidFill>
                  <a:srgbClr val="000066"/>
                </a:solidFill>
                <a:latin typeface="Arial"/>
                <a:cs typeface="Arial"/>
              </a:rPr>
              <a:t>условий для амбулаторного наблюдения пациентов с COVID-19</a:t>
            </a:r>
          </a:p>
          <a:p>
            <a:pPr marL="291870" marR="2448" indent="-285750" algn="just">
              <a:spcBef>
                <a:spcPts val="46"/>
              </a:spcBef>
              <a:buFont typeface="Wingdings" panose="05000000000000000000" pitchFamily="2" charset="2"/>
              <a:buChar char="Ø"/>
            </a:pPr>
            <a:r>
              <a:rPr lang="ru-RU" sz="1400" spc="-2" dirty="0" smtClean="0">
                <a:solidFill>
                  <a:srgbClr val="000066"/>
                </a:solidFill>
                <a:latin typeface="Arial"/>
                <a:cs typeface="Arial"/>
              </a:rPr>
              <a:t>Врач </a:t>
            </a:r>
            <a:r>
              <a:rPr lang="ru-RU" sz="1400" spc="-2" dirty="0">
                <a:solidFill>
                  <a:srgbClr val="000066"/>
                </a:solidFill>
                <a:latin typeface="Arial"/>
                <a:cs typeface="Arial"/>
              </a:rPr>
              <a:t>ПМСП </a:t>
            </a:r>
            <a:r>
              <a:rPr lang="ru-RU" sz="1400" spc="-2" dirty="0" smtClean="0">
                <a:solidFill>
                  <a:srgbClr val="000066"/>
                </a:solidFill>
                <a:latin typeface="Arial"/>
                <a:cs typeface="Arial"/>
              </a:rPr>
              <a:t> обучает пациента как правильно </a:t>
            </a:r>
            <a:r>
              <a:rPr lang="ru-RU" sz="1400" spc="-2" dirty="0">
                <a:solidFill>
                  <a:srgbClr val="000066"/>
                </a:solidFill>
                <a:latin typeface="Arial"/>
                <a:cs typeface="Arial"/>
              </a:rPr>
              <a:t>вести Чек-лист</a:t>
            </a:r>
          </a:p>
          <a:p>
            <a:pPr marL="291870" marR="2448" indent="-285750" algn="just">
              <a:spcBef>
                <a:spcPts val="46"/>
              </a:spcBef>
              <a:buFont typeface="Wingdings" panose="05000000000000000000" pitchFamily="2" charset="2"/>
              <a:buChar char="Ø"/>
            </a:pPr>
            <a:r>
              <a:rPr lang="ru-RU" sz="1400" spc="-2" dirty="0" smtClean="0">
                <a:solidFill>
                  <a:srgbClr val="000066"/>
                </a:solidFill>
                <a:latin typeface="Arial"/>
                <a:cs typeface="Arial"/>
              </a:rPr>
              <a:t>Пациент </a:t>
            </a:r>
            <a:r>
              <a:rPr lang="ru-RU" sz="1400" spc="-2" dirty="0">
                <a:solidFill>
                  <a:srgbClr val="000066"/>
                </a:solidFill>
                <a:latin typeface="Arial"/>
                <a:cs typeface="Arial"/>
              </a:rPr>
              <a:t>е</a:t>
            </a:r>
            <a:r>
              <a:rPr lang="ru-RU" sz="1400" spc="-2" dirty="0" smtClean="0">
                <a:solidFill>
                  <a:srgbClr val="000066"/>
                </a:solidFill>
                <a:latin typeface="Arial"/>
                <a:cs typeface="Arial"/>
              </a:rPr>
              <a:t>жедневно  </a:t>
            </a:r>
            <a:r>
              <a:rPr lang="ru-RU" sz="1400" spc="-2" dirty="0">
                <a:solidFill>
                  <a:srgbClr val="000066"/>
                </a:solidFill>
                <a:latin typeface="Arial"/>
                <a:cs typeface="Arial"/>
              </a:rPr>
              <a:t>заполняет </a:t>
            </a:r>
            <a:r>
              <a:rPr lang="ru-RU" sz="1400" spc="-2" dirty="0" smtClean="0">
                <a:solidFill>
                  <a:srgbClr val="000066"/>
                </a:solidFill>
                <a:latin typeface="Arial"/>
                <a:cs typeface="Arial"/>
              </a:rPr>
              <a:t>установленного образца Чек-лист</a:t>
            </a:r>
          </a:p>
          <a:p>
            <a:pPr marL="291870" marR="2448" indent="-285750" algn="just">
              <a:spcBef>
                <a:spcPts val="46"/>
              </a:spcBef>
              <a:buFont typeface="Wingdings" panose="05000000000000000000" pitchFamily="2" charset="2"/>
              <a:buChar char="Ø"/>
            </a:pPr>
            <a:r>
              <a:rPr lang="ru-RU" sz="1400" spc="-2" dirty="0" smtClean="0">
                <a:solidFill>
                  <a:srgbClr val="000066"/>
                </a:solidFill>
                <a:latin typeface="Arial"/>
                <a:cs typeface="Arial"/>
              </a:rPr>
              <a:t>При </a:t>
            </a:r>
            <a:r>
              <a:rPr lang="ru-RU" sz="1400" spc="-2" dirty="0">
                <a:solidFill>
                  <a:srgbClr val="000066"/>
                </a:solidFill>
                <a:latin typeface="Arial"/>
                <a:cs typeface="Arial"/>
              </a:rPr>
              <a:t>появлении клинических симптомов (повышение </a:t>
            </a:r>
            <a:r>
              <a:rPr lang="ru-RU" sz="1400" spc="-2" dirty="0" smtClean="0">
                <a:solidFill>
                  <a:srgbClr val="000066"/>
                </a:solidFill>
                <a:latin typeface="Arial"/>
                <a:cs typeface="Arial"/>
              </a:rPr>
              <a:t>Т </a:t>
            </a:r>
            <a:r>
              <a:rPr lang="ru-RU" sz="1400" spc="-2" dirty="0">
                <a:solidFill>
                  <a:srgbClr val="000066"/>
                </a:solidFill>
                <a:latin typeface="Arial"/>
                <a:cs typeface="Arial"/>
              </a:rPr>
              <a:t>тела, кашель, затрудненное дыхание, одышка, </a:t>
            </a:r>
            <a:r>
              <a:rPr lang="ru-RU" sz="1400" spc="-2" dirty="0" smtClean="0">
                <a:solidFill>
                  <a:srgbClr val="000066"/>
                </a:solidFill>
                <a:latin typeface="Arial"/>
                <a:cs typeface="Arial"/>
              </a:rPr>
              <a:t>нарушение</a:t>
            </a:r>
            <a:endParaRPr lang="ru-RU" sz="1400" spc="-2" dirty="0">
              <a:solidFill>
                <a:srgbClr val="000066"/>
              </a:solidFill>
              <a:latin typeface="Arial"/>
              <a:cs typeface="Arial"/>
            </a:endParaRPr>
          </a:p>
          <a:p>
            <a:pPr marL="6120" marR="2448" algn="ctr">
              <a:spcBef>
                <a:spcPts val="46"/>
              </a:spcBef>
            </a:pPr>
            <a:r>
              <a:rPr lang="ru-RU" sz="1400" spc="-2" dirty="0" smtClean="0">
                <a:solidFill>
                  <a:srgbClr val="000066"/>
                </a:solidFill>
                <a:latin typeface="Arial"/>
                <a:cs typeface="Arial"/>
              </a:rPr>
              <a:t> обоняния/вкуса) </a:t>
            </a:r>
            <a:r>
              <a:rPr lang="ru-RU" sz="1400" spc="-2" dirty="0">
                <a:solidFill>
                  <a:srgbClr val="000066"/>
                </a:solidFill>
                <a:latin typeface="Arial"/>
                <a:cs typeface="Arial"/>
              </a:rPr>
              <a:t>в период медицинского наблюдения  </a:t>
            </a:r>
            <a:r>
              <a:rPr lang="ru-RU" sz="1400" spc="-2" dirty="0" smtClean="0">
                <a:solidFill>
                  <a:srgbClr val="000066"/>
                </a:solidFill>
                <a:latin typeface="Arial"/>
                <a:cs typeface="Arial"/>
              </a:rPr>
              <a:t>врач                             ПМСП </a:t>
            </a:r>
            <a:r>
              <a:rPr lang="ru-RU" sz="1400" spc="-2" dirty="0">
                <a:solidFill>
                  <a:srgbClr val="000066"/>
                </a:solidFill>
                <a:latin typeface="Arial"/>
                <a:cs typeface="Arial"/>
              </a:rPr>
              <a:t>определяет дальнейшую тактику   ведения </a:t>
            </a:r>
            <a:r>
              <a:rPr lang="ru-RU" sz="1400" spc="-2" dirty="0" smtClean="0">
                <a:solidFill>
                  <a:srgbClr val="000066"/>
                </a:solidFill>
                <a:latin typeface="Arial"/>
                <a:cs typeface="Arial"/>
              </a:rPr>
              <a:t>пациента.</a:t>
            </a:r>
          </a:p>
          <a:p>
            <a:pPr marL="291870" marR="2448" indent="-285750" algn="just">
              <a:spcBef>
                <a:spcPts val="46"/>
              </a:spcBef>
              <a:buFont typeface="Wingdings" panose="05000000000000000000" pitchFamily="2" charset="2"/>
              <a:buChar char="Ø"/>
            </a:pPr>
            <a:r>
              <a:rPr lang="ru-RU" sz="1400" spc="-2" dirty="0" smtClean="0">
                <a:solidFill>
                  <a:srgbClr val="000066"/>
                </a:solidFill>
                <a:latin typeface="Arial"/>
                <a:cs typeface="Arial"/>
              </a:rPr>
              <a:t>При </a:t>
            </a:r>
            <a:r>
              <a:rPr lang="ru-RU" sz="1400" spc="-2" dirty="0">
                <a:solidFill>
                  <a:srgbClr val="000066"/>
                </a:solidFill>
                <a:latin typeface="Arial"/>
                <a:cs typeface="Arial"/>
              </a:rPr>
              <a:t>отсутствии манифестации клинических симптомов в течение 14 дней с момента последнего контакта с больным COVID-19  медицинское  наблюдение снимается.</a:t>
            </a:r>
          </a:p>
          <a:p>
            <a:pPr marL="6120" marR="2448" algn="just">
              <a:spcBef>
                <a:spcPts val="46"/>
              </a:spcBef>
            </a:pPr>
            <a:endParaRPr lang="ru-RU" sz="1400" spc="-2" dirty="0">
              <a:solidFill>
                <a:srgbClr val="000066"/>
              </a:solidFill>
              <a:latin typeface="Arial"/>
              <a:cs typeface="Arial"/>
            </a:endParaRPr>
          </a:p>
          <a:p>
            <a:pPr marL="6120" marR="2448">
              <a:spcBef>
                <a:spcPts val="46"/>
              </a:spcBef>
            </a:pPr>
            <a:endParaRPr lang="ru-RU" sz="1600" spc="-2" dirty="0">
              <a:solidFill>
                <a:srgbClr val="000066"/>
              </a:solidFill>
              <a:latin typeface="Arial"/>
              <a:cs typeface="Arial"/>
            </a:endParaRPr>
          </a:p>
        </p:txBody>
      </p:sp>
      <p:graphicFrame>
        <p:nvGraphicFramePr>
          <p:cNvPr id="26" name="Таблица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0701983"/>
              </p:ext>
            </p:extLst>
          </p:nvPr>
        </p:nvGraphicFramePr>
        <p:xfrm>
          <a:off x="5327550" y="1656544"/>
          <a:ext cx="6621772" cy="444633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481959">
                  <a:extLst>
                    <a:ext uri="{9D8B030D-6E8A-4147-A177-3AD203B41FA5}">
                      <a16:colId xmlns:a16="http://schemas.microsoft.com/office/drawing/2014/main" val="759907132"/>
                    </a:ext>
                  </a:extLst>
                </a:gridCol>
                <a:gridCol w="493986">
                  <a:extLst>
                    <a:ext uri="{9D8B030D-6E8A-4147-A177-3AD203B41FA5}">
                      <a16:colId xmlns:a16="http://schemas.microsoft.com/office/drawing/2014/main" val="1993059344"/>
                    </a:ext>
                  </a:extLst>
                </a:gridCol>
                <a:gridCol w="472965">
                  <a:extLst>
                    <a:ext uri="{9D8B030D-6E8A-4147-A177-3AD203B41FA5}">
                      <a16:colId xmlns:a16="http://schemas.microsoft.com/office/drawing/2014/main" val="3008279393"/>
                    </a:ext>
                  </a:extLst>
                </a:gridCol>
                <a:gridCol w="493986">
                  <a:extLst>
                    <a:ext uri="{9D8B030D-6E8A-4147-A177-3AD203B41FA5}">
                      <a16:colId xmlns:a16="http://schemas.microsoft.com/office/drawing/2014/main" val="1610492374"/>
                    </a:ext>
                  </a:extLst>
                </a:gridCol>
                <a:gridCol w="472966">
                  <a:extLst>
                    <a:ext uri="{9D8B030D-6E8A-4147-A177-3AD203B41FA5}">
                      <a16:colId xmlns:a16="http://schemas.microsoft.com/office/drawing/2014/main" val="3293661358"/>
                    </a:ext>
                  </a:extLst>
                </a:gridCol>
                <a:gridCol w="517964">
                  <a:extLst>
                    <a:ext uri="{9D8B030D-6E8A-4147-A177-3AD203B41FA5}">
                      <a16:colId xmlns:a16="http://schemas.microsoft.com/office/drawing/2014/main" val="427165386"/>
                    </a:ext>
                  </a:extLst>
                </a:gridCol>
                <a:gridCol w="595122">
                  <a:extLst>
                    <a:ext uri="{9D8B030D-6E8A-4147-A177-3AD203B41FA5}">
                      <a16:colId xmlns:a16="http://schemas.microsoft.com/office/drawing/2014/main" val="397869079"/>
                    </a:ext>
                  </a:extLst>
                </a:gridCol>
                <a:gridCol w="495201">
                  <a:extLst>
                    <a:ext uri="{9D8B030D-6E8A-4147-A177-3AD203B41FA5}">
                      <a16:colId xmlns:a16="http://schemas.microsoft.com/office/drawing/2014/main" val="1598872595"/>
                    </a:ext>
                  </a:extLst>
                </a:gridCol>
                <a:gridCol w="546535">
                  <a:extLst>
                    <a:ext uri="{9D8B030D-6E8A-4147-A177-3AD203B41FA5}">
                      <a16:colId xmlns:a16="http://schemas.microsoft.com/office/drawing/2014/main" val="3547323009"/>
                    </a:ext>
                  </a:extLst>
                </a:gridCol>
                <a:gridCol w="544473">
                  <a:extLst>
                    <a:ext uri="{9D8B030D-6E8A-4147-A177-3AD203B41FA5}">
                      <a16:colId xmlns:a16="http://schemas.microsoft.com/office/drawing/2014/main" val="3470028743"/>
                    </a:ext>
                  </a:extLst>
                </a:gridCol>
                <a:gridCol w="506615">
                  <a:extLst>
                    <a:ext uri="{9D8B030D-6E8A-4147-A177-3AD203B41FA5}">
                      <a16:colId xmlns:a16="http://schemas.microsoft.com/office/drawing/2014/main" val="1217876117"/>
                    </a:ext>
                  </a:extLst>
                </a:gridCol>
              </a:tblGrid>
              <a:tr h="426698">
                <a:tc>
                  <a:txBody>
                    <a:bodyPr/>
                    <a:lstStyle/>
                    <a:p>
                      <a:pPr marL="67945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400" i="0" kern="120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Клинические</a:t>
                      </a:r>
                    </a:p>
                    <a:p>
                      <a:pPr marL="67945">
                        <a:lnSpc>
                          <a:spcPts val="1320"/>
                        </a:lnSpc>
                        <a:spcAft>
                          <a:spcPts val="0"/>
                        </a:spcAft>
                      </a:pPr>
                      <a:r>
                        <a:rPr lang="ru-RU" sz="1400" i="0" kern="120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симптомы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400" i="0" kern="120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1-й</a:t>
                      </a:r>
                    </a:p>
                    <a:p>
                      <a:pPr marL="67945">
                        <a:lnSpc>
                          <a:spcPts val="1320"/>
                        </a:lnSpc>
                        <a:spcAft>
                          <a:spcPts val="0"/>
                        </a:spcAft>
                      </a:pPr>
                      <a:r>
                        <a:rPr lang="ru-RU" sz="1400" i="0" kern="120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день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400" i="0" kern="120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2-й</a:t>
                      </a:r>
                    </a:p>
                    <a:p>
                      <a:pPr marL="68580">
                        <a:lnSpc>
                          <a:spcPts val="1320"/>
                        </a:lnSpc>
                        <a:spcAft>
                          <a:spcPts val="0"/>
                        </a:spcAft>
                      </a:pPr>
                      <a:r>
                        <a:rPr lang="ru-RU" sz="1400" i="0" kern="120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день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400" i="0" kern="120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3-й</a:t>
                      </a:r>
                    </a:p>
                    <a:p>
                      <a:pPr marL="67945">
                        <a:lnSpc>
                          <a:spcPts val="1320"/>
                        </a:lnSpc>
                        <a:spcAft>
                          <a:spcPts val="0"/>
                        </a:spcAft>
                      </a:pPr>
                      <a:r>
                        <a:rPr lang="ru-RU" sz="1400" i="0" kern="120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день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400" i="0" kern="120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4-й</a:t>
                      </a:r>
                    </a:p>
                    <a:p>
                      <a:pPr marL="69850">
                        <a:lnSpc>
                          <a:spcPts val="1320"/>
                        </a:lnSpc>
                        <a:spcAft>
                          <a:spcPts val="0"/>
                        </a:spcAft>
                      </a:pPr>
                      <a:r>
                        <a:rPr lang="ru-RU" sz="1400" i="0" kern="120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день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400" i="0" kern="120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5-й</a:t>
                      </a:r>
                    </a:p>
                    <a:p>
                      <a:pPr marL="70485">
                        <a:lnSpc>
                          <a:spcPts val="1320"/>
                        </a:lnSpc>
                        <a:spcAft>
                          <a:spcPts val="0"/>
                        </a:spcAft>
                      </a:pPr>
                      <a:r>
                        <a:rPr lang="ru-RU" sz="1400" i="0" kern="120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день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400" i="0" kern="120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6-й</a:t>
                      </a:r>
                    </a:p>
                    <a:p>
                      <a:pPr marL="71120">
                        <a:lnSpc>
                          <a:spcPts val="1320"/>
                        </a:lnSpc>
                        <a:spcAft>
                          <a:spcPts val="0"/>
                        </a:spcAft>
                      </a:pPr>
                      <a:r>
                        <a:rPr lang="ru-RU" sz="1400" i="0" kern="120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день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400" i="0" kern="120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7-й</a:t>
                      </a:r>
                    </a:p>
                    <a:p>
                      <a:pPr marL="72390">
                        <a:lnSpc>
                          <a:spcPts val="1320"/>
                        </a:lnSpc>
                        <a:spcAft>
                          <a:spcPts val="0"/>
                        </a:spcAft>
                      </a:pPr>
                      <a:r>
                        <a:rPr lang="ru-RU" sz="1400" i="0" kern="120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день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400" i="0" kern="120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8-й</a:t>
                      </a:r>
                    </a:p>
                    <a:p>
                      <a:pPr marL="73025">
                        <a:lnSpc>
                          <a:spcPts val="1320"/>
                        </a:lnSpc>
                        <a:spcAft>
                          <a:spcPts val="0"/>
                        </a:spcAft>
                      </a:pPr>
                      <a:r>
                        <a:rPr lang="ru-RU" sz="1400" i="0" kern="120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день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400" i="0" kern="120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9-й</a:t>
                      </a:r>
                    </a:p>
                    <a:p>
                      <a:pPr marL="71755">
                        <a:lnSpc>
                          <a:spcPts val="1320"/>
                        </a:lnSpc>
                        <a:spcAft>
                          <a:spcPts val="0"/>
                        </a:spcAft>
                      </a:pPr>
                      <a:r>
                        <a:rPr lang="ru-RU" sz="1400" i="0" kern="120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день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400" i="0" kern="120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10-й</a:t>
                      </a:r>
                    </a:p>
                    <a:p>
                      <a:pPr marL="74295">
                        <a:lnSpc>
                          <a:spcPts val="1320"/>
                        </a:lnSpc>
                        <a:spcAft>
                          <a:spcPts val="0"/>
                        </a:spcAft>
                      </a:pPr>
                      <a:r>
                        <a:rPr lang="ru-RU" sz="1400" i="0" kern="120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день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087711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marL="74295" algn="l" defTabSz="914400" rtl="0" eaLnBrk="1" latinLnBrk="0" hangingPunct="1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400" i="0" kern="120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Дата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287625"/>
                  </a:ext>
                </a:extLst>
              </a:tr>
              <a:tr h="248783">
                <a:tc>
                  <a:txBody>
                    <a:bodyPr/>
                    <a:lstStyle/>
                    <a:p>
                      <a:pPr marL="74295" algn="l" defTabSz="914400" rtl="0" eaLnBrk="1" latinLnBrk="0" hangingPunct="1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400" i="0" kern="120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Температура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66790565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74295" algn="l" defTabSz="914400" rtl="0" eaLnBrk="1" latinLnBrk="0" hangingPunct="1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400" i="0" kern="120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Частота</a:t>
                      </a:r>
                    </a:p>
                    <a:p>
                      <a:pPr marL="74295" algn="l" defTabSz="914400" rtl="0" eaLnBrk="1" latinLnBrk="0" hangingPunct="1">
                        <a:lnSpc>
                          <a:spcPts val="1320"/>
                        </a:lnSpc>
                        <a:spcAft>
                          <a:spcPts val="0"/>
                        </a:spcAft>
                      </a:pPr>
                      <a:r>
                        <a:rPr lang="ru-RU" sz="1400" i="0" kern="120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дыхания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77560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marL="74295" algn="l" defTabSz="914400" rtl="0" eaLnBrk="1" latinLnBrk="0" hangingPunct="1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400" i="0" kern="120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Пульс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5339424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marL="74295" algn="l" defTabSz="914400" rtl="0" eaLnBrk="1" latinLnBrk="0" hangingPunct="1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400" i="0" kern="120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АД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422437"/>
                  </a:ext>
                </a:extLst>
              </a:tr>
              <a:tr h="678714">
                <a:tc>
                  <a:txBody>
                    <a:bodyPr/>
                    <a:lstStyle/>
                    <a:p>
                      <a:pPr marL="74295" marR="208915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i="0" kern="120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Затруднение </a:t>
                      </a:r>
                      <a:r>
                        <a:rPr lang="ru-RU" sz="1400" i="0" kern="1200" dirty="0" smtClean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дыхания/</a:t>
                      </a:r>
                    </a:p>
                    <a:p>
                      <a:pPr marL="74295" algn="l" defTabSz="914400" rtl="0" eaLnBrk="1" latinLnBrk="0" hangingPunct="1">
                        <a:lnSpc>
                          <a:spcPts val="1320"/>
                        </a:lnSpc>
                        <a:spcAft>
                          <a:spcPts val="0"/>
                        </a:spcAft>
                      </a:pPr>
                      <a:r>
                        <a:rPr lang="ru-RU" sz="1400" i="0" kern="1200" dirty="0" smtClean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одышка</a:t>
                      </a:r>
                      <a:endParaRPr lang="ru-RU" sz="1400" i="0" kern="1200" dirty="0">
                        <a:solidFill>
                          <a:srgbClr val="000066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87205967"/>
                  </a:ext>
                </a:extLst>
              </a:tr>
              <a:tr h="216375">
                <a:tc>
                  <a:txBody>
                    <a:bodyPr/>
                    <a:lstStyle/>
                    <a:p>
                      <a:pPr marL="74295" algn="l" defTabSz="914400" rtl="0" eaLnBrk="1" latinLnBrk="0" hangingPunct="1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400" i="0" kern="1200" dirty="0" smtClean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Кашель</a:t>
                      </a:r>
                      <a:endParaRPr lang="ru-RU" sz="1400" i="0" kern="1200" dirty="0">
                        <a:solidFill>
                          <a:srgbClr val="000066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45143"/>
                  </a:ext>
                </a:extLst>
              </a:tr>
              <a:tr h="191357">
                <a:tc>
                  <a:txBody>
                    <a:bodyPr/>
                    <a:lstStyle/>
                    <a:p>
                      <a:pPr marL="74295" algn="l" defTabSz="914400" rtl="0" eaLnBrk="1" latinLnBrk="0" hangingPunct="1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400" i="0" kern="120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Боль в груди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53515146"/>
                  </a:ext>
                </a:extLst>
              </a:tr>
              <a:tr h="350736">
                <a:tc>
                  <a:txBody>
                    <a:bodyPr/>
                    <a:lstStyle/>
                    <a:p>
                      <a:pPr marL="74295" algn="l" defTabSz="914400" rtl="0" eaLnBrk="1" latinLnBrk="0" hangingPunct="1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400" i="0" kern="120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Нарушение</a:t>
                      </a:r>
                    </a:p>
                    <a:p>
                      <a:pPr marL="74295" algn="l" defTabSz="914400" rtl="0" eaLnBrk="1" latinLnBrk="0" hangingPunct="1">
                        <a:lnSpc>
                          <a:spcPts val="1320"/>
                        </a:lnSpc>
                        <a:spcAft>
                          <a:spcPts val="0"/>
                        </a:spcAft>
                      </a:pPr>
                      <a:r>
                        <a:rPr lang="ru-RU" sz="1400" i="0" kern="120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обоняния/вкуса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735221"/>
                  </a:ext>
                </a:extLst>
              </a:tr>
              <a:tr h="202278">
                <a:tc>
                  <a:txBody>
                    <a:bodyPr/>
                    <a:lstStyle/>
                    <a:p>
                      <a:pPr marL="74295" algn="l" defTabSz="914400" rtl="0" eaLnBrk="1" latinLnBrk="0" hangingPunct="1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400" i="0" kern="120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Тошнота/рвота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13909329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marL="74295" algn="l" defTabSz="914400" rtl="0" eaLnBrk="1" latinLnBrk="0" hangingPunct="1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ru-RU" sz="1400" i="0" kern="120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Диарея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948281"/>
                  </a:ext>
                </a:extLst>
              </a:tr>
              <a:tr h="914666">
                <a:tc>
                  <a:txBody>
                    <a:bodyPr/>
                    <a:lstStyle/>
                    <a:p>
                      <a:pPr marL="74295" marR="42545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i="0" kern="120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Другие признаки</a:t>
                      </a:r>
                    </a:p>
                    <a:p>
                      <a:pPr marL="74295" algn="l" defTabSz="914400" rtl="0" eaLnBrk="1" latinLnBrk="0" hangingPunct="1">
                        <a:lnSpc>
                          <a:spcPts val="1320"/>
                        </a:lnSpc>
                        <a:spcAft>
                          <a:spcPts val="0"/>
                        </a:spcAft>
                      </a:pPr>
                      <a:r>
                        <a:rPr lang="ru-RU" sz="1400" i="0" kern="1200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заболевания: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48553740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702180" y="6276242"/>
            <a:ext cx="996065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i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Клинический протокол диагностики и лечения COVID-19 1.04.2021 РЦРЗ, МЗ </a:t>
            </a:r>
            <a:r>
              <a:rPr lang="ru-RU" sz="1100" i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РК   и методические рекомендации МЗ РК </a:t>
            </a:r>
            <a:endParaRPr lang="en-IN" sz="1100" i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с одним вырезанным углом 30"/>
          <p:cNvSpPr/>
          <p:nvPr/>
        </p:nvSpPr>
        <p:spPr>
          <a:xfrm>
            <a:off x="5327550" y="1352373"/>
            <a:ext cx="6621772" cy="311444"/>
          </a:xfrm>
          <a:prstGeom prst="snip1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8089632" y="1341906"/>
            <a:ext cx="10976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120" marR="2448" algn="just">
              <a:spcBef>
                <a:spcPts val="46"/>
              </a:spcBef>
            </a:pPr>
            <a:r>
              <a:rPr lang="ru-RU" sz="1400" b="1" spc="-2" dirty="0" smtClean="0">
                <a:solidFill>
                  <a:srgbClr val="FFFFFF"/>
                </a:solidFill>
                <a:latin typeface="Arial"/>
                <a:cs typeface="Arial"/>
              </a:rPr>
              <a:t>ЧЕК-ЛИСТ</a:t>
            </a:r>
            <a:endParaRPr lang="ru-RU" b="1" spc="-2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79549" y="240894"/>
            <a:ext cx="8093643" cy="387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120" marR="2448" algn="ctr">
              <a:lnSpc>
                <a:spcPts val="2255"/>
              </a:lnSpc>
              <a:spcBef>
                <a:spcPts val="330"/>
              </a:spcBef>
            </a:pPr>
            <a:r>
              <a:rPr lang="ru-RU" b="1" spc="7" dirty="0">
                <a:solidFill>
                  <a:srgbClr val="000066"/>
                </a:solidFill>
                <a:latin typeface="Arial"/>
                <a:cs typeface="Arial"/>
              </a:rPr>
              <a:t>ТАКТИКА ЛЕЧЕНИЯ НА АМБУЛАТОРНОМ УРОВНЕ  COVID-19</a:t>
            </a:r>
          </a:p>
        </p:txBody>
      </p:sp>
    </p:spTree>
    <p:extLst>
      <p:ext uri="{BB962C8B-B14F-4D97-AF65-F5344CB8AC3E}">
        <p14:creationId xmlns:p14="http://schemas.microsoft.com/office/powerpoint/2010/main" val="246613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6771" y="796038"/>
            <a:ext cx="11853308" cy="84903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ru-RU" sz="2000" b="1" kern="0" dirty="0">
              <a:solidFill>
                <a:schemeClr val="bg1"/>
              </a:solidFill>
            </a:endParaRPr>
          </a:p>
        </p:txBody>
      </p:sp>
      <p:pic>
        <p:nvPicPr>
          <p:cNvPr id="15" name="Рисунок 14" descr="C:\Users\Aytzhanova\Desktop\Лого КМУ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770" y="165581"/>
            <a:ext cx="1146178" cy="715363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object 15"/>
          <p:cNvSpPr txBox="1"/>
          <p:nvPr/>
        </p:nvSpPr>
        <p:spPr>
          <a:xfrm>
            <a:off x="140927" y="880941"/>
            <a:ext cx="11513797" cy="1729420"/>
          </a:xfrm>
          <a:prstGeom prst="rect">
            <a:avLst/>
          </a:prstGeom>
          <a:solidFill>
            <a:srgbClr val="92D050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wrap="square" lIns="0" tIns="5814" rIns="0" bIns="0" rtlCol="0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16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легкой степени тяжести   </a:t>
            </a:r>
          </a:p>
          <a:p>
            <a:pPr algn="just"/>
            <a:r>
              <a:rPr lang="ru-RU" sz="16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-температура </a:t>
            </a:r>
            <a:r>
              <a:rPr lang="ru-RU" sz="16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тела нормальная/ субфебрильная/фебрильная;</a:t>
            </a:r>
          </a:p>
          <a:p>
            <a:pPr algn="just"/>
            <a:r>
              <a:rPr lang="ru-RU" sz="16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-одышки</a:t>
            </a:r>
            <a:r>
              <a:rPr lang="ru-RU" sz="16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нет, ЧДД &lt;20 в мин, SpO2 в покое&gt; 95 %; </a:t>
            </a:r>
          </a:p>
          <a:p>
            <a:pPr algn="just"/>
            <a:r>
              <a:rPr lang="ru-RU" sz="16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-на </a:t>
            </a:r>
            <a:r>
              <a:rPr lang="ru-RU" sz="16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рентгене/ КТ легких изменения отсутствуют (при наличии - картина не совпадает с клиникой);</a:t>
            </a:r>
          </a:p>
          <a:p>
            <a:pPr algn="just"/>
            <a:r>
              <a:rPr lang="ru-RU" sz="16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-фоновые </a:t>
            </a:r>
            <a:r>
              <a:rPr lang="ru-RU" sz="16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заболевания (СД, АГ, ИБС, ХБП и др.) отсутствуют или компенсированы;</a:t>
            </a:r>
          </a:p>
          <a:p>
            <a:pPr algn="just"/>
            <a:r>
              <a:rPr lang="ru-RU" sz="16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-ЧСС </a:t>
            </a:r>
            <a:r>
              <a:rPr lang="ru-RU" sz="16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60-80 уд. в мин. (необходимо  соотносить с температурой тела); </a:t>
            </a:r>
          </a:p>
          <a:p>
            <a:pPr algn="just"/>
            <a:r>
              <a:rPr lang="ru-RU" sz="16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-в </a:t>
            </a:r>
            <a:r>
              <a:rPr lang="ru-RU" sz="16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гемограмме содержание лейкоцитов, нейтрофилов, лимфоцитов, тромбоцитов в пределах </a:t>
            </a:r>
            <a:r>
              <a:rPr lang="ru-RU" sz="16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референсных</a:t>
            </a:r>
            <a:r>
              <a:rPr lang="ru-RU" sz="16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значений</a:t>
            </a:r>
            <a:r>
              <a:rPr lang="ru-RU" sz="16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1600" dirty="0">
                <a:solidFill>
                  <a:srgbClr val="000066"/>
                </a:solidFill>
              </a:rPr>
              <a:t> 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29091" y="6376481"/>
            <a:ext cx="895722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i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Клинический протокол диагностики и лечения </a:t>
            </a:r>
            <a:r>
              <a:rPr lang="en-US" sz="1100" i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</a:t>
            </a:r>
            <a:r>
              <a:rPr lang="ru-RU" sz="1100" i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100" i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01.04..2021г.Методические  рекомендации, МЗ </a:t>
            </a:r>
            <a:r>
              <a:rPr lang="ru-RU" sz="1100" i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РК</a:t>
            </a:r>
            <a:endParaRPr lang="en-IN" sz="1100" i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52905" y="95143"/>
            <a:ext cx="8755385" cy="699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120" marR="2448" algn="ctr">
              <a:lnSpc>
                <a:spcPts val="2255"/>
              </a:lnSpc>
              <a:spcBef>
                <a:spcPts val="330"/>
              </a:spcBef>
            </a:pPr>
            <a:r>
              <a:rPr lang="ru-RU" b="1" spc="7" dirty="0">
                <a:solidFill>
                  <a:srgbClr val="000066"/>
                </a:solidFill>
                <a:latin typeface="Arial"/>
                <a:cs typeface="Arial"/>
              </a:rPr>
              <a:t>ВЕДЕНИЕ ПАЦИЕНТОВ С ЛЕГКОЙ СТЕПЕНЬЮ ТЯЖЕСТИ  COVID-19:</a:t>
            </a:r>
          </a:p>
          <a:p>
            <a:pPr marL="6120" marR="2448" algn="ctr">
              <a:lnSpc>
                <a:spcPts val="2255"/>
              </a:lnSpc>
              <a:spcBef>
                <a:spcPts val="330"/>
              </a:spcBef>
            </a:pPr>
            <a:r>
              <a:rPr lang="ru-RU" b="1" spc="7" dirty="0">
                <a:solidFill>
                  <a:srgbClr val="000066"/>
                </a:solidFill>
                <a:latin typeface="Arial"/>
                <a:cs typeface="Arial"/>
              </a:rPr>
              <a:t>НА АМБУЛАТОРНОМ УРОВНЕ  COVID-19</a:t>
            </a:r>
          </a:p>
        </p:txBody>
      </p:sp>
      <p:sp>
        <p:nvSpPr>
          <p:cNvPr id="11" name="object 15"/>
          <p:cNvSpPr txBox="1"/>
          <p:nvPr/>
        </p:nvSpPr>
        <p:spPr>
          <a:xfrm>
            <a:off x="641631" y="2766937"/>
            <a:ext cx="11428448" cy="3452968"/>
          </a:xfrm>
          <a:prstGeom prst="rect">
            <a:avLst/>
          </a:prstGeom>
          <a:solidFill>
            <a:srgbClr val="92D050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wrap="square" lIns="0" tIns="5814" rIns="0" bIns="0" rtlCol="0">
            <a:spAutoFit/>
          </a:bodyPr>
          <a:lstStyle/>
          <a:p>
            <a:pPr algn="just"/>
            <a:r>
              <a:rPr lang="ru-RU" sz="1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При температуре тела выше 38С купирование лихорадки проводится физическими методами охлаждения или   НПВС:  </a:t>
            </a:r>
          </a:p>
          <a:p>
            <a:pPr algn="just"/>
            <a:r>
              <a:rPr lang="ru-RU" sz="1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Парацетамол 500 мг (не более 2 г в сутки) или</a:t>
            </a:r>
          </a:p>
          <a:p>
            <a:pPr marL="171450" indent="-171450" algn="just">
              <a:buFontTx/>
              <a:buChar char="-"/>
            </a:pPr>
            <a:r>
              <a:rPr lang="ru-RU" sz="14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Ибупрофен </a:t>
            </a:r>
            <a:r>
              <a:rPr lang="ru-RU" sz="1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200 - 400 мг (не более 1 200 </a:t>
            </a:r>
            <a:r>
              <a:rPr lang="ru-RU" sz="14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мг)</a:t>
            </a:r>
          </a:p>
          <a:p>
            <a:pPr marL="171450" indent="-171450" algn="just">
              <a:buFontTx/>
              <a:buChar char="-"/>
            </a:pPr>
            <a:r>
              <a:rPr lang="ru-RU" sz="14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купирования воспалительного процесса:</a:t>
            </a:r>
          </a:p>
          <a:p>
            <a:pPr algn="just"/>
            <a:r>
              <a:rPr lang="ru-RU" sz="14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Ибупрофен 200 - 400 мг 3 раза в день (не более 1 200 мг) 5 дней. При совместном применении с АКТ и АСК оценить риск кровотечений.</a:t>
            </a:r>
          </a:p>
          <a:p>
            <a:pPr algn="just"/>
            <a:r>
              <a:rPr lang="ru-RU" sz="14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Больным с COVID-19 с установленным при помощи инвазивных и </a:t>
            </a:r>
            <a:r>
              <a:rPr lang="ru-RU" sz="14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неинвазивных</a:t>
            </a:r>
            <a:r>
              <a:rPr lang="ru-RU" sz="1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методов диагноза сердечно-сосудистых заболеваний назначается ацетилсалициловая кислота (АСК) в дозе до 100 мг в сутки (либо продолжается прием, если пациентам было назначено ранее) для профилактики повторных ишемических событий:    </a:t>
            </a:r>
          </a:p>
          <a:p>
            <a:pPr algn="just"/>
            <a:r>
              <a:rPr lang="ru-RU" sz="1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перенесенный ОКС (инфаркт миокарда или нестабильная </a:t>
            </a:r>
            <a:r>
              <a:rPr lang="ru-RU" sz="14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стенокардия</a:t>
            </a:r>
            <a:r>
              <a:rPr lang="ru-RU" sz="1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(стабильная </a:t>
            </a:r>
            <a:r>
              <a:rPr lang="ru-RU" sz="1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стенокардия</a:t>
            </a:r>
            <a:r>
              <a:rPr lang="ru-RU" sz="14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;-  </a:t>
            </a:r>
            <a:r>
              <a:rPr lang="ru-RU" sz="1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коронарная </a:t>
            </a:r>
            <a:r>
              <a:rPr lang="ru-RU" sz="14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реваскуляризация</a:t>
            </a:r>
            <a:r>
              <a:rPr lang="ru-RU" sz="1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(ЧКВ, КШ и др. с артериальной </a:t>
            </a:r>
            <a:r>
              <a:rPr lang="ru-RU" sz="14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реваскуляризацией</a:t>
            </a:r>
            <a:r>
              <a:rPr lang="ru-RU" sz="14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);перенесенный инсульт </a:t>
            </a:r>
            <a:r>
              <a:rPr lang="ru-RU" sz="1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транзиторная ишемическая атака</a:t>
            </a:r>
            <a:r>
              <a:rPr lang="ru-RU" sz="14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-  </a:t>
            </a:r>
            <a:r>
              <a:rPr lang="ru-RU" sz="1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аневризма аорты и атеросклерозом периферических артерий</a:t>
            </a:r>
            <a:r>
              <a:rPr lang="ru-RU" sz="14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;- </a:t>
            </a:r>
            <a:r>
              <a:rPr lang="ru-RU" sz="1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наличии стенозов периферических артерий ≥ 50% по данным методов визуализации, включая ультразвуковое исследование артерий</a:t>
            </a:r>
            <a:r>
              <a:rPr lang="ru-RU" sz="14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;- </a:t>
            </a:r>
            <a:r>
              <a:rPr lang="ru-RU" sz="1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СД с поражением органов-мишеней (</a:t>
            </a:r>
            <a:r>
              <a:rPr lang="ru-RU" sz="14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микроальбуминурия</a:t>
            </a:r>
            <a:r>
              <a:rPr lang="ru-RU" sz="1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или с наличием больших факторов риска: курение, </a:t>
            </a:r>
            <a:r>
              <a:rPr lang="ru-RU" sz="14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гиперлипидемия</a:t>
            </a:r>
            <a:r>
              <a:rPr lang="ru-RU" sz="14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;-  </a:t>
            </a:r>
            <a:r>
              <a:rPr lang="ru-RU" sz="1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 3 стадии</a:t>
            </a:r>
            <a:r>
              <a:rPr lang="ru-RU" sz="14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;-  </a:t>
            </a:r>
            <a:r>
              <a:rPr lang="ru-RU" sz="1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СД 1 типа (&gt;20 лет</a:t>
            </a:r>
            <a:r>
              <a:rPr lang="ru-RU" sz="14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);- </a:t>
            </a:r>
            <a:r>
              <a:rPr lang="ru-RU" sz="1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тяжелая почечная недостаточность с   </a:t>
            </a:r>
            <a:r>
              <a:rPr lang="ru-RU" sz="14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рСКФ</a:t>
            </a:r>
            <a:r>
              <a:rPr lang="ru-RU" sz="1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&lt;30 мл/мин/1,73 </a:t>
            </a:r>
            <a:r>
              <a:rPr lang="ru-RU" sz="14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м²;семейная </a:t>
            </a:r>
            <a:r>
              <a:rPr lang="ru-RU" sz="14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гипрелипидемия</a:t>
            </a:r>
            <a:r>
              <a:rPr lang="ru-RU" sz="1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ССЗ атеросклеротической природы и с другими большими факторами </a:t>
            </a:r>
            <a:r>
              <a:rPr lang="ru-RU" sz="14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риска</a:t>
            </a:r>
            <a:r>
              <a:rPr lang="ru-RU" sz="14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sz="14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Кроме того, АСК может быть рекомендована для первичной профилактики пациентам   при риске по шкале SCORE ≥ 10% и пациентам с </a:t>
            </a:r>
            <a:r>
              <a:rPr lang="ru-RU" sz="14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колоректальным</a:t>
            </a:r>
            <a:r>
              <a:rPr lang="ru-RU" sz="1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раком. При наличии противопоказаний к назначению АСК можно назначить </a:t>
            </a:r>
            <a:r>
              <a:rPr lang="ru-RU" sz="14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клопидогрель</a:t>
            </a:r>
            <a:r>
              <a:rPr lang="ru-RU" sz="1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75 мг в сутки) </a:t>
            </a:r>
            <a:endParaRPr lang="ru-RU" sz="1400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9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C:\Users\Aytzhanova\Desktop\Лого КМУ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770" y="165581"/>
            <a:ext cx="1146178" cy="715363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8952041" y="6063082"/>
            <a:ext cx="3118038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7524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800" dirty="0">
                <a:solidFill>
                  <a:srgbClr val="000066"/>
                </a:solidFill>
                <a:cs typeface="Arial" panose="020B0604020202020204" pitchFamily="34" charset="0"/>
              </a:rPr>
              <a:t>Чек-лист амбулаторного наблюдения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800" dirty="0">
                <a:solidFill>
                  <a:srgbClr val="000066"/>
                </a:solidFill>
                <a:cs typeface="Arial" panose="020B0604020202020204" pitchFamily="34" charset="0"/>
              </a:rPr>
              <a:t>за больными с   легкой формой COVID-19, и пневмонией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800" dirty="0">
                <a:solidFill>
                  <a:srgbClr val="000066"/>
                </a:solidFill>
                <a:cs typeface="Arial" panose="020B0604020202020204" pitchFamily="34" charset="0"/>
              </a:rPr>
              <a:t> (вероятный случай COVID-19)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29091" y="6376481"/>
            <a:ext cx="895722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i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Клинический протокол диагностики и лечения </a:t>
            </a:r>
            <a:r>
              <a:rPr lang="en-US" sz="1100" i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</a:t>
            </a:r>
            <a:r>
              <a:rPr lang="ru-RU" sz="1100" i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100" i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01.04..2021г.Методические  рекомендации, МЗ </a:t>
            </a:r>
            <a:r>
              <a:rPr lang="ru-RU" sz="1100" i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РК</a:t>
            </a:r>
            <a:endParaRPr lang="en-IN" sz="1100" i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7387" y="5153283"/>
            <a:ext cx="1069311" cy="96513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052905" y="95143"/>
            <a:ext cx="8755385" cy="699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120" marR="2448" algn="ctr">
              <a:lnSpc>
                <a:spcPts val="2255"/>
              </a:lnSpc>
              <a:spcBef>
                <a:spcPts val="330"/>
              </a:spcBef>
            </a:pPr>
            <a:r>
              <a:rPr lang="ru-RU" b="1" spc="7" dirty="0">
                <a:solidFill>
                  <a:srgbClr val="000066"/>
                </a:solidFill>
                <a:latin typeface="Arial"/>
                <a:cs typeface="Arial"/>
              </a:rPr>
              <a:t>ВЕДЕНИЕ ПАЦИЕНТОВ С ЛЕГКОЙ СТЕПЕНЬЮ ТЯЖЕСТИ  COVID-19:</a:t>
            </a:r>
          </a:p>
          <a:p>
            <a:pPr marL="6120" marR="2448" algn="ctr">
              <a:lnSpc>
                <a:spcPts val="2255"/>
              </a:lnSpc>
              <a:spcBef>
                <a:spcPts val="330"/>
              </a:spcBef>
            </a:pPr>
            <a:r>
              <a:rPr lang="ru-RU" b="1" spc="7" dirty="0">
                <a:solidFill>
                  <a:srgbClr val="000066"/>
                </a:solidFill>
                <a:latin typeface="Arial"/>
                <a:cs typeface="Arial"/>
              </a:rPr>
              <a:t>НА АМБУЛАТОРНОМ УРОВНЕ  COVID-19</a:t>
            </a:r>
          </a:p>
        </p:txBody>
      </p:sp>
      <p:sp>
        <p:nvSpPr>
          <p:cNvPr id="12" name="object 15"/>
          <p:cNvSpPr txBox="1"/>
          <p:nvPr/>
        </p:nvSpPr>
        <p:spPr>
          <a:xfrm>
            <a:off x="418453" y="718904"/>
            <a:ext cx="10987181" cy="1944863"/>
          </a:xfrm>
          <a:prstGeom prst="rect">
            <a:avLst/>
          </a:prstGeom>
          <a:solidFill>
            <a:srgbClr val="92D050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wrap="square" lIns="0" tIns="5814" rIns="0" bIns="0" rtlCol="0">
            <a:spAutoFit/>
          </a:bodyPr>
          <a:lstStyle/>
          <a:p>
            <a:pPr algn="just"/>
            <a:r>
              <a:rPr lang="ru-RU" sz="12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4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Профилактика венозных тромбозов при легкой форме не показана. </a:t>
            </a:r>
            <a:endParaRPr lang="ru-RU" sz="1400" b="1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4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ru-RU" sz="1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Пациентам, принимающим ПОАК по показаниям (постоянная форма фибрилляции предсердий, тромбоз глубоких вен, тромбозы венозного синуса и др.) рекомендуется продолжить их прием под наблюдением врача. При этом следует регулярно оценивать переносимость, приверженность, состояние функции печени, почек и риск кровотечения по шкале   IMPROVE.</a:t>
            </a:r>
          </a:p>
          <a:p>
            <a:pPr algn="just"/>
            <a:r>
              <a:rPr lang="ru-RU" sz="14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ru-RU" sz="1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Рутинная комбинация АСК или </a:t>
            </a:r>
            <a:r>
              <a:rPr lang="ru-RU" sz="14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клопидогрела</a:t>
            </a:r>
            <a:r>
              <a:rPr lang="ru-RU" sz="1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антикоагулянтами не рекомендуется при COVID-19 за исключением   пациентов с ОКС и </a:t>
            </a:r>
            <a:r>
              <a:rPr lang="ru-RU" sz="14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фибриляцией</a:t>
            </a:r>
            <a:r>
              <a:rPr lang="ru-RU" sz="1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предсердий, которым проводили ЧКВ со </a:t>
            </a:r>
            <a:r>
              <a:rPr lang="ru-RU" sz="14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стентированием</a:t>
            </a:r>
            <a:r>
              <a:rPr lang="ru-RU" sz="1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ru-RU" sz="14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ru-RU" sz="1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Лица с хроническими заболеваниями, в том числе лица старше 60 лет   в период неблагополучной эпидемиологической обстановки по COVID-19 находятся под динамическим наблюдением специалистов </a:t>
            </a:r>
            <a:r>
              <a:rPr lang="ru-RU" sz="14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5"/>
          <p:cNvSpPr txBox="1"/>
          <p:nvPr/>
        </p:nvSpPr>
        <p:spPr>
          <a:xfrm>
            <a:off x="418454" y="2911671"/>
            <a:ext cx="5346611" cy="3206747"/>
          </a:xfrm>
          <a:prstGeom prst="rect">
            <a:avLst/>
          </a:prstGeom>
          <a:solidFill>
            <a:srgbClr val="92D050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wrap="square" lIns="0" tIns="5814" rIns="0" bIns="0" rtlCol="0">
            <a:spAutoFit/>
          </a:bodyPr>
          <a:lstStyle/>
          <a:p>
            <a:pPr algn="just"/>
            <a:r>
              <a:rPr lang="ru-RU" sz="16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Лица с легкой степенью тяжести заболевания </a:t>
            </a:r>
            <a:r>
              <a:rPr lang="ru-RU" sz="16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снимаются с медицинского наблюдения и изоляции спустя 10 дней с момента развития симптомов плюс не менее 3 дней без симптомов </a:t>
            </a:r>
            <a:r>
              <a:rPr lang="ru-RU" sz="16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(напр. повышенной температуры тела, респираторных   симптомов) (проведение ПЦР исследования и КТ/</a:t>
            </a:r>
            <a:r>
              <a:rPr lang="ru-RU" sz="16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ренген</a:t>
            </a:r>
            <a:r>
              <a:rPr lang="ru-RU" sz="16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-диагностики не требуется). </a:t>
            </a:r>
            <a:endParaRPr lang="ru-RU" sz="160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6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Например – пациент был симптоматичен в течение первых двух дней, в таком случае изоляцию и прекращение контактных и капельных мер профилактики инфекции можно отменить через 10 дней + 3 дня без </a:t>
            </a:r>
            <a:r>
              <a:rPr lang="ru-RU" sz="16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сипмтомов</a:t>
            </a:r>
            <a:r>
              <a:rPr lang="ru-RU" sz="16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13 дней .</a:t>
            </a:r>
            <a:endParaRPr lang="ru-RU" sz="160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5"/>
          <p:cNvSpPr txBox="1"/>
          <p:nvPr/>
        </p:nvSpPr>
        <p:spPr>
          <a:xfrm>
            <a:off x="6518295" y="3030849"/>
            <a:ext cx="3718526" cy="2960526"/>
          </a:xfrm>
          <a:prstGeom prst="rect">
            <a:avLst/>
          </a:prstGeom>
          <a:solidFill>
            <a:srgbClr val="92D050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wrap="square" lIns="0" tIns="5814" rIns="0" bIns="0" rtlCol="0">
            <a:spAutoFit/>
          </a:bodyPr>
          <a:lstStyle/>
          <a:p>
            <a:pPr algn="just"/>
            <a:r>
              <a:rPr lang="ru-RU" sz="16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нарастании клинических симптомов заболевания, </a:t>
            </a:r>
            <a:r>
              <a:rPr lang="ru-RU" sz="16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любом ухудшении самочувствия и показателей измерения температуры тела, частоты пульса, дыхания, АД, сатурации необходимо поставить в известность участкового врача, который после оценки тяжести состояния определяет дальнейшее ведение, по показаниям направляет в инфекционный стационар. </a:t>
            </a:r>
            <a:endParaRPr lang="ru-RU" sz="160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solidFill>
                  <a:srgbClr val="000066"/>
                </a:solidFill>
              </a:rPr>
              <a:t> </a:t>
            </a:r>
          </a:p>
        </p:txBody>
      </p:sp>
      <p:pic>
        <p:nvPicPr>
          <p:cNvPr id="19" name="Рисунок 18" descr="Предупреждение, внимание, знак предосторожности . — Векторное изображение ©  vectorguy #72344843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9097" y="4013691"/>
            <a:ext cx="546537" cy="4515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574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6771" y="796038"/>
            <a:ext cx="11853308" cy="84903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ru-RU" sz="2000" b="1" kern="0" dirty="0">
              <a:solidFill>
                <a:schemeClr val="bg1"/>
              </a:solidFill>
            </a:endParaRPr>
          </a:p>
        </p:txBody>
      </p:sp>
      <p:pic>
        <p:nvPicPr>
          <p:cNvPr id="15" name="Рисунок 14" descr="C:\Users\Aytzhanova\Desktop\Лого КМУ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770" y="165581"/>
            <a:ext cx="1146178" cy="715363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object 15"/>
          <p:cNvSpPr txBox="1"/>
          <p:nvPr/>
        </p:nvSpPr>
        <p:spPr>
          <a:xfrm>
            <a:off x="216770" y="1093378"/>
            <a:ext cx="3706493" cy="4684075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0" tIns="5814" rIns="0" bIns="0" rtlCol="0">
            <a:spAutoFit/>
          </a:bodyPr>
          <a:lstStyle/>
          <a:p>
            <a:pPr algn="just"/>
            <a:r>
              <a:rPr lang="ru-RU" sz="16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средней степени тяжести у пациентов отмечается </a:t>
            </a:r>
          </a:p>
          <a:p>
            <a:pPr algn="just"/>
            <a:r>
              <a:rPr lang="ru-RU" sz="16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повышение </a:t>
            </a:r>
            <a:r>
              <a:rPr lang="ru-RU" sz="16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температура тела до субфебрильных/ фебрильных цифр;</a:t>
            </a:r>
          </a:p>
          <a:p>
            <a:pPr marL="171450" indent="-171450" algn="just">
              <a:buFontTx/>
              <a:buChar char="-"/>
            </a:pPr>
            <a:r>
              <a:rPr lang="ru-RU" sz="16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одышка </a:t>
            </a:r>
            <a:r>
              <a:rPr lang="ru-RU" sz="16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нагрузках, ЧДД - 20-22 в мин, SpO2 в покое 94- 95 </a:t>
            </a:r>
            <a:r>
              <a:rPr lang="ru-RU" sz="16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%;</a:t>
            </a:r>
          </a:p>
          <a:p>
            <a:pPr marL="171450" indent="-171450" algn="just">
              <a:buFontTx/>
              <a:buChar char="-"/>
            </a:pPr>
            <a:r>
              <a:rPr lang="ru-RU" sz="16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16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Rg</a:t>
            </a:r>
            <a:r>
              <a:rPr lang="ru-RU" sz="16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/КТ легких (при наличии) -признаки вирусного поражения легких c заключением КТ 1-2 – объем поражения легких до 50%;</a:t>
            </a:r>
          </a:p>
          <a:p>
            <a:pPr algn="just"/>
            <a:r>
              <a:rPr lang="ru-RU" sz="16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имеются </a:t>
            </a:r>
            <a:r>
              <a:rPr lang="ru-RU" sz="16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фоновые заболевания (СД, АГ, ИБС, ХБП и др.), но без признаков декомпенсации или обострения;</a:t>
            </a:r>
          </a:p>
          <a:p>
            <a:pPr algn="just"/>
            <a:r>
              <a:rPr lang="ru-RU" sz="16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ЧСС </a:t>
            </a:r>
            <a:r>
              <a:rPr lang="ru-RU" sz="16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80-100 </a:t>
            </a:r>
            <a:r>
              <a:rPr lang="ru-RU" sz="16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уд.в</a:t>
            </a:r>
            <a:r>
              <a:rPr lang="ru-RU" sz="16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мин. (необходимо соотносить с температурой тела);</a:t>
            </a:r>
          </a:p>
          <a:p>
            <a:pPr algn="just"/>
            <a:r>
              <a:rPr lang="ru-RU" sz="16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 </a:t>
            </a:r>
            <a:r>
              <a:rPr lang="ru-RU" sz="16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гемограмме незначительная </a:t>
            </a:r>
            <a:r>
              <a:rPr lang="ru-RU" sz="16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лимфопения</a:t>
            </a:r>
            <a:r>
              <a:rPr lang="ru-RU" sz="16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(более 15%).</a:t>
            </a:r>
          </a:p>
          <a:p>
            <a:pPr algn="just"/>
            <a:r>
              <a:rPr lang="ru-RU" sz="16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/>
            <a:r>
              <a:rPr lang="ru-RU" sz="1600" dirty="0">
                <a:solidFill>
                  <a:srgbClr val="000066"/>
                </a:solidFill>
              </a:rPr>
              <a:t> 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29092" y="6376481"/>
            <a:ext cx="6096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100" i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Клинический протокол диагностики и лечения COVID-19 1.04.2021 РЦРЗ, МЗ РК</a:t>
            </a:r>
          </a:p>
          <a:p>
            <a:endParaRPr lang="ru-RU" sz="1100" i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31798" y="130318"/>
            <a:ext cx="9862935" cy="720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120" marR="2448" algn="ctr">
              <a:lnSpc>
                <a:spcPts val="2255"/>
              </a:lnSpc>
              <a:spcBef>
                <a:spcPts val="330"/>
              </a:spcBef>
            </a:pPr>
            <a:r>
              <a:rPr lang="ru-RU" b="1" spc="7" dirty="0">
                <a:solidFill>
                  <a:srgbClr val="000066"/>
                </a:solidFill>
                <a:latin typeface="Arial"/>
                <a:cs typeface="Arial"/>
              </a:rPr>
              <a:t>ВЕДЕНИЕ ПАЦИЕНТОВ </a:t>
            </a:r>
            <a:r>
              <a:rPr lang="ru-RU" b="1" spc="7" dirty="0" smtClean="0">
                <a:solidFill>
                  <a:srgbClr val="000066"/>
                </a:solidFill>
                <a:latin typeface="Arial"/>
                <a:cs typeface="Arial"/>
              </a:rPr>
              <a:t>СО </a:t>
            </a:r>
            <a:r>
              <a:rPr lang="ru-RU" b="1" spc="7" dirty="0" smtClean="0">
                <a:solidFill>
                  <a:srgbClr val="C00000"/>
                </a:solidFill>
                <a:latin typeface="Arial"/>
                <a:cs typeface="Arial"/>
              </a:rPr>
              <a:t>СРЕДНЕЙ  </a:t>
            </a:r>
            <a:r>
              <a:rPr lang="ru-RU" b="1" spc="7" dirty="0">
                <a:solidFill>
                  <a:srgbClr val="C00000"/>
                </a:solidFill>
                <a:latin typeface="Arial"/>
                <a:cs typeface="Arial"/>
              </a:rPr>
              <a:t>СТЕПЕНЬЮ ТЯЖЕСТИ  </a:t>
            </a:r>
            <a:r>
              <a:rPr lang="ru-RU" b="1" spc="7" dirty="0">
                <a:solidFill>
                  <a:srgbClr val="000066"/>
                </a:solidFill>
                <a:latin typeface="Arial"/>
                <a:cs typeface="Arial"/>
              </a:rPr>
              <a:t>COVID-19:</a:t>
            </a:r>
          </a:p>
          <a:p>
            <a:pPr marL="6120" marR="2448" algn="ctr">
              <a:lnSpc>
                <a:spcPts val="2255"/>
              </a:lnSpc>
              <a:spcBef>
                <a:spcPts val="330"/>
              </a:spcBef>
            </a:pPr>
            <a:r>
              <a:rPr lang="ru-RU" b="1" spc="7" dirty="0" smtClean="0">
                <a:solidFill>
                  <a:srgbClr val="000066"/>
                </a:solidFill>
                <a:latin typeface="Arial"/>
                <a:cs typeface="Arial"/>
              </a:rPr>
              <a:t>НА </a:t>
            </a:r>
            <a:r>
              <a:rPr lang="ru-RU" b="1" spc="7" dirty="0">
                <a:solidFill>
                  <a:srgbClr val="000066"/>
                </a:solidFill>
                <a:latin typeface="Arial"/>
                <a:cs typeface="Arial"/>
              </a:rPr>
              <a:t>АМБУЛАТОРНОМ УРОВНЕ  COVID-19</a:t>
            </a:r>
          </a:p>
        </p:txBody>
      </p:sp>
      <p:sp>
        <p:nvSpPr>
          <p:cNvPr id="11" name="object 15"/>
          <p:cNvSpPr txBox="1"/>
          <p:nvPr/>
        </p:nvSpPr>
        <p:spPr>
          <a:xfrm>
            <a:off x="4164214" y="1312319"/>
            <a:ext cx="3706493" cy="2591194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0" tIns="5814" rIns="0" bIns="0" rtlCol="0">
            <a:spAutoFit/>
          </a:bodyPr>
          <a:lstStyle/>
          <a:p>
            <a:pPr algn="just"/>
            <a:r>
              <a:rPr lang="ru-RU" sz="14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установлении у пациента средней степени тяжести COVID-19 рекомендовано придерживаться следующих положений:</a:t>
            </a:r>
          </a:p>
          <a:p>
            <a:pPr algn="just"/>
            <a:r>
              <a:rPr lang="ru-RU" sz="1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 При температуре тела выше 38С0 купирование лихорадки проводится физическими методами охлаждения или   НПВС:  </a:t>
            </a:r>
          </a:p>
          <a:p>
            <a:pPr algn="just"/>
            <a:r>
              <a:rPr lang="ru-RU" sz="1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Парацетамол 500 мг (не более 2 г в сутки) или</a:t>
            </a:r>
          </a:p>
          <a:p>
            <a:pPr algn="just"/>
            <a:r>
              <a:rPr lang="ru-RU" sz="1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Ибупрофен 200 - 400 мг (не более 1 200 мг</a:t>
            </a:r>
            <a:r>
              <a:rPr lang="ru-RU" sz="14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4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5"/>
          <p:cNvSpPr txBox="1"/>
          <p:nvPr/>
        </p:nvSpPr>
        <p:spPr>
          <a:xfrm>
            <a:off x="8111658" y="2069307"/>
            <a:ext cx="3706493" cy="3668412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0" tIns="5814" rIns="0" bIns="0" rtlCol="0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Рутинная </a:t>
            </a:r>
            <a:r>
              <a:rPr lang="ru-RU" sz="14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профилактика венозных тромбоэмболий при отсутствии риска венозных тромбозов не проводится.</a:t>
            </a:r>
          </a:p>
          <a:p>
            <a:pPr algn="just"/>
            <a:endParaRPr lang="ru-RU" sz="14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1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наличии сопутствующих заболеваний (онкологические заболевания в активной стадии, перенесенные тромбозы глубоких вен и ТЭЛА, </a:t>
            </a:r>
            <a:r>
              <a:rPr lang="ru-RU" sz="14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тромбофилия</a:t>
            </a:r>
            <a:r>
              <a:rPr lang="ru-RU" sz="1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недавно перенесенные инфаркт миокарда, ишемический инсульт и большие оперативные вмешательства, пожилой возраст ≥ 70 лет, ХСН) следует определить риск венозных тромбоэмболий </a:t>
            </a:r>
            <a:r>
              <a:rPr lang="ru-RU" sz="14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шкале PADUА </a:t>
            </a:r>
            <a:r>
              <a:rPr lang="ru-RU" sz="1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или по модели оценки риска </a:t>
            </a:r>
            <a:r>
              <a:rPr lang="ru-RU" sz="14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IMPROVE,</a:t>
            </a:r>
            <a:r>
              <a:rPr lang="ru-RU" sz="1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затем оценить риск кровотечений согласно шкале   </a:t>
            </a:r>
            <a:r>
              <a:rPr lang="ru-RU" sz="14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IMPROVE. </a:t>
            </a:r>
          </a:p>
          <a:p>
            <a:pPr algn="just"/>
            <a:r>
              <a:rPr lang="ru-RU" sz="1400" dirty="0">
                <a:solidFill>
                  <a:srgbClr val="000066"/>
                </a:solidFill>
              </a:rPr>
              <a:t> 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267248" y="4068154"/>
            <a:ext cx="3500425" cy="2308324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купирования воспалительного процесса:</a:t>
            </a:r>
            <a:endParaRPr lang="ru-RU" sz="1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Ибупрофен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200 - 400 мг 3 раза в день (не более 1 200 мг) 5 дней. При совместном применении с АКТ и АСК оценить риск кровотечений.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50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2167892"/>
              </p:ext>
            </p:extLst>
          </p:nvPr>
        </p:nvGraphicFramePr>
        <p:xfrm>
          <a:off x="352036" y="861348"/>
          <a:ext cx="11035339" cy="3758461"/>
        </p:xfrm>
        <a:graphic>
          <a:graphicData uri="http://schemas.openxmlformats.org/drawingml/2006/table">
            <a:tbl>
              <a:tblPr firstRow="1" firstCol="1" bandRow="1"/>
              <a:tblGrid>
                <a:gridCol w="9879490">
                  <a:extLst>
                    <a:ext uri="{9D8B030D-6E8A-4147-A177-3AD203B41FA5}">
                      <a16:colId xmlns:a16="http://schemas.microsoft.com/office/drawing/2014/main" val="3947185842"/>
                    </a:ext>
                  </a:extLst>
                </a:gridCol>
                <a:gridCol w="1155849">
                  <a:extLst>
                    <a:ext uri="{9D8B030D-6E8A-4147-A177-3AD203B41FA5}">
                      <a16:colId xmlns:a16="http://schemas.microsoft.com/office/drawing/2014/main" val="2665687468"/>
                    </a:ext>
                  </a:extLst>
                </a:gridCol>
              </a:tblGrid>
              <a:tr h="2590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Фактор риска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6885857"/>
                  </a:ext>
                </a:extLst>
              </a:tr>
              <a:tr h="28314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Активное злокачественное новообразование (метастазы и/или химиотерапия/радиотерапия &lt;6 месяцев назад)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812089"/>
                  </a:ext>
                </a:extLst>
              </a:tr>
              <a:tr h="2590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ТГВ/ТЭЛА в анамнезе (за исключением тромбоза поверхностных вен)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228438"/>
                  </a:ext>
                </a:extLst>
              </a:tr>
              <a:tr h="2590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Ограниченная подвижность (постельный режим с выходом в туалет) ≥3 дней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772842"/>
                  </a:ext>
                </a:extLst>
              </a:tr>
              <a:tr h="50992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Известная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тромбофилия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(дефекты антитромбина, протеина С или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    фактор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Лейден,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20210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мутация протромбина, антифосфолипидный синдром)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380805"/>
                  </a:ext>
                </a:extLst>
              </a:tr>
              <a:tr h="2590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Травма и/или операция ≤1 месяца назад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640354"/>
                  </a:ext>
                </a:extLst>
              </a:tr>
              <a:tr h="2590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Возраст ≥70 лет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731916"/>
                  </a:ext>
                </a:extLst>
              </a:tr>
              <a:tr h="2590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Сердечная и/или дыхательная недостаточность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040332"/>
                  </a:ext>
                </a:extLst>
              </a:tr>
              <a:tr h="2590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Инфаркт миокарда или ишемический инсульт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587325"/>
                  </a:ext>
                </a:extLst>
              </a:tr>
              <a:tr h="2590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Острая инфекция и/или ревматологическое заболевание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7125911"/>
                  </a:ext>
                </a:extLst>
              </a:tr>
              <a:tr h="2590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Ожирение (ИМТ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 кг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ru-RU" sz="1600" baseline="30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9967"/>
                  </a:ext>
                </a:extLst>
              </a:tr>
              <a:tr h="50992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Продолжение использования гормональной заместительной терапии или пероральных контрацептивов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045260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773678" y="5994400"/>
            <a:ext cx="97802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0066"/>
                </a:solidFill>
              </a:rPr>
              <a:t>Примечание: </a:t>
            </a:r>
            <a:r>
              <a:rPr lang="ru-RU" sz="1400" i="1" dirty="0">
                <a:solidFill>
                  <a:srgbClr val="000066"/>
                </a:solidFill>
              </a:rPr>
              <a:t>при сумме баллов  </a:t>
            </a:r>
            <a:r>
              <a:rPr lang="ru-RU" sz="1400" i="1" dirty="0" smtClean="0">
                <a:solidFill>
                  <a:srgbClr val="000066"/>
                </a:solidFill>
              </a:rPr>
              <a:t> </a:t>
            </a:r>
            <a:r>
              <a:rPr lang="ru-RU" sz="1400" i="1" dirty="0" smtClean="0">
                <a:solidFill>
                  <a:srgbClr val="C00000"/>
                </a:solidFill>
              </a:rPr>
              <a:t>4</a:t>
            </a:r>
            <a:r>
              <a:rPr lang="ru-RU" sz="1400" i="1" dirty="0" smtClean="0">
                <a:solidFill>
                  <a:srgbClr val="000066"/>
                </a:solidFill>
              </a:rPr>
              <a:t> </a:t>
            </a:r>
            <a:r>
              <a:rPr lang="ru-RU" sz="1400" i="1" dirty="0">
                <a:solidFill>
                  <a:srgbClr val="000066"/>
                </a:solidFill>
              </a:rPr>
              <a:t>риск венозных тромбоэмболических осложнений считается высоким и показана их профилактика антикоагулянтами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73489" y="140237"/>
            <a:ext cx="114452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0066"/>
                </a:solidFill>
              </a:rPr>
              <a:t>ШКАЛА ОЦЕНКИ РИСКА ВЕНОЗНЫХ ТРОМБОЭМБОЛИЧЕСКИХ ОСЛОЖНЕНИЙ У ГОСПИТАЛИЗИРОВАННЫХ НЕХИРУРГИЧЕСКИХ БОЛЬНЫХ </a:t>
            </a:r>
            <a:r>
              <a:rPr lang="ru-RU" sz="2000" b="1" dirty="0" smtClean="0">
                <a:solidFill>
                  <a:srgbClr val="FF0000"/>
                </a:solidFill>
              </a:rPr>
              <a:t>PADUA 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7" name="object 3"/>
          <p:cNvSpPr/>
          <p:nvPr/>
        </p:nvSpPr>
        <p:spPr>
          <a:xfrm>
            <a:off x="973855" y="850331"/>
            <a:ext cx="9784915" cy="11017"/>
          </a:xfrm>
          <a:custGeom>
            <a:avLst/>
            <a:gdLst/>
            <a:ahLst/>
            <a:cxnLst/>
            <a:rect l="l" t="t" r="r" b="b"/>
            <a:pathLst>
              <a:path w="8155305" h="22860">
                <a:moveTo>
                  <a:pt x="8154695" y="0"/>
                </a:moveTo>
                <a:lnTo>
                  <a:pt x="0" y="0"/>
                </a:lnTo>
                <a:lnTo>
                  <a:pt x="0" y="8940"/>
                </a:lnTo>
                <a:lnTo>
                  <a:pt x="0" y="13754"/>
                </a:lnTo>
                <a:lnTo>
                  <a:pt x="0" y="22694"/>
                </a:lnTo>
                <a:lnTo>
                  <a:pt x="8154695" y="22694"/>
                </a:lnTo>
                <a:lnTo>
                  <a:pt x="8154695" y="13754"/>
                </a:lnTo>
                <a:lnTo>
                  <a:pt x="8154695" y="8940"/>
                </a:lnTo>
                <a:lnTo>
                  <a:pt x="8154695" y="0"/>
                </a:lnTo>
                <a:close/>
              </a:path>
            </a:pathLst>
          </a:custGeom>
          <a:solidFill>
            <a:srgbClr val="565656"/>
          </a:solidFill>
        </p:spPr>
        <p:txBody>
          <a:bodyPr wrap="square" lIns="0" tIns="0" rIns="0" bIns="0" rtlCol="0"/>
          <a:lstStyle/>
          <a:p>
            <a:endParaRPr sz="867"/>
          </a:p>
        </p:txBody>
      </p:sp>
      <p:sp>
        <p:nvSpPr>
          <p:cNvPr id="8" name="object 4"/>
          <p:cNvSpPr/>
          <p:nvPr/>
        </p:nvSpPr>
        <p:spPr>
          <a:xfrm>
            <a:off x="973042" y="841048"/>
            <a:ext cx="3534394" cy="0"/>
          </a:xfrm>
          <a:custGeom>
            <a:avLst/>
            <a:gdLst/>
            <a:ahLst/>
            <a:cxnLst/>
            <a:rect l="l" t="t" r="r" b="b"/>
            <a:pathLst>
              <a:path w="2945765">
                <a:moveTo>
                  <a:pt x="0" y="0"/>
                </a:moveTo>
                <a:lnTo>
                  <a:pt x="2945630" y="0"/>
                </a:lnTo>
              </a:path>
            </a:pathLst>
          </a:custGeom>
          <a:ln w="66018">
            <a:solidFill>
              <a:srgbClr val="D20001"/>
            </a:solidFill>
          </a:ln>
        </p:spPr>
        <p:txBody>
          <a:bodyPr wrap="square" lIns="0" tIns="0" rIns="0" bIns="0" rtlCol="0"/>
          <a:lstStyle/>
          <a:p>
            <a:endParaRPr sz="867"/>
          </a:p>
        </p:txBody>
      </p:sp>
      <p:sp>
        <p:nvSpPr>
          <p:cNvPr id="2" name="Прямоугольник 1"/>
          <p:cNvSpPr/>
          <p:nvPr/>
        </p:nvSpPr>
        <p:spPr>
          <a:xfrm>
            <a:off x="473489" y="4789223"/>
            <a:ext cx="93986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1. Ограниченная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подвижность (постельный режим с выходом в туалет) ≥3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дней  - 3</a:t>
            </a:r>
          </a:p>
          <a:p>
            <a:pPr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2.Острая инфекция                                                                                                          -1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8844281" y="4876798"/>
            <a:ext cx="45719" cy="50795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8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14264" y="5831906"/>
            <a:ext cx="101520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66"/>
                </a:solidFill>
              </a:rPr>
              <a:t>Примечание: </a:t>
            </a:r>
            <a:r>
              <a:rPr lang="ru-RU" i="1" dirty="0">
                <a:solidFill>
                  <a:srgbClr val="000066"/>
                </a:solidFill>
              </a:rPr>
              <a:t>0-1–низкий риск = нет необходимости в профилактике</a:t>
            </a:r>
          </a:p>
          <a:p>
            <a:r>
              <a:rPr lang="ru-RU" i="1" dirty="0">
                <a:solidFill>
                  <a:srgbClr val="000066"/>
                </a:solidFill>
              </a:rPr>
              <a:t>2 и больше= высокий риск требуется </a:t>
            </a:r>
            <a:r>
              <a:rPr lang="ru-RU" i="1" dirty="0" smtClean="0">
                <a:solidFill>
                  <a:srgbClr val="000066"/>
                </a:solidFill>
              </a:rPr>
              <a:t>профилактика</a:t>
            </a:r>
            <a:endParaRPr lang="ru-RU" i="1" dirty="0">
              <a:solidFill>
                <a:srgbClr val="000066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/>
          </p:nvPr>
        </p:nvGraphicFramePr>
        <p:xfrm>
          <a:off x="779196" y="1144374"/>
          <a:ext cx="10515600" cy="3862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55298">
                  <a:extLst>
                    <a:ext uri="{9D8B030D-6E8A-4147-A177-3AD203B41FA5}">
                      <a16:colId xmlns:a16="http://schemas.microsoft.com/office/drawing/2014/main" val="3578114366"/>
                    </a:ext>
                  </a:extLst>
                </a:gridCol>
                <a:gridCol w="1860302">
                  <a:extLst>
                    <a:ext uri="{9D8B030D-6E8A-4147-A177-3AD203B41FA5}">
                      <a16:colId xmlns:a16="http://schemas.microsoft.com/office/drawing/2014/main" val="796643822"/>
                    </a:ext>
                  </a:extLst>
                </a:gridCol>
              </a:tblGrid>
              <a:tr h="4541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66"/>
                          </a:solidFill>
                          <a:effectLst/>
                        </a:rPr>
                        <a:t>Факторы риска</a:t>
                      </a:r>
                      <a:endParaRPr lang="ru-RU" sz="2400" b="1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66"/>
                          </a:solidFill>
                          <a:effectLst/>
                        </a:rPr>
                        <a:t>Баллы</a:t>
                      </a:r>
                      <a:endParaRPr lang="ru-RU" sz="2400" b="1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75990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66"/>
                          </a:solidFill>
                          <a:effectLst/>
                        </a:rPr>
                        <a:t>ВТЭ в анамнезе </a:t>
                      </a:r>
                      <a:endParaRPr lang="ru-RU" sz="2400" b="1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66"/>
                          </a:solidFill>
                          <a:effectLst/>
                        </a:rPr>
                        <a:t>3</a:t>
                      </a:r>
                      <a:endParaRPr lang="ru-RU" sz="2400" b="1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1914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rgbClr val="000066"/>
                          </a:solidFill>
                          <a:effectLst/>
                        </a:rPr>
                        <a:t>Тромбофилия</a:t>
                      </a:r>
                      <a:r>
                        <a:rPr lang="ru-RU" sz="2400" b="1" dirty="0">
                          <a:solidFill>
                            <a:srgbClr val="000066"/>
                          </a:solidFill>
                          <a:effectLst/>
                        </a:rPr>
                        <a:t> </a:t>
                      </a:r>
                      <a:endParaRPr lang="ru-RU" sz="2400" b="1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66"/>
                          </a:solidFill>
                          <a:effectLst/>
                        </a:rPr>
                        <a:t>2</a:t>
                      </a:r>
                      <a:endParaRPr lang="ru-RU" sz="2400" b="1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2246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66"/>
                          </a:solidFill>
                          <a:effectLst/>
                        </a:rPr>
                        <a:t>Паралич н/к в настоящее время</a:t>
                      </a:r>
                      <a:endParaRPr lang="ru-RU" sz="2400" b="1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66"/>
                          </a:solidFill>
                          <a:effectLst/>
                        </a:rPr>
                        <a:t>2</a:t>
                      </a:r>
                      <a:endParaRPr lang="ru-RU" sz="2400" b="1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45467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66"/>
                          </a:solidFill>
                          <a:effectLst/>
                        </a:rPr>
                        <a:t>Рак в настоящее время</a:t>
                      </a:r>
                      <a:endParaRPr lang="ru-RU" sz="2400" b="1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66"/>
                          </a:solidFill>
                          <a:effectLst/>
                        </a:rPr>
                        <a:t>2</a:t>
                      </a:r>
                      <a:endParaRPr lang="ru-RU" sz="2400" b="1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4547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66"/>
                          </a:solidFill>
                          <a:effectLst/>
                        </a:rPr>
                        <a:t>Иммобилизация не менее 7 дней</a:t>
                      </a:r>
                      <a:endParaRPr lang="ru-RU" sz="2400" b="1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66"/>
                          </a:solidFill>
                          <a:effectLst/>
                        </a:rPr>
                        <a:t>1</a:t>
                      </a:r>
                      <a:endParaRPr lang="ru-RU" sz="2400" b="1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005839"/>
                  </a:ext>
                </a:extLst>
              </a:tr>
              <a:tr h="16954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66"/>
                          </a:solidFill>
                          <a:effectLst/>
                        </a:rPr>
                        <a:t>Госпитализация в ОРИТ или </a:t>
                      </a:r>
                      <a:r>
                        <a:rPr lang="ru-RU" sz="2400" b="1" dirty="0" err="1">
                          <a:solidFill>
                            <a:srgbClr val="000066"/>
                          </a:solidFill>
                          <a:effectLst/>
                        </a:rPr>
                        <a:t>кардио</a:t>
                      </a:r>
                      <a:r>
                        <a:rPr lang="ru-RU" sz="2400" b="1" dirty="0">
                          <a:solidFill>
                            <a:srgbClr val="000066"/>
                          </a:solidFill>
                          <a:effectLst/>
                        </a:rPr>
                        <a:t>-интенсивный блок</a:t>
                      </a:r>
                      <a:endParaRPr lang="ru-RU" sz="2400" b="1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66"/>
                          </a:solidFill>
                          <a:effectLst/>
                        </a:rPr>
                        <a:t>1</a:t>
                      </a:r>
                      <a:endParaRPr lang="ru-RU" sz="2400" b="1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712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66"/>
                          </a:solidFill>
                          <a:effectLst/>
                        </a:rPr>
                        <a:t>Возраст </a:t>
                      </a:r>
                      <a:r>
                        <a:rPr lang="en-US" sz="2400" b="1" dirty="0">
                          <a:solidFill>
                            <a:srgbClr val="000066"/>
                          </a:solidFill>
                          <a:effectLst/>
                        </a:rPr>
                        <a:t>&gt; 60 </a:t>
                      </a:r>
                      <a:r>
                        <a:rPr lang="ru-RU" sz="2400" b="1" dirty="0">
                          <a:solidFill>
                            <a:srgbClr val="000066"/>
                          </a:solidFill>
                          <a:effectLst/>
                        </a:rPr>
                        <a:t>лет</a:t>
                      </a:r>
                      <a:endParaRPr lang="ru-RU" sz="2400" b="1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66"/>
                          </a:solidFill>
                          <a:effectLst/>
                        </a:rPr>
                        <a:t>1</a:t>
                      </a:r>
                      <a:endParaRPr lang="ru-RU" sz="2400" b="1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7196766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956146" y="301437"/>
            <a:ext cx="48840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0066"/>
                </a:solidFill>
              </a:rPr>
              <a:t>МОДЕЛЬ ОЦЕНКИ РИСКА </a:t>
            </a:r>
            <a:r>
              <a:rPr lang="en-US" sz="2400" b="1" dirty="0" smtClean="0">
                <a:solidFill>
                  <a:srgbClr val="FF0000"/>
                </a:solidFill>
              </a:rPr>
              <a:t>IMPROVE 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8" name="object 3"/>
          <p:cNvSpPr/>
          <p:nvPr/>
        </p:nvSpPr>
        <p:spPr>
          <a:xfrm>
            <a:off x="973855" y="850331"/>
            <a:ext cx="9784915" cy="11017"/>
          </a:xfrm>
          <a:custGeom>
            <a:avLst/>
            <a:gdLst/>
            <a:ahLst/>
            <a:cxnLst/>
            <a:rect l="l" t="t" r="r" b="b"/>
            <a:pathLst>
              <a:path w="8155305" h="22860">
                <a:moveTo>
                  <a:pt x="8154695" y="0"/>
                </a:moveTo>
                <a:lnTo>
                  <a:pt x="0" y="0"/>
                </a:lnTo>
                <a:lnTo>
                  <a:pt x="0" y="8940"/>
                </a:lnTo>
                <a:lnTo>
                  <a:pt x="0" y="13754"/>
                </a:lnTo>
                <a:lnTo>
                  <a:pt x="0" y="22694"/>
                </a:lnTo>
                <a:lnTo>
                  <a:pt x="8154695" y="22694"/>
                </a:lnTo>
                <a:lnTo>
                  <a:pt x="8154695" y="13754"/>
                </a:lnTo>
                <a:lnTo>
                  <a:pt x="8154695" y="8940"/>
                </a:lnTo>
                <a:lnTo>
                  <a:pt x="8154695" y="0"/>
                </a:lnTo>
                <a:close/>
              </a:path>
            </a:pathLst>
          </a:custGeom>
          <a:solidFill>
            <a:srgbClr val="565656"/>
          </a:solidFill>
        </p:spPr>
        <p:txBody>
          <a:bodyPr wrap="square" lIns="0" tIns="0" rIns="0" bIns="0" rtlCol="0"/>
          <a:lstStyle/>
          <a:p>
            <a:endParaRPr sz="867"/>
          </a:p>
        </p:txBody>
      </p:sp>
      <p:sp>
        <p:nvSpPr>
          <p:cNvPr id="9" name="object 4"/>
          <p:cNvSpPr/>
          <p:nvPr/>
        </p:nvSpPr>
        <p:spPr>
          <a:xfrm>
            <a:off x="973042" y="841048"/>
            <a:ext cx="3534394" cy="0"/>
          </a:xfrm>
          <a:custGeom>
            <a:avLst/>
            <a:gdLst/>
            <a:ahLst/>
            <a:cxnLst/>
            <a:rect l="l" t="t" r="r" b="b"/>
            <a:pathLst>
              <a:path w="2945765">
                <a:moveTo>
                  <a:pt x="0" y="0"/>
                </a:moveTo>
                <a:lnTo>
                  <a:pt x="2945630" y="0"/>
                </a:lnTo>
              </a:path>
            </a:pathLst>
          </a:custGeom>
          <a:ln w="66018">
            <a:solidFill>
              <a:srgbClr val="D20001"/>
            </a:solidFill>
          </a:ln>
        </p:spPr>
        <p:txBody>
          <a:bodyPr wrap="square" lIns="0" tIns="0" rIns="0" bIns="0" rtlCol="0"/>
          <a:lstStyle/>
          <a:p>
            <a:endParaRPr sz="867"/>
          </a:p>
        </p:txBody>
      </p:sp>
    </p:spTree>
    <p:extLst>
      <p:ext uri="{BB962C8B-B14F-4D97-AF65-F5344CB8AC3E}">
        <p14:creationId xmlns:p14="http://schemas.microsoft.com/office/powerpoint/2010/main" val="207899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08547" y="5658855"/>
            <a:ext cx="978020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66"/>
                </a:solidFill>
              </a:rPr>
              <a:t>Примечание: </a:t>
            </a:r>
            <a:r>
              <a:rPr lang="ru-RU" i="1" dirty="0">
                <a:solidFill>
                  <a:srgbClr val="000066"/>
                </a:solidFill>
              </a:rPr>
              <a:t>0-1–низкий риск = нет необходимости в профилактике</a:t>
            </a:r>
          </a:p>
          <a:p>
            <a:r>
              <a:rPr lang="ru-RU" i="1" dirty="0">
                <a:solidFill>
                  <a:srgbClr val="000066"/>
                </a:solidFill>
              </a:rPr>
              <a:t>2 и больше= высокий риск требуется профилактика</a:t>
            </a:r>
          </a:p>
          <a:p>
            <a:endParaRPr lang="ru-RU" i="1" dirty="0">
              <a:solidFill>
                <a:srgbClr val="000066"/>
              </a:solidFill>
            </a:endParaRPr>
          </a:p>
          <a:p>
            <a:endParaRPr lang="ru-RU" i="1" dirty="0">
              <a:solidFill>
                <a:srgbClr val="000066"/>
              </a:solidFill>
            </a:endParaRPr>
          </a:p>
        </p:txBody>
      </p:sp>
      <p:graphicFrame>
        <p:nvGraphicFramePr>
          <p:cNvPr id="12" name="Объект 11"/>
          <p:cNvGraphicFramePr>
            <a:graphicFrameLocks noGrp="1"/>
          </p:cNvGraphicFramePr>
          <p:nvPr>
            <p:ph idx="1"/>
            <p:extLst/>
          </p:nvPr>
        </p:nvGraphicFramePr>
        <p:xfrm>
          <a:off x="279251" y="1016682"/>
          <a:ext cx="11317706" cy="5496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56988">
                  <a:extLst>
                    <a:ext uri="{9D8B030D-6E8A-4147-A177-3AD203B41FA5}">
                      <a16:colId xmlns:a16="http://schemas.microsoft.com/office/drawing/2014/main" val="3281932687"/>
                    </a:ext>
                  </a:extLst>
                </a:gridCol>
                <a:gridCol w="1460718">
                  <a:extLst>
                    <a:ext uri="{9D8B030D-6E8A-4147-A177-3AD203B41FA5}">
                      <a16:colId xmlns:a16="http://schemas.microsoft.com/office/drawing/2014/main" val="3287413407"/>
                    </a:ext>
                  </a:extLst>
                </a:gridCol>
              </a:tblGrid>
              <a:tr h="3664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66"/>
                          </a:solidFill>
                          <a:effectLst/>
                        </a:rPr>
                        <a:t>ФР</a:t>
                      </a:r>
                      <a:endParaRPr lang="ru-RU" sz="1400" b="1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66"/>
                          </a:solidFill>
                          <a:effectLst/>
                        </a:rPr>
                        <a:t>Баллы</a:t>
                      </a:r>
                      <a:endParaRPr lang="ru-RU" sz="1400" b="1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2154398"/>
                  </a:ext>
                </a:extLst>
              </a:tr>
              <a:tr h="3664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66"/>
                          </a:solidFill>
                          <a:effectLst/>
                        </a:rPr>
                        <a:t>Активная язва желудка и 12-перстной кишки </a:t>
                      </a:r>
                      <a:endParaRPr lang="ru-RU" sz="1400" b="1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66"/>
                          </a:solidFill>
                          <a:effectLst/>
                        </a:rPr>
                        <a:t>4,5</a:t>
                      </a:r>
                      <a:endParaRPr lang="ru-RU" sz="1400" b="1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5296192"/>
                  </a:ext>
                </a:extLst>
              </a:tr>
              <a:tr h="3664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66"/>
                          </a:solidFill>
                          <a:effectLst/>
                        </a:rPr>
                        <a:t>Кровотечение &lt;3 </a:t>
                      </a:r>
                      <a:r>
                        <a:rPr lang="ru-RU" sz="1400" b="1" dirty="0" err="1">
                          <a:solidFill>
                            <a:srgbClr val="000066"/>
                          </a:solidFill>
                          <a:effectLst/>
                        </a:rPr>
                        <a:t>мес</a:t>
                      </a:r>
                      <a:r>
                        <a:rPr lang="ru-RU" sz="1400" b="1" dirty="0">
                          <a:solidFill>
                            <a:srgbClr val="000066"/>
                          </a:solidFill>
                          <a:effectLst/>
                        </a:rPr>
                        <a:t> до госпитализации* ( ЖК, </a:t>
                      </a:r>
                      <a:r>
                        <a:rPr lang="ru-RU" sz="1400" b="1" dirty="0" err="1">
                          <a:solidFill>
                            <a:srgbClr val="000066"/>
                          </a:solidFill>
                          <a:effectLst/>
                        </a:rPr>
                        <a:t>ИИ,прим</a:t>
                      </a:r>
                      <a:r>
                        <a:rPr lang="ru-RU" sz="1400" b="1" dirty="0">
                          <a:solidFill>
                            <a:srgbClr val="000066"/>
                          </a:solidFill>
                          <a:effectLst/>
                        </a:rPr>
                        <a:t> НОАК)</a:t>
                      </a:r>
                      <a:endParaRPr lang="ru-RU" sz="1400" b="1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66"/>
                          </a:solidFill>
                          <a:effectLst/>
                        </a:rPr>
                        <a:t>4</a:t>
                      </a:r>
                      <a:endParaRPr lang="ru-RU" sz="1400" b="1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2671071"/>
                  </a:ext>
                </a:extLst>
              </a:tr>
              <a:tr h="3664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66"/>
                          </a:solidFill>
                          <a:effectLst/>
                        </a:rPr>
                        <a:t>Тромбоциты &lt; 50 000** (прим. АСК и 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  <a:effectLst/>
                        </a:rPr>
                        <a:t>P</a:t>
                      </a:r>
                      <a:r>
                        <a:rPr lang="ru-RU" sz="1400" b="1" dirty="0">
                          <a:solidFill>
                            <a:srgbClr val="000066"/>
                          </a:solidFill>
                          <a:effectLst/>
                        </a:rPr>
                        <a:t>2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  <a:effectLst/>
                        </a:rPr>
                        <a:t>Y</a:t>
                      </a:r>
                      <a:r>
                        <a:rPr lang="ru-RU" sz="1400" b="1" dirty="0">
                          <a:solidFill>
                            <a:srgbClr val="000066"/>
                          </a:solidFill>
                          <a:effectLst/>
                        </a:rPr>
                        <a:t>12)</a:t>
                      </a:r>
                      <a:endParaRPr lang="ru-RU" sz="1400" b="1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66"/>
                          </a:solidFill>
                          <a:effectLst/>
                        </a:rPr>
                        <a:t>4</a:t>
                      </a:r>
                      <a:endParaRPr lang="ru-RU" sz="1400" b="1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395784"/>
                  </a:ext>
                </a:extLst>
              </a:tr>
              <a:tr h="3664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66"/>
                          </a:solidFill>
                          <a:effectLst/>
                        </a:rPr>
                        <a:t>Возраст &gt; 85 лет</a:t>
                      </a:r>
                      <a:endParaRPr lang="ru-RU" sz="1400" b="1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66"/>
                          </a:solidFill>
                          <a:effectLst/>
                        </a:rPr>
                        <a:t>3,5</a:t>
                      </a:r>
                      <a:endParaRPr lang="ru-RU" sz="1400" b="1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1258925"/>
                  </a:ext>
                </a:extLst>
              </a:tr>
              <a:tr h="3664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66"/>
                          </a:solidFill>
                          <a:effectLst/>
                        </a:rPr>
                        <a:t>Печеночная недостаточность  с уровнем ПВ &gt; 1,5  ВГН</a:t>
                      </a:r>
                      <a:endParaRPr lang="ru-RU" sz="1400" b="1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66"/>
                          </a:solidFill>
                          <a:effectLst/>
                        </a:rPr>
                        <a:t>2,5</a:t>
                      </a:r>
                      <a:endParaRPr lang="ru-RU" sz="1400" b="1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002136"/>
                  </a:ext>
                </a:extLst>
              </a:tr>
              <a:tr h="3664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66"/>
                          </a:solidFill>
                          <a:effectLst/>
                        </a:rPr>
                        <a:t>Тяжелая почечная недостаточность  с </a:t>
                      </a:r>
                      <a:r>
                        <a:rPr lang="ru-RU" sz="1400" b="1" dirty="0" err="1">
                          <a:solidFill>
                            <a:srgbClr val="000066"/>
                          </a:solidFill>
                          <a:effectLst/>
                        </a:rPr>
                        <a:t>рСКФ</a:t>
                      </a:r>
                      <a:r>
                        <a:rPr lang="ru-RU" sz="1400" b="1" dirty="0">
                          <a:solidFill>
                            <a:srgbClr val="000066"/>
                          </a:solidFill>
                          <a:effectLst/>
                        </a:rPr>
                        <a:t>  &lt; 30 мл/мин</a:t>
                      </a:r>
                      <a:endParaRPr lang="ru-RU" sz="1400" b="1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66"/>
                          </a:solidFill>
                          <a:effectLst/>
                        </a:rPr>
                        <a:t>2,5</a:t>
                      </a:r>
                      <a:endParaRPr lang="ru-RU" sz="1400" b="1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47800"/>
                  </a:ext>
                </a:extLst>
              </a:tr>
              <a:tr h="3664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66"/>
                          </a:solidFill>
                          <a:effectLst/>
                        </a:rPr>
                        <a:t>Госпитализация в ОРИТ</a:t>
                      </a:r>
                      <a:endParaRPr lang="ru-RU" sz="1400" b="1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66"/>
                          </a:solidFill>
                          <a:effectLst/>
                        </a:rPr>
                        <a:t>2,5</a:t>
                      </a:r>
                      <a:endParaRPr lang="ru-RU" sz="1400" b="1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1424240"/>
                  </a:ext>
                </a:extLst>
              </a:tr>
              <a:tr h="3664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66"/>
                          </a:solidFill>
                          <a:effectLst/>
                        </a:rPr>
                        <a:t>Наличие центрального катетера </a:t>
                      </a:r>
                      <a:endParaRPr lang="ru-RU" sz="1400" b="1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66"/>
                          </a:solidFill>
                          <a:effectLst/>
                        </a:rPr>
                        <a:t>2</a:t>
                      </a:r>
                      <a:endParaRPr lang="ru-RU" sz="1400" b="1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2443600"/>
                  </a:ext>
                </a:extLst>
              </a:tr>
              <a:tr h="3664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66"/>
                          </a:solidFill>
                          <a:effectLst/>
                        </a:rPr>
                        <a:t>Наличие ревматического или аутоиммунного заболевания </a:t>
                      </a:r>
                      <a:endParaRPr lang="ru-RU" sz="1400" b="1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66"/>
                          </a:solidFill>
                          <a:effectLst/>
                        </a:rPr>
                        <a:t>2</a:t>
                      </a:r>
                      <a:endParaRPr lang="ru-RU" sz="1400" b="1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7550451"/>
                  </a:ext>
                </a:extLst>
              </a:tr>
              <a:tr h="3664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66"/>
                          </a:solidFill>
                          <a:effectLst/>
                        </a:rPr>
                        <a:t>Рак активный </a:t>
                      </a:r>
                      <a:endParaRPr lang="ru-RU" sz="1400" b="1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66"/>
                          </a:solidFill>
                          <a:effectLst/>
                        </a:rPr>
                        <a:t>2</a:t>
                      </a:r>
                      <a:endParaRPr lang="ru-RU" sz="1400" b="1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4781396"/>
                  </a:ext>
                </a:extLst>
              </a:tr>
              <a:tr h="3664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66"/>
                          </a:solidFill>
                          <a:effectLst/>
                        </a:rPr>
                        <a:t>Возраст: 40-84 года</a:t>
                      </a:r>
                      <a:endParaRPr lang="ru-RU" sz="1400" b="1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66"/>
                          </a:solidFill>
                          <a:effectLst/>
                        </a:rPr>
                        <a:t>1</a:t>
                      </a:r>
                      <a:endParaRPr lang="ru-RU" sz="1400" b="1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9947424"/>
                  </a:ext>
                </a:extLst>
              </a:tr>
              <a:tr h="3664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66"/>
                          </a:solidFill>
                          <a:effectLst/>
                        </a:rPr>
                        <a:t>Мужчины </a:t>
                      </a:r>
                      <a:endParaRPr lang="ru-RU" sz="1400" b="1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66"/>
                          </a:solidFill>
                          <a:effectLst/>
                        </a:rPr>
                        <a:t>1</a:t>
                      </a:r>
                      <a:endParaRPr lang="ru-RU" sz="1400" b="1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1240498"/>
                  </a:ext>
                </a:extLst>
              </a:tr>
              <a:tr h="3664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66"/>
                          </a:solidFill>
                          <a:effectLst/>
                        </a:rPr>
                        <a:t>рСКФ 30-59 мл/мин</a:t>
                      </a:r>
                      <a:endParaRPr lang="ru-RU" sz="1400" b="1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66"/>
                          </a:solidFill>
                          <a:effectLst/>
                        </a:rPr>
                        <a:t>1</a:t>
                      </a:r>
                      <a:endParaRPr lang="ru-RU" sz="1400" b="1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4889143"/>
                  </a:ext>
                </a:extLst>
              </a:tr>
              <a:tr h="3664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Высокий риск ≥ 7 баллов, низкий риск &lt;7 баллов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400" b="1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8641419"/>
                  </a:ext>
                </a:extLst>
              </a:tr>
            </a:tbl>
          </a:graphicData>
        </a:graphic>
      </p:graphicFrame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-1433230" y="-104051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919970" y="72412"/>
            <a:ext cx="60362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000066"/>
                </a:solidFill>
              </a:rPr>
              <a:t>МОДЕЛЬ ОЦЕНКИ РИСКА КРОВОТЕЧЕНИЯ   IMPROVE </a:t>
            </a:r>
            <a:endParaRPr lang="ru-RU" sz="2000" dirty="0"/>
          </a:p>
        </p:txBody>
      </p:sp>
      <p:sp>
        <p:nvSpPr>
          <p:cNvPr id="8" name="object 3"/>
          <p:cNvSpPr/>
          <p:nvPr/>
        </p:nvSpPr>
        <p:spPr>
          <a:xfrm>
            <a:off x="567319" y="598083"/>
            <a:ext cx="9784915" cy="11017"/>
          </a:xfrm>
          <a:custGeom>
            <a:avLst/>
            <a:gdLst/>
            <a:ahLst/>
            <a:cxnLst/>
            <a:rect l="l" t="t" r="r" b="b"/>
            <a:pathLst>
              <a:path w="8155305" h="22860">
                <a:moveTo>
                  <a:pt x="8154695" y="0"/>
                </a:moveTo>
                <a:lnTo>
                  <a:pt x="0" y="0"/>
                </a:lnTo>
                <a:lnTo>
                  <a:pt x="0" y="8940"/>
                </a:lnTo>
                <a:lnTo>
                  <a:pt x="0" y="13754"/>
                </a:lnTo>
                <a:lnTo>
                  <a:pt x="0" y="22694"/>
                </a:lnTo>
                <a:lnTo>
                  <a:pt x="8154695" y="22694"/>
                </a:lnTo>
                <a:lnTo>
                  <a:pt x="8154695" y="13754"/>
                </a:lnTo>
                <a:lnTo>
                  <a:pt x="8154695" y="8940"/>
                </a:lnTo>
                <a:lnTo>
                  <a:pt x="8154695" y="0"/>
                </a:lnTo>
                <a:close/>
              </a:path>
            </a:pathLst>
          </a:custGeom>
          <a:solidFill>
            <a:srgbClr val="565656"/>
          </a:solidFill>
        </p:spPr>
        <p:txBody>
          <a:bodyPr wrap="square" lIns="0" tIns="0" rIns="0" bIns="0" rtlCol="0"/>
          <a:lstStyle/>
          <a:p>
            <a:endParaRPr sz="867"/>
          </a:p>
        </p:txBody>
      </p:sp>
      <p:sp>
        <p:nvSpPr>
          <p:cNvPr id="9" name="object 4"/>
          <p:cNvSpPr/>
          <p:nvPr/>
        </p:nvSpPr>
        <p:spPr>
          <a:xfrm>
            <a:off x="566506" y="588800"/>
            <a:ext cx="3534394" cy="0"/>
          </a:xfrm>
          <a:custGeom>
            <a:avLst/>
            <a:gdLst/>
            <a:ahLst/>
            <a:cxnLst/>
            <a:rect l="l" t="t" r="r" b="b"/>
            <a:pathLst>
              <a:path w="2945765">
                <a:moveTo>
                  <a:pt x="0" y="0"/>
                </a:moveTo>
                <a:lnTo>
                  <a:pt x="2945630" y="0"/>
                </a:lnTo>
              </a:path>
            </a:pathLst>
          </a:custGeom>
          <a:ln w="66018">
            <a:solidFill>
              <a:srgbClr val="D20001"/>
            </a:solidFill>
          </a:ln>
        </p:spPr>
        <p:txBody>
          <a:bodyPr wrap="square" lIns="0" tIns="0" rIns="0" bIns="0" rtlCol="0"/>
          <a:lstStyle/>
          <a:p>
            <a:endParaRPr sz="867"/>
          </a:p>
        </p:txBody>
      </p:sp>
    </p:spTree>
    <p:extLst>
      <p:ext uri="{BB962C8B-B14F-4D97-AF65-F5344CB8AC3E}">
        <p14:creationId xmlns:p14="http://schemas.microsoft.com/office/powerpoint/2010/main" val="35157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6771" y="796038"/>
            <a:ext cx="11853308" cy="84903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ru-RU" sz="2000" b="1" kern="0" dirty="0">
              <a:solidFill>
                <a:schemeClr val="bg1"/>
              </a:solidFill>
            </a:endParaRPr>
          </a:p>
        </p:txBody>
      </p:sp>
      <p:pic>
        <p:nvPicPr>
          <p:cNvPr id="15" name="Рисунок 14" descr="C:\Users\Aytzhanova\Desktop\Лого КМУ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770" y="165581"/>
            <a:ext cx="1146178" cy="715363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object 15"/>
          <p:cNvSpPr txBox="1"/>
          <p:nvPr/>
        </p:nvSpPr>
        <p:spPr>
          <a:xfrm>
            <a:off x="76811" y="838489"/>
            <a:ext cx="3706493" cy="5915181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0" tIns="5814" rIns="0" bIns="0" rtlCol="0">
            <a:spAutoFit/>
          </a:bodyPr>
          <a:lstStyle/>
          <a:p>
            <a:pPr algn="just"/>
            <a:r>
              <a:rPr lang="ru-RU" sz="12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пациентов, которые принимали ПОАК до госпитализации и профилактическую дозу НМГ в стационаре отмечается низкая частота ТЭЛА </a:t>
            </a:r>
            <a:endParaRPr lang="ru-RU" sz="1200" b="1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2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2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ПОАК 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являются более удобными для применения в амбулаторной практике у больных с COVID-19 по сравнению с применением антагонистов витамина К (АВК</a:t>
            </a:r>
            <a:r>
              <a:rPr lang="ru-RU" sz="12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sz="12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2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2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ПОАК следует назначать после оценки   риска развития тромбозов </a:t>
            </a:r>
            <a:r>
              <a:rPr lang="ru-RU" sz="12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согласно шкале PADUA, общего анализа крови (показатели гемоглобина, тромбоцитов) 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по показаниям - Д-</a:t>
            </a:r>
            <a:r>
              <a:rPr lang="ru-RU" sz="12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димер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ru-RU" sz="12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креатинин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оценки расчетной скорости </a:t>
            </a:r>
            <a:r>
              <a:rPr lang="ru-RU" sz="12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креатинина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2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рСКФ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или клиренса </a:t>
            </a:r>
            <a:r>
              <a:rPr lang="ru-RU" sz="12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креатинина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(КК), уровня билирубина, ферментов печени и оценки риска кровотечения (шкала IMPROVE). </a:t>
            </a:r>
            <a:endParaRPr lang="ru-RU" sz="120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2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2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случае наличия результата </a:t>
            </a:r>
            <a:r>
              <a:rPr lang="ru-RU" sz="12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рСКФ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следует разделить данный показатель </a:t>
            </a:r>
            <a:r>
              <a:rPr lang="ru-RU" sz="12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рСКФ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10, полученная цифра будет показывать через сколько месяцев (3-6 </a:t>
            </a:r>
            <a:r>
              <a:rPr lang="ru-RU" sz="12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следует повторять обследование</a:t>
            </a:r>
            <a:r>
              <a:rPr lang="ru-RU" sz="12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ru-RU" sz="12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пациент укладывается в эти промежутки времени возможно проведение биохимических анализов несколько позже и допустить применение ПОАК. В таких случаях врач ПМСП может ограничиться результатами ОАК, Д-</a:t>
            </a:r>
            <a:r>
              <a:rPr lang="ru-RU" sz="12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димера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по   показаниям проводится анализ печеночных проб (АЛТ, АСТ, билирубин)</a:t>
            </a:r>
            <a:r>
              <a:rPr lang="ru-RU" sz="12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ru-RU" sz="1200" dirty="0">
                <a:solidFill>
                  <a:srgbClr val="000066"/>
                </a:solidFill>
              </a:rPr>
              <a:t> 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094235" y="6508422"/>
            <a:ext cx="6096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100" i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Клинический протокол диагностики и лечения </a:t>
            </a:r>
            <a:r>
              <a:rPr lang="en-US" sz="1100" i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</a:t>
            </a:r>
            <a:r>
              <a:rPr lang="ru-RU" sz="1100" i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 </a:t>
            </a:r>
            <a:r>
              <a:rPr lang="ru-RU" sz="1100" dirty="0" smtClean="0">
                <a:solidFill>
                  <a:srgbClr val="000066"/>
                </a:solidFill>
              </a:rPr>
              <a:t>1.04..2021,</a:t>
            </a:r>
            <a:r>
              <a:rPr lang="ru-RU" sz="1100" i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i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МЗ РК</a:t>
            </a:r>
            <a:endParaRPr lang="en-IN" sz="1100" i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31798" y="130318"/>
            <a:ext cx="9862935" cy="720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120" marR="2448" algn="ctr">
              <a:lnSpc>
                <a:spcPts val="2255"/>
              </a:lnSpc>
              <a:spcBef>
                <a:spcPts val="330"/>
              </a:spcBef>
            </a:pPr>
            <a:r>
              <a:rPr lang="ru-RU" b="1" spc="7" dirty="0">
                <a:solidFill>
                  <a:srgbClr val="000066"/>
                </a:solidFill>
                <a:latin typeface="Arial"/>
                <a:cs typeface="Arial"/>
              </a:rPr>
              <a:t>ВЕДЕНИЕ ПАЦИЕНТОВ </a:t>
            </a:r>
            <a:r>
              <a:rPr lang="ru-RU" b="1" spc="7" dirty="0" smtClean="0">
                <a:solidFill>
                  <a:srgbClr val="000066"/>
                </a:solidFill>
                <a:latin typeface="Arial"/>
                <a:cs typeface="Arial"/>
              </a:rPr>
              <a:t>СО </a:t>
            </a:r>
            <a:r>
              <a:rPr lang="ru-RU" b="1" spc="7" dirty="0" smtClean="0">
                <a:solidFill>
                  <a:srgbClr val="C00000"/>
                </a:solidFill>
                <a:latin typeface="Arial"/>
                <a:cs typeface="Arial"/>
              </a:rPr>
              <a:t>СРЕДНЕЙ  </a:t>
            </a:r>
            <a:r>
              <a:rPr lang="ru-RU" b="1" spc="7" dirty="0">
                <a:solidFill>
                  <a:srgbClr val="C00000"/>
                </a:solidFill>
                <a:latin typeface="Arial"/>
                <a:cs typeface="Arial"/>
              </a:rPr>
              <a:t>СТЕПЕНЬЮ ТЯЖЕСТИ  </a:t>
            </a:r>
            <a:r>
              <a:rPr lang="ru-RU" b="1" spc="7" dirty="0">
                <a:solidFill>
                  <a:srgbClr val="000066"/>
                </a:solidFill>
                <a:latin typeface="Arial"/>
                <a:cs typeface="Arial"/>
              </a:rPr>
              <a:t>COVID-19:</a:t>
            </a:r>
          </a:p>
          <a:p>
            <a:pPr marL="6120" marR="2448" algn="ctr">
              <a:lnSpc>
                <a:spcPts val="2255"/>
              </a:lnSpc>
              <a:spcBef>
                <a:spcPts val="330"/>
              </a:spcBef>
            </a:pPr>
            <a:r>
              <a:rPr lang="ru-RU" b="1" spc="7" dirty="0" smtClean="0">
                <a:solidFill>
                  <a:srgbClr val="000066"/>
                </a:solidFill>
                <a:latin typeface="Arial"/>
                <a:cs typeface="Arial"/>
              </a:rPr>
              <a:t>НА </a:t>
            </a:r>
            <a:r>
              <a:rPr lang="ru-RU" b="1" spc="7" dirty="0">
                <a:solidFill>
                  <a:srgbClr val="000066"/>
                </a:solidFill>
                <a:latin typeface="Arial"/>
                <a:cs typeface="Arial"/>
              </a:rPr>
              <a:t>АМБУЛАТОРНОМ УРОВНЕ  COVID-19</a:t>
            </a:r>
          </a:p>
        </p:txBody>
      </p:sp>
      <p:sp>
        <p:nvSpPr>
          <p:cNvPr id="11" name="object 15"/>
          <p:cNvSpPr txBox="1"/>
          <p:nvPr/>
        </p:nvSpPr>
        <p:spPr>
          <a:xfrm>
            <a:off x="4094235" y="1854759"/>
            <a:ext cx="3706493" cy="277586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0" tIns="5814" rIns="0" bIns="0" rtlCol="0">
            <a:spAutoFit/>
          </a:bodyPr>
          <a:lstStyle/>
          <a:p>
            <a:pPr algn="just"/>
            <a:r>
              <a:rPr lang="ru-RU" sz="12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Рекомендуемые схемы лечения ПОАК в минимальной дозе для лиц без сопутствующих (</a:t>
            </a:r>
            <a:r>
              <a:rPr lang="ru-RU" sz="12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коморбидных</a:t>
            </a:r>
            <a:r>
              <a:rPr lang="ru-RU" sz="12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заболеваний:</a:t>
            </a:r>
          </a:p>
          <a:p>
            <a:pPr algn="just"/>
            <a:r>
              <a:rPr lang="ru-RU" sz="12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2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Апиксабан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2,5 мг 2 раза в сутки в течение 10 дней,</a:t>
            </a:r>
          </a:p>
          <a:p>
            <a:pPr algn="just"/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или</a:t>
            </a:r>
          </a:p>
          <a:p>
            <a:pPr algn="just"/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2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Дабигатрана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этексилат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* 110 мг х 2 раза в сутки 10 дней </a:t>
            </a:r>
          </a:p>
          <a:p>
            <a:pPr algn="just"/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или</a:t>
            </a:r>
          </a:p>
          <a:p>
            <a:pPr marL="171450" indent="-171450" algn="just">
              <a:buFontTx/>
              <a:buChar char="-"/>
            </a:pPr>
            <a:r>
              <a:rPr lang="ru-RU" sz="1200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Ривароксабан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10 мг 1 раз в сутки в течение 10 дней. </a:t>
            </a:r>
            <a:endParaRPr lang="ru-RU" sz="120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Tx/>
              <a:buChar char="-"/>
            </a:pPr>
            <a:endParaRPr lang="ru-RU" sz="12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2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Через 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дней следует провести контроль общеклинического состояния, уровня Д-</a:t>
            </a:r>
            <a:r>
              <a:rPr lang="ru-RU" sz="12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димера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тромбоцитов, </a:t>
            </a:r>
            <a:r>
              <a:rPr lang="ru-RU" sz="12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креатинина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АЛТ, АСТ, билирубина </a:t>
            </a:r>
          </a:p>
        </p:txBody>
      </p:sp>
      <p:sp>
        <p:nvSpPr>
          <p:cNvPr id="13" name="object 15"/>
          <p:cNvSpPr txBox="1"/>
          <p:nvPr/>
        </p:nvSpPr>
        <p:spPr>
          <a:xfrm>
            <a:off x="8111659" y="1112200"/>
            <a:ext cx="3706493" cy="517651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0" tIns="5814" rIns="0" bIns="0" rtlCol="0">
            <a:spAutoFit/>
          </a:bodyPr>
          <a:lstStyle/>
          <a:p>
            <a:pPr algn="just"/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2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АСК в дозе 75 -100 мг следует назначать </a:t>
            </a:r>
          </a:p>
          <a:p>
            <a:pPr algn="just"/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пациентам для вторичной профилактики ССЗ при отсутствии риска тромбозов согласно шкале PADUA и </a:t>
            </a:r>
            <a:r>
              <a:rPr lang="ru-RU" sz="12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референсном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уровне Д-</a:t>
            </a:r>
            <a:r>
              <a:rPr lang="ru-RU" sz="12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димера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а также для первичной профилактики у больных с </a:t>
            </a:r>
            <a:r>
              <a:rPr lang="ru-RU" sz="12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колоректальным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раком и при уровне SCORE ≥ 10% (при наличии противопоказаний к применению АСК назначается </a:t>
            </a:r>
            <a:r>
              <a:rPr lang="ru-RU" sz="12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клопидогрель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75 мг) под наблюдением </a:t>
            </a:r>
            <a:r>
              <a:rPr lang="ru-RU" sz="12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врача.</a:t>
            </a:r>
            <a:endParaRPr lang="ru-RU" sz="12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2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наличии высокого риска тромбоза и низком уровне кровотечений пациентам рекомендуется проведение лекарственной профилактики венозных тромбозов с тщательным </a:t>
            </a:r>
            <a:r>
              <a:rPr lang="ru-RU" sz="12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мониторированием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состояния пациента с повторной оценкой риска тромбозов</a:t>
            </a:r>
            <a:r>
              <a:rPr lang="ru-RU" sz="12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2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ухудшении состояния пациента, дальнейший маршрут определяет врач ПМСП. </a:t>
            </a:r>
          </a:p>
          <a:p>
            <a:pPr algn="just"/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2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Пациенты с сопутствующими (</a:t>
            </a:r>
            <a:r>
              <a:rPr lang="ru-RU" sz="12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коморбидными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заболеваниями, которые принимают ПОАК по показаниям (постоянная форма фибрилляции предсердий, тромбоз глубоких вен в анамнезе и др.) продолжают их прием в той дозе, которая рекомендована по основному заболеванию [25-28]. </a:t>
            </a:r>
          </a:p>
          <a:p>
            <a:pPr algn="just"/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2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Лица 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хроническими заболеваниями, в том числе лица старше 60 лет   в период неблагополучной эпидемиологической обстановки по COVID – 19 находятся под динамическим наблюдением специалистов ПМСП (Приложение 7).</a:t>
            </a:r>
          </a:p>
        </p:txBody>
      </p:sp>
    </p:spTree>
    <p:extLst>
      <p:ext uri="{BB962C8B-B14F-4D97-AF65-F5344CB8AC3E}">
        <p14:creationId xmlns:p14="http://schemas.microsoft.com/office/powerpoint/2010/main" val="314595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C:\Users\Aytzhanova\Desktop\Лого КМУ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933" y="165582"/>
            <a:ext cx="1146178" cy="715363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Прямоугольник 11"/>
          <p:cNvSpPr/>
          <p:nvPr/>
        </p:nvSpPr>
        <p:spPr>
          <a:xfrm>
            <a:off x="5873915" y="3263898"/>
            <a:ext cx="10541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</a:rPr>
              <a:t>ПМСП 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493877" y="1499077"/>
            <a:ext cx="378372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ru-RU" sz="1600" b="1" dirty="0" smtClean="0">
                <a:solidFill>
                  <a:srgbClr val="000066"/>
                </a:solidFill>
              </a:rPr>
              <a:t>Организация  внутренних процессов в период пандемии</a:t>
            </a:r>
          </a:p>
          <a:p>
            <a:pPr algn="just"/>
            <a:r>
              <a:rPr lang="ru-RU" sz="1600" b="1" dirty="0" smtClean="0">
                <a:solidFill>
                  <a:srgbClr val="000066"/>
                </a:solidFill>
              </a:rPr>
              <a:t> </a:t>
            </a:r>
            <a:endParaRPr lang="ru-RU" sz="1600" b="1" dirty="0">
              <a:solidFill>
                <a:srgbClr val="000066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ru-RU" sz="1600" b="1" dirty="0">
                <a:solidFill>
                  <a:srgbClr val="000066"/>
                </a:solidFill>
              </a:rPr>
              <a:t>Повышение потенциала сотрудников ПМСП через постоянное </a:t>
            </a:r>
            <a:r>
              <a:rPr lang="ru-RU" sz="1600" b="1" dirty="0" smtClean="0">
                <a:solidFill>
                  <a:srgbClr val="000066"/>
                </a:solidFill>
              </a:rPr>
              <a:t>обучение</a:t>
            </a:r>
          </a:p>
          <a:p>
            <a:pPr algn="just"/>
            <a:endParaRPr lang="ru-RU" sz="1600" b="1" dirty="0">
              <a:solidFill>
                <a:srgbClr val="000066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ru-RU" sz="1600" b="1" dirty="0">
                <a:solidFill>
                  <a:srgbClr val="000066"/>
                </a:solidFill>
              </a:rPr>
              <a:t>Обеспечение доступности и качества оказания помощи  пациентам с </a:t>
            </a:r>
            <a:r>
              <a:rPr lang="en-US" sz="1600" b="1" dirty="0" err="1">
                <a:solidFill>
                  <a:srgbClr val="000066"/>
                </a:solidFill>
              </a:rPr>
              <a:t>Covid</a:t>
            </a:r>
            <a:r>
              <a:rPr lang="ru-RU" sz="1600" b="1" dirty="0">
                <a:solidFill>
                  <a:srgbClr val="000066"/>
                </a:solidFill>
              </a:rPr>
              <a:t>-</a:t>
            </a:r>
            <a:r>
              <a:rPr lang="en-US" sz="1600" b="1" dirty="0">
                <a:solidFill>
                  <a:srgbClr val="000066"/>
                </a:solidFill>
              </a:rPr>
              <a:t>19</a:t>
            </a:r>
            <a:r>
              <a:rPr lang="ru-RU" sz="1600" b="1" dirty="0">
                <a:solidFill>
                  <a:srgbClr val="000066"/>
                </a:solidFill>
              </a:rPr>
              <a:t>  на уровне </a:t>
            </a:r>
            <a:r>
              <a:rPr lang="ru-RU" sz="1600" b="1" dirty="0" smtClean="0">
                <a:solidFill>
                  <a:srgbClr val="000066"/>
                </a:solidFill>
              </a:rPr>
              <a:t>ПМСП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endParaRPr lang="ru-RU" sz="1600" b="1" dirty="0">
              <a:solidFill>
                <a:srgbClr val="000066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ru-RU" sz="1600" b="1" dirty="0">
                <a:solidFill>
                  <a:srgbClr val="000066"/>
                </a:solidFill>
              </a:rPr>
              <a:t>Обеспечение безопасности  сотрудников (оснащение </a:t>
            </a:r>
            <a:r>
              <a:rPr lang="ru-RU" sz="1600" b="1" dirty="0" err="1">
                <a:solidFill>
                  <a:srgbClr val="000066"/>
                </a:solidFill>
              </a:rPr>
              <a:t>СИЗами</a:t>
            </a:r>
            <a:r>
              <a:rPr lang="ru-RU" sz="1600" b="1" dirty="0">
                <a:solidFill>
                  <a:srgbClr val="000066"/>
                </a:solidFill>
              </a:rPr>
              <a:t>, соблюдение санитарно-эпидемиологического режима)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26570" y="1764868"/>
            <a:ext cx="5059830" cy="452431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000066"/>
                </a:solidFill>
              </a:rPr>
              <a:t> острое </a:t>
            </a:r>
            <a:r>
              <a:rPr lang="ru-RU" sz="1600" b="1" dirty="0">
                <a:solidFill>
                  <a:srgbClr val="000066"/>
                </a:solidFill>
              </a:rPr>
              <a:t>инфекционное заболевание, вызываемое новым штаммом </a:t>
            </a:r>
            <a:r>
              <a:rPr lang="ru-RU" sz="1600" b="1" dirty="0" err="1">
                <a:solidFill>
                  <a:srgbClr val="000066"/>
                </a:solidFill>
              </a:rPr>
              <a:t>коронавируса</a:t>
            </a:r>
            <a:r>
              <a:rPr lang="ru-RU" sz="1600" b="1" dirty="0">
                <a:solidFill>
                  <a:srgbClr val="000066"/>
                </a:solidFill>
              </a:rPr>
              <a:t>   SARS CoV-2 с </a:t>
            </a:r>
            <a:r>
              <a:rPr lang="ru-RU" sz="1600" b="1" dirty="0" err="1">
                <a:solidFill>
                  <a:srgbClr val="000066"/>
                </a:solidFill>
              </a:rPr>
              <a:t>аэрозольно</a:t>
            </a:r>
            <a:r>
              <a:rPr lang="ru-RU" sz="1600" b="1" dirty="0">
                <a:solidFill>
                  <a:srgbClr val="000066"/>
                </a:solidFill>
              </a:rPr>
              <a:t>-капельным и контактно-бытовым механизмом передачи. </a:t>
            </a:r>
            <a:r>
              <a:rPr lang="ru-RU" sz="1600" b="1" dirty="0" err="1">
                <a:solidFill>
                  <a:srgbClr val="000066"/>
                </a:solidFill>
              </a:rPr>
              <a:t>Патогенетически</a:t>
            </a:r>
            <a:r>
              <a:rPr lang="ru-RU" sz="1600" b="1" dirty="0">
                <a:solidFill>
                  <a:srgbClr val="000066"/>
                </a:solidFill>
              </a:rPr>
              <a:t> COVID-19 характеризуется </a:t>
            </a:r>
            <a:r>
              <a:rPr lang="ru-RU" sz="1600" b="1" dirty="0" err="1">
                <a:solidFill>
                  <a:srgbClr val="000066"/>
                </a:solidFill>
              </a:rPr>
              <a:t>виремией</a:t>
            </a:r>
            <a:r>
              <a:rPr lang="ru-RU" sz="1600" b="1" dirty="0">
                <a:solidFill>
                  <a:srgbClr val="000066"/>
                </a:solidFill>
              </a:rPr>
              <a:t>, локальным и системным </a:t>
            </a:r>
            <a:r>
              <a:rPr lang="ru-RU" sz="1600" b="1" dirty="0" err="1">
                <a:solidFill>
                  <a:srgbClr val="000066"/>
                </a:solidFill>
              </a:rPr>
              <a:t>иммуновоспалительным</a:t>
            </a:r>
            <a:r>
              <a:rPr lang="ru-RU" sz="1600" b="1" dirty="0">
                <a:solidFill>
                  <a:srgbClr val="000066"/>
                </a:solidFill>
              </a:rPr>
              <a:t> процессом, </a:t>
            </a:r>
            <a:r>
              <a:rPr lang="ru-RU" sz="1600" b="1" dirty="0" err="1">
                <a:solidFill>
                  <a:srgbClr val="000066"/>
                </a:solidFill>
              </a:rPr>
              <a:t>эндотелиопатией</a:t>
            </a:r>
            <a:r>
              <a:rPr lang="ru-RU" sz="1600" b="1" dirty="0">
                <a:solidFill>
                  <a:srgbClr val="000066"/>
                </a:solidFill>
              </a:rPr>
              <a:t>, </a:t>
            </a:r>
            <a:r>
              <a:rPr lang="ru-RU" sz="1600" b="1" dirty="0" err="1">
                <a:solidFill>
                  <a:srgbClr val="000066"/>
                </a:solidFill>
              </a:rPr>
              <a:t>гиперактивностью</a:t>
            </a:r>
            <a:r>
              <a:rPr lang="ru-RU" sz="1600" b="1" dirty="0">
                <a:solidFill>
                  <a:srgbClr val="000066"/>
                </a:solidFill>
              </a:rPr>
              <a:t> </a:t>
            </a:r>
            <a:r>
              <a:rPr lang="ru-RU" sz="1600" b="1" dirty="0" err="1">
                <a:solidFill>
                  <a:srgbClr val="000066"/>
                </a:solidFill>
              </a:rPr>
              <a:t>коагуляционного</a:t>
            </a:r>
            <a:r>
              <a:rPr lang="ru-RU" sz="1600" b="1" dirty="0">
                <a:solidFill>
                  <a:srgbClr val="000066"/>
                </a:solidFill>
              </a:rPr>
              <a:t> каскада, что </a:t>
            </a:r>
            <a:r>
              <a:rPr lang="ru-RU" sz="1600" b="1" dirty="0" smtClean="0">
                <a:solidFill>
                  <a:srgbClr val="FF0000"/>
                </a:solidFill>
              </a:rPr>
              <a:t>может привести  </a:t>
            </a:r>
            <a:r>
              <a:rPr lang="ru-RU" sz="1600" b="1" dirty="0">
                <a:solidFill>
                  <a:srgbClr val="000066"/>
                </a:solidFill>
              </a:rPr>
              <a:t>к развитию микро-</a:t>
            </a:r>
            <a:r>
              <a:rPr lang="ru-RU" sz="1600" b="1" dirty="0" err="1">
                <a:solidFill>
                  <a:srgbClr val="000066"/>
                </a:solidFill>
              </a:rPr>
              <a:t>макротромбозов</a:t>
            </a:r>
            <a:r>
              <a:rPr lang="ru-RU" sz="1600" b="1" dirty="0">
                <a:solidFill>
                  <a:srgbClr val="000066"/>
                </a:solidFill>
              </a:rPr>
              <a:t> и гипоксии. Клинически протекает от бессимптомных до </a:t>
            </a:r>
            <a:r>
              <a:rPr lang="ru-RU" sz="1600" b="1" dirty="0" err="1">
                <a:solidFill>
                  <a:srgbClr val="000066"/>
                </a:solidFill>
              </a:rPr>
              <a:t>манифестных</a:t>
            </a:r>
            <a:r>
              <a:rPr lang="ru-RU" sz="1600" b="1" dirty="0">
                <a:solidFill>
                  <a:srgbClr val="000066"/>
                </a:solidFill>
              </a:rPr>
              <a:t> форм с интоксикацией, лихорадкой, преимущественным поражением легких и внелегочными поражениями разных органов и систем (эндотелий сосудов, сердца, почек, печени, поджелудочной железы, кишечника, предстательной железы, центральной и периферической нервной систем) с высоким риском развития осложнений (ОРДС, ОДН, ТЭЛА, сепсис, шок, СПОН).</a:t>
            </a:r>
            <a:endParaRPr lang="ru-RU" sz="1600" b="1" dirty="0"/>
          </a:p>
        </p:txBody>
      </p:sp>
      <p:sp>
        <p:nvSpPr>
          <p:cNvPr id="16" name="Прямоугольник с одним вырезанным углом 15"/>
          <p:cNvSpPr/>
          <p:nvPr/>
        </p:nvSpPr>
        <p:spPr>
          <a:xfrm>
            <a:off x="426568" y="1138585"/>
            <a:ext cx="4954729" cy="595621"/>
          </a:xfrm>
          <a:prstGeom prst="snip1Rect">
            <a:avLst/>
          </a:prstGeom>
          <a:solidFill>
            <a:srgbClr val="FFFFF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</a:rPr>
              <a:t>   КОРОНАВИРУСНАЯ </a:t>
            </a:r>
            <a:r>
              <a:rPr lang="ru-RU" sz="1600" b="1" dirty="0">
                <a:solidFill>
                  <a:srgbClr val="C00000"/>
                </a:solidFill>
              </a:rPr>
              <a:t>ИНФЕКЦИЯ (COVID-19) </a:t>
            </a:r>
            <a:endParaRPr lang="ru-RU" sz="1600" dirty="0">
              <a:solidFill>
                <a:srgbClr val="000066"/>
              </a:solidFill>
            </a:endParaRPr>
          </a:p>
        </p:txBody>
      </p:sp>
      <p:sp>
        <p:nvSpPr>
          <p:cNvPr id="17" name="Левая фигурная скобка 16"/>
          <p:cNvSpPr/>
          <p:nvPr/>
        </p:nvSpPr>
        <p:spPr>
          <a:xfrm>
            <a:off x="6989987" y="1632683"/>
            <a:ext cx="327505" cy="3662541"/>
          </a:xfrm>
          <a:prstGeom prst="lef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Рисунок 17" descr="Предупреждение, внимание, знак предосторожности . — Векторное изображение ©  vectorguy #7234484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496" y="1199913"/>
            <a:ext cx="546537" cy="45151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2333297" y="250363"/>
            <a:ext cx="85195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rgbClr val="000066"/>
                </a:solidFill>
              </a:rPr>
              <a:t>АКТИВАЦИЯ РАБОТЫ НА ПМСП В ПЕРИОД ПАНДЕМИИ</a:t>
            </a:r>
            <a:endParaRPr lang="ru-RU" sz="2000" b="1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72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6771" y="796038"/>
            <a:ext cx="11853308" cy="84903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ru-RU" sz="2000" b="1" kern="0" dirty="0">
              <a:solidFill>
                <a:schemeClr val="bg1"/>
              </a:solidFill>
            </a:endParaRPr>
          </a:p>
        </p:txBody>
      </p:sp>
      <p:pic>
        <p:nvPicPr>
          <p:cNvPr id="15" name="Рисунок 14" descr="C:\Users\Aytzhanova\Desktop\Лого КМУ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770" y="165581"/>
            <a:ext cx="1146178" cy="71536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Прямоугольник 8"/>
          <p:cNvSpPr/>
          <p:nvPr/>
        </p:nvSpPr>
        <p:spPr>
          <a:xfrm>
            <a:off x="216770" y="6439199"/>
            <a:ext cx="69812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i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Клинический протокол диагностики и лечения COVID-19 1.04.2021 РЦРЗ, МЗ РК</a:t>
            </a:r>
          </a:p>
          <a:p>
            <a:endParaRPr lang="ru-RU" sz="1200" i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376416" y="1671571"/>
            <a:ext cx="4352544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endParaRPr lang="ru-RU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24377" y="1332854"/>
            <a:ext cx="8541815" cy="350153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Лица со среднетяжелой степенью тяжести заболевания снимаются с медицинского наблюдения и изоляции по прошествии  не менее 10 дней  с момента развития симптомов плюс не менее 3 дней без симптомов (см примеры выше) (проведение ПЦР исследования не требуется, КТ/ рентген-диагностика по показаниям</a:t>
            </a:r>
            <a:r>
              <a:rPr lang="ru-RU" sz="2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sz="200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Например – пациент был симптоматичен в течение первых двух дней, в таком случае изоляцию и прекращение контактных и капельных мер профилактики инфекции можно отменить через 10 дней + 3 дня без </a:t>
            </a:r>
            <a:r>
              <a:rPr lang="ru-RU" sz="2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симптомов </a:t>
            </a:r>
            <a:r>
              <a:rPr lang="ru-RU" sz="20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13 дней </a:t>
            </a:r>
            <a:r>
              <a:rPr lang="ru-RU" sz="2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0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95061" y="116749"/>
            <a:ext cx="9566988" cy="720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120" marR="2448" algn="ctr">
              <a:lnSpc>
                <a:spcPts val="2255"/>
              </a:lnSpc>
              <a:spcBef>
                <a:spcPts val="330"/>
              </a:spcBef>
            </a:pPr>
            <a:r>
              <a:rPr lang="ru-RU" b="1" spc="7" dirty="0">
                <a:solidFill>
                  <a:srgbClr val="000066"/>
                </a:solidFill>
                <a:latin typeface="Arial"/>
                <a:cs typeface="Arial"/>
              </a:rPr>
              <a:t>ВЕДЕНИЕ ПАЦИЕНТОВ </a:t>
            </a:r>
            <a:r>
              <a:rPr lang="ru-RU" b="1" spc="7" dirty="0">
                <a:solidFill>
                  <a:srgbClr val="C00000"/>
                </a:solidFill>
                <a:latin typeface="Arial"/>
                <a:cs typeface="Arial"/>
              </a:rPr>
              <a:t>СО СРЕДНЕЙ  СТЕПЕНЬЮ ТЯЖЕСТИ  </a:t>
            </a:r>
            <a:r>
              <a:rPr lang="ru-RU" b="1" spc="7" dirty="0">
                <a:solidFill>
                  <a:srgbClr val="000066"/>
                </a:solidFill>
                <a:latin typeface="Arial"/>
                <a:cs typeface="Arial"/>
              </a:rPr>
              <a:t>COVID-19:</a:t>
            </a:r>
          </a:p>
          <a:p>
            <a:pPr marL="6120" marR="2448" algn="ctr">
              <a:lnSpc>
                <a:spcPts val="2255"/>
              </a:lnSpc>
              <a:spcBef>
                <a:spcPts val="330"/>
              </a:spcBef>
            </a:pPr>
            <a:r>
              <a:rPr lang="ru-RU" b="1" spc="7" dirty="0">
                <a:solidFill>
                  <a:srgbClr val="000066"/>
                </a:solidFill>
                <a:latin typeface="Arial"/>
                <a:cs typeface="Arial"/>
              </a:rPr>
              <a:t>НА АМБУЛАТОРНОМ УРОВНЕ  COVID-19</a:t>
            </a:r>
          </a:p>
        </p:txBody>
      </p:sp>
    </p:spTree>
    <p:extLst>
      <p:ext uri="{BB962C8B-B14F-4D97-AF65-F5344CB8AC3E}">
        <p14:creationId xmlns:p14="http://schemas.microsoft.com/office/powerpoint/2010/main" val="387564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6771" y="796038"/>
            <a:ext cx="11853308" cy="84903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ru-RU" sz="2000" b="1" kern="0" dirty="0">
              <a:solidFill>
                <a:schemeClr val="bg1"/>
              </a:solidFill>
            </a:endParaRPr>
          </a:p>
        </p:txBody>
      </p:sp>
      <p:pic>
        <p:nvPicPr>
          <p:cNvPr id="15" name="Рисунок 14" descr="C:\Users\Aytzhanova\Desktop\Лого КМУ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770" y="165581"/>
            <a:ext cx="1146178" cy="71536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Прямоугольник 7"/>
          <p:cNvSpPr/>
          <p:nvPr/>
        </p:nvSpPr>
        <p:spPr>
          <a:xfrm>
            <a:off x="129092" y="6376481"/>
            <a:ext cx="6096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100" i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Клинический протокол диагностики и лечения COVID-19 1.04.2021 РЦРЗ, МЗ РК</a:t>
            </a:r>
          </a:p>
          <a:p>
            <a:endParaRPr lang="ru-RU" sz="1100" i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31798" y="130318"/>
            <a:ext cx="9862935" cy="720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120" marR="2448" algn="ctr">
              <a:lnSpc>
                <a:spcPts val="2255"/>
              </a:lnSpc>
              <a:spcBef>
                <a:spcPts val="330"/>
              </a:spcBef>
            </a:pPr>
            <a:r>
              <a:rPr lang="ru-RU" b="1" spc="7" dirty="0">
                <a:solidFill>
                  <a:srgbClr val="000066"/>
                </a:solidFill>
                <a:latin typeface="Arial"/>
                <a:cs typeface="Arial"/>
              </a:rPr>
              <a:t>ВЕДЕНИЕ ПАЦИЕНТОВ </a:t>
            </a:r>
            <a:r>
              <a:rPr lang="ru-RU" b="1" spc="7" dirty="0" smtClean="0">
                <a:solidFill>
                  <a:srgbClr val="000066"/>
                </a:solidFill>
                <a:latin typeface="Arial"/>
                <a:cs typeface="Arial"/>
              </a:rPr>
              <a:t>ПОСЛЕ ВЫПИСКИ  ИЗ СТАЦИОНАРА </a:t>
            </a:r>
            <a:endParaRPr lang="ru-RU" b="1" spc="7" dirty="0">
              <a:solidFill>
                <a:srgbClr val="000066"/>
              </a:solidFill>
              <a:latin typeface="Arial"/>
              <a:cs typeface="Arial"/>
            </a:endParaRPr>
          </a:p>
          <a:p>
            <a:pPr marL="6120" marR="2448" algn="ctr">
              <a:lnSpc>
                <a:spcPts val="2255"/>
              </a:lnSpc>
              <a:spcBef>
                <a:spcPts val="330"/>
              </a:spcBef>
            </a:pPr>
            <a:r>
              <a:rPr lang="ru-RU" b="1" spc="7" dirty="0" smtClean="0">
                <a:solidFill>
                  <a:srgbClr val="000066"/>
                </a:solidFill>
                <a:latin typeface="Arial"/>
                <a:cs typeface="Arial"/>
              </a:rPr>
              <a:t>НА </a:t>
            </a:r>
            <a:r>
              <a:rPr lang="ru-RU" b="1" spc="7" dirty="0">
                <a:solidFill>
                  <a:srgbClr val="000066"/>
                </a:solidFill>
                <a:latin typeface="Arial"/>
                <a:cs typeface="Arial"/>
              </a:rPr>
              <a:t>АМБУЛАТОРНОМ УРОВНЕ  COVID-19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16770" y="983722"/>
            <a:ext cx="1163310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i="1" dirty="0">
              <a:solidFill>
                <a:srgbClr val="00006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9" name="object 15"/>
          <p:cNvSpPr txBox="1"/>
          <p:nvPr/>
        </p:nvSpPr>
        <p:spPr>
          <a:xfrm>
            <a:off x="537100" y="1127485"/>
            <a:ext cx="2020406" cy="2960526"/>
          </a:xfrm>
          <a:prstGeom prst="rect">
            <a:avLst/>
          </a:prstGeom>
          <a:solidFill>
            <a:srgbClr val="FFCCFF"/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0" tIns="5814" rIns="0" bIns="0" rtlCol="0">
            <a:spAutoFit/>
          </a:bodyPr>
          <a:lstStyle/>
          <a:p>
            <a:pPr algn="just"/>
            <a:r>
              <a:rPr lang="ru-RU" sz="12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Дальнейшее ведение:</a:t>
            </a:r>
          </a:p>
          <a:p>
            <a:pPr algn="just"/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После выписки из стационара медицинское наблюдение   </a:t>
            </a:r>
            <a:r>
              <a:rPr lang="ru-RU" sz="12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реконвалесцентов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перенесших заболевание в среднетяжелой, тяжелой степени продолжается в домашних условиях под наблюдением врача ПМСП. Сроки наблюдения определяются индивидуально в зависимости от общего состояния </a:t>
            </a:r>
            <a:r>
              <a:rPr lang="ru-RU" sz="12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реконвалесцента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0" name="object 15"/>
          <p:cNvSpPr txBox="1"/>
          <p:nvPr/>
        </p:nvSpPr>
        <p:spPr>
          <a:xfrm>
            <a:off x="3187447" y="1613837"/>
            <a:ext cx="2845876" cy="3514524"/>
          </a:xfrm>
          <a:prstGeom prst="rect">
            <a:avLst/>
          </a:prstGeom>
          <a:solidFill>
            <a:srgbClr val="FFCCFF"/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0" tIns="5814" rIns="0" bIns="0" rtlCol="0">
            <a:spAutoFit/>
          </a:bodyPr>
          <a:lstStyle/>
          <a:p>
            <a:pPr algn="just"/>
            <a:r>
              <a:rPr lang="ru-RU" sz="12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При </a:t>
            </a:r>
            <a:r>
              <a:rPr lang="ru-RU" sz="12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ранней выписке из стационара: </a:t>
            </a:r>
          </a:p>
          <a:p>
            <a:pPr algn="just"/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 1. В случае если у  пациента были симптомы на протяжении 14 дней, тогда изоляция прекращается – 14 дней (были симптомы) + 3 дня (без симптомов) = 17 дней. </a:t>
            </a:r>
            <a:endParaRPr lang="ru-RU" sz="120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20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2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 2: у пациента симптомы наблюдались 30 дней (лихорадка и обильный кашель с мокротой) – 30 дней (симптомы) + 3 дня (без симптомов) = 33 дней [42].</a:t>
            </a:r>
          </a:p>
          <a:p>
            <a:pPr algn="just"/>
            <a:endParaRPr lang="ru-RU" sz="1200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2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показаниям проводится психологическая и респираторная реабилитация в амбулаторных условиях или лечение/реабилитация в профильном стационаре </a:t>
            </a:r>
            <a:r>
              <a:rPr lang="ru-RU" sz="12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(Приложение 6,8,9). </a:t>
            </a:r>
          </a:p>
        </p:txBody>
      </p:sp>
      <p:sp>
        <p:nvSpPr>
          <p:cNvPr id="11" name="object 15"/>
          <p:cNvSpPr txBox="1"/>
          <p:nvPr/>
        </p:nvSpPr>
        <p:spPr>
          <a:xfrm>
            <a:off x="6663264" y="1127485"/>
            <a:ext cx="4766735" cy="5176517"/>
          </a:xfrm>
          <a:prstGeom prst="rect">
            <a:avLst/>
          </a:prstGeom>
          <a:solidFill>
            <a:srgbClr val="FFCCFF"/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0" tIns="5814" rIns="0" bIns="0" rtlCol="0">
            <a:spAutoFit/>
          </a:bodyPr>
          <a:lstStyle/>
          <a:p>
            <a:pPr algn="just"/>
            <a:r>
              <a:rPr lang="ru-RU" sz="12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 показаниям проводится профилактика тромбоэмболических осложнений:</a:t>
            </a:r>
          </a:p>
          <a:p>
            <a:pPr algn="just"/>
            <a:r>
              <a:rPr lang="ru-RU" sz="12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пациентам, перенесшим  заболевание тяжелой или критической степени  COVID-19,  а так же   с факторами риска  по развитию ВТЭ  (</a:t>
            </a:r>
            <a:r>
              <a:rPr lang="ru-RU" sz="12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гиподинамичные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на постельном режиме, с ИМТ&gt; 30,  при наличии ВТЭ в анамнезе, активом раке, беременным  и женщинам после родов) рекомендуется  </a:t>
            </a:r>
            <a:r>
              <a:rPr lang="ru-RU" sz="12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тромбопрофилактика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парентеральными антикоагулянтами НМГ (</a:t>
            </a:r>
            <a:r>
              <a:rPr lang="ru-RU" sz="12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надропарином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12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эноксапарином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sz="12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фондапаринуксом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(при уровне тромбоцитов &lt;100 000, при непереносимости НМГ), НФГ (при отсутствии НМГ или противопоказаниях к НМГ)   после выписки  в течение 10-14 дней </a:t>
            </a:r>
            <a:r>
              <a:rPr lang="ru-RU" sz="12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2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По истечении 10 дней  от начала приема НМГ или НФГ у пациентов, перенесших  заболевание тяжелой или критической степени тяжести  COVID-19, но при сохраняющемся высоком уровне Д-</a:t>
            </a:r>
            <a:r>
              <a:rPr lang="ru-RU" sz="12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димера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(выше 2ВГН)  целесообразно перейти  на  ПОАК (</a:t>
            </a:r>
            <a:r>
              <a:rPr lang="ru-RU" sz="12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апиксабан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ривароксабан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в  профилактических дозах на срок  до 30 дней (доказательной базы применения ПОАК при COVID-19  нет, поэтому необходимо решение консилиума и информированное согласие пациента, учитывая большую площадь поражения легких и высокие риски  ВТЭ у данной категории пациентов</a:t>
            </a:r>
            <a:r>
              <a:rPr lang="ru-RU" sz="12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  <a:endParaRPr lang="ru-RU" sz="12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При обострении сопутствующих хронических неинфекционных заболеваний, при развитии </a:t>
            </a:r>
            <a:r>
              <a:rPr lang="ru-RU" sz="12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постковидных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состояний врач ПМСП направляет </a:t>
            </a:r>
            <a:r>
              <a:rPr lang="ru-RU" sz="12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реконвлесцента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консультацию к профильному специалисту. Ведение и лечение осуществляется в </a:t>
            </a:r>
            <a:r>
              <a:rPr lang="ru-RU" sz="12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соответсивии</a:t>
            </a:r>
            <a:r>
              <a:rPr lang="ru-RU" sz="12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клиническим протоколом диагностики и лечения по сопутствующему заболеванию.</a:t>
            </a:r>
          </a:p>
        </p:txBody>
      </p:sp>
    </p:spTree>
    <p:extLst>
      <p:ext uri="{BB962C8B-B14F-4D97-AF65-F5344CB8AC3E}">
        <p14:creationId xmlns:p14="http://schemas.microsoft.com/office/powerpoint/2010/main" val="852706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6771" y="796038"/>
            <a:ext cx="11853308" cy="84903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ru-RU" sz="2000" b="1" kern="0" dirty="0">
              <a:solidFill>
                <a:schemeClr val="bg1"/>
              </a:solidFill>
            </a:endParaRPr>
          </a:p>
        </p:txBody>
      </p:sp>
      <p:pic>
        <p:nvPicPr>
          <p:cNvPr id="15" name="Рисунок 14" descr="C:\Users\Aytzhanova\Desktop\Лого КМУ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770" y="165581"/>
            <a:ext cx="1146178" cy="71536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Прямоугольник 7"/>
          <p:cNvSpPr/>
          <p:nvPr/>
        </p:nvSpPr>
        <p:spPr>
          <a:xfrm>
            <a:off x="129092" y="6376481"/>
            <a:ext cx="6096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100" i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Клинический протокол диагностики и лечения </a:t>
            </a:r>
            <a:r>
              <a:rPr lang="en-US" sz="1100" i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</a:t>
            </a:r>
            <a:r>
              <a:rPr lang="ru-RU" sz="1100" i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 </a:t>
            </a:r>
            <a:r>
              <a:rPr lang="ru-RU" sz="1100" dirty="0" smtClean="0">
                <a:solidFill>
                  <a:srgbClr val="000066"/>
                </a:solidFill>
              </a:rPr>
              <a:t>1.04..2020,</a:t>
            </a:r>
            <a:r>
              <a:rPr lang="ru-RU" sz="1100" i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i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МЗ РК</a:t>
            </a:r>
            <a:endParaRPr lang="en-IN" sz="1100" i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22672" y="91616"/>
            <a:ext cx="9862935" cy="366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120" marR="2448" algn="ctr">
              <a:lnSpc>
                <a:spcPts val="2255"/>
              </a:lnSpc>
              <a:spcBef>
                <a:spcPts val="330"/>
              </a:spcBef>
            </a:pPr>
            <a:r>
              <a:rPr lang="ru-RU" b="1" spc="7" dirty="0" smtClean="0">
                <a:solidFill>
                  <a:srgbClr val="000066"/>
                </a:solidFill>
                <a:latin typeface="Arial"/>
                <a:cs typeface="Arial"/>
              </a:rPr>
              <a:t>Показания </a:t>
            </a:r>
            <a:r>
              <a:rPr lang="ru-RU" b="1" spc="7" dirty="0">
                <a:solidFill>
                  <a:srgbClr val="000066"/>
                </a:solidFill>
                <a:latin typeface="Arial"/>
                <a:cs typeface="Arial"/>
              </a:rPr>
              <a:t>для экстренной госпитализации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16770" y="983722"/>
            <a:ext cx="11633107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среднетяжелая </a:t>
            </a:r>
            <a:r>
              <a:rPr lang="ru-RU" dirty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степень заболевания у пациента с наличием факторов риска тяжелого течения</a:t>
            </a:r>
            <a:r>
              <a:rPr lang="ru-RU" dirty="0" smtClean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тяжелая </a:t>
            </a:r>
            <a:r>
              <a:rPr lang="ru-RU" dirty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степень </a:t>
            </a:r>
            <a:r>
              <a:rPr lang="ru-RU" dirty="0" smtClean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заболевания;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крайне </a:t>
            </a:r>
            <a:r>
              <a:rPr lang="ru-RU" dirty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тяжелая/критическая степень тяжести (ОРДС, сепсис, септический шок);</a:t>
            </a:r>
          </a:p>
          <a:p>
            <a:r>
              <a:rPr lang="ru-RU" b="1" dirty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лихорадка </a:t>
            </a:r>
            <a:r>
              <a:rPr lang="ru-RU" dirty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38С и выше в течение 5 дней, устойчивая к жаропонижающим </a:t>
            </a:r>
            <a:r>
              <a:rPr lang="ru-RU" dirty="0" smtClean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препаратам;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ЧДД&gt;24 </a:t>
            </a:r>
            <a:r>
              <a:rPr lang="ru-RU" dirty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1 </a:t>
            </a:r>
            <a:r>
              <a:rPr lang="ru-RU" dirty="0" smtClean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минуту;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одышка </a:t>
            </a:r>
            <a:r>
              <a:rPr lang="ru-RU" dirty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нарастающего характера, при обычных бытовых нагрузках, </a:t>
            </a:r>
            <a:r>
              <a:rPr lang="ru-RU" dirty="0" smtClean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разговоре;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снижение </a:t>
            </a:r>
            <a:r>
              <a:rPr lang="ru-RU" dirty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SpO2 &lt;93</a:t>
            </a:r>
            <a:r>
              <a:rPr lang="ru-RU" dirty="0" smtClean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%;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лица </a:t>
            </a:r>
            <a:r>
              <a:rPr lang="ru-RU" dirty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 факторами риска (возраст старше 60 лет, СД, АГ и др.) при средней степени тяжести (ЧДД 20-24 в 1 мин, SpO2  93-95%, КТ1-2 при наличии</a:t>
            </a:r>
            <a:r>
              <a:rPr lang="ru-RU" dirty="0" smtClean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КТ3-КТ4.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b="1" dirty="0">
              <a:solidFill>
                <a:srgbClr val="00006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уровне скорой помощи и приемного покоя стационара рекомендуется проводить сортировку согласно Алгоритма межведомственного комплексного инструмента сортировки (Приложение 3).</a:t>
            </a:r>
          </a:p>
          <a:p>
            <a:endParaRPr lang="ru-RU" b="1" dirty="0">
              <a:solidFill>
                <a:srgbClr val="00006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035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6771" y="796038"/>
            <a:ext cx="11853308" cy="84903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ru-RU" sz="2000" b="1" kern="0" dirty="0">
              <a:solidFill>
                <a:schemeClr val="bg1"/>
              </a:solidFill>
            </a:endParaRPr>
          </a:p>
        </p:txBody>
      </p:sp>
      <p:pic>
        <p:nvPicPr>
          <p:cNvPr id="15" name="Рисунок 14" descr="C:\Users\Aytzhanova\Desktop\Лого КМУ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770" y="165581"/>
            <a:ext cx="1146178" cy="71536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216771" y="1301863"/>
            <a:ext cx="92216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66"/>
                </a:solidFill>
              </a:rPr>
              <a:t>Оказалось неэффективным, вред превысил пользу –</a:t>
            </a:r>
            <a:r>
              <a:rPr lang="en-US" b="1" dirty="0">
                <a:solidFill>
                  <a:srgbClr val="000066"/>
                </a:solidFill>
              </a:rPr>
              <a:t>    NB! - </a:t>
            </a:r>
            <a:r>
              <a:rPr lang="ru-RU" b="1" dirty="0">
                <a:solidFill>
                  <a:srgbClr val="C00000"/>
                </a:solidFill>
              </a:rPr>
              <a:t> не рекомендовано в КПДЛ!!!</a:t>
            </a:r>
          </a:p>
        </p:txBody>
      </p:sp>
      <p:pic>
        <p:nvPicPr>
          <p:cNvPr id="35" name="Рисунок 34" descr="Вопросительный знак Бесплатная фотография - Public Domain Picture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8303" y="1559001"/>
            <a:ext cx="752475" cy="901434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Содержимое 3"/>
          <p:cNvSpPr>
            <a:spLocks noGrp="1"/>
          </p:cNvSpPr>
          <p:nvPr>
            <p:ph sz="half" idx="4294967295"/>
          </p:nvPr>
        </p:nvSpPr>
        <p:spPr>
          <a:xfrm>
            <a:off x="518792" y="2349255"/>
            <a:ext cx="3173264" cy="3850067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ru-RU" sz="1800" b="1" dirty="0">
                <a:solidFill>
                  <a:srgbClr val="000066"/>
                </a:solidFill>
              </a:rPr>
              <a:t>Назначение </a:t>
            </a:r>
            <a:r>
              <a:rPr lang="ru-RU" sz="1800" b="1" dirty="0" smtClean="0">
                <a:solidFill>
                  <a:srgbClr val="000066"/>
                </a:solidFill>
              </a:rPr>
              <a:t>1-3 антибиотиков </a:t>
            </a:r>
            <a:r>
              <a:rPr lang="ru-RU" sz="1800" b="1" dirty="0" smtClean="0">
                <a:solidFill>
                  <a:srgbClr val="000066"/>
                </a:solidFill>
              </a:rPr>
              <a:t> на </a:t>
            </a:r>
            <a:r>
              <a:rPr lang="ru-RU" sz="1800" b="1" dirty="0" smtClean="0">
                <a:solidFill>
                  <a:srgbClr val="000066"/>
                </a:solidFill>
              </a:rPr>
              <a:t>уровне ПМСП </a:t>
            </a:r>
            <a:r>
              <a:rPr lang="ru-RU" sz="1800" b="1" dirty="0" smtClean="0">
                <a:solidFill>
                  <a:srgbClr val="000066"/>
                </a:solidFill>
              </a:rPr>
              <a:t> </a:t>
            </a:r>
            <a:endParaRPr lang="ru-RU" sz="1800" b="1" dirty="0">
              <a:solidFill>
                <a:srgbClr val="000066"/>
              </a:solidFill>
            </a:endParaRPr>
          </a:p>
          <a:p>
            <a:pPr algn="just"/>
            <a:endParaRPr lang="ru-RU" sz="1800" b="1" dirty="0">
              <a:solidFill>
                <a:srgbClr val="000066"/>
              </a:solidFill>
            </a:endParaRPr>
          </a:p>
          <a:p>
            <a:pPr algn="just"/>
            <a:endParaRPr lang="ru-RU" sz="1800" b="1" dirty="0" smtClean="0">
              <a:solidFill>
                <a:srgbClr val="000066"/>
              </a:solidFill>
            </a:endParaRPr>
          </a:p>
          <a:p>
            <a:pPr algn="just"/>
            <a:r>
              <a:rPr lang="ru-RU" sz="1800" b="1" dirty="0" smtClean="0">
                <a:solidFill>
                  <a:srgbClr val="000066"/>
                </a:solidFill>
              </a:rPr>
              <a:t>Назначение </a:t>
            </a:r>
            <a:r>
              <a:rPr lang="ru-RU" sz="1800" b="1" dirty="0">
                <a:solidFill>
                  <a:srgbClr val="000066"/>
                </a:solidFill>
              </a:rPr>
              <a:t>ГКС в раннем периоде без признаков поражения легких и </a:t>
            </a:r>
            <a:r>
              <a:rPr lang="ru-RU" sz="1800" b="1" dirty="0" smtClean="0">
                <a:solidFill>
                  <a:srgbClr val="000066"/>
                </a:solidFill>
              </a:rPr>
              <a:t>ДН на ПМСП и в стационаре </a:t>
            </a:r>
            <a:r>
              <a:rPr lang="ru-RU" sz="1800" b="1" dirty="0" smtClean="0">
                <a:solidFill>
                  <a:srgbClr val="000066"/>
                </a:solidFill>
              </a:rPr>
              <a:t> </a:t>
            </a:r>
          </a:p>
          <a:p>
            <a:pPr algn="just"/>
            <a:endParaRPr lang="ru-RU" sz="1800" b="1" dirty="0">
              <a:solidFill>
                <a:srgbClr val="000066"/>
              </a:solidFill>
            </a:endParaRPr>
          </a:p>
          <a:p>
            <a:pPr algn="just"/>
            <a:endParaRPr lang="ru-RU" sz="1800" b="1" dirty="0" smtClean="0">
              <a:solidFill>
                <a:srgbClr val="000066"/>
              </a:solidFill>
            </a:endParaRPr>
          </a:p>
          <a:p>
            <a:pPr algn="just"/>
            <a:r>
              <a:rPr lang="ru-RU" sz="1800" b="1" dirty="0" smtClean="0">
                <a:solidFill>
                  <a:srgbClr val="000066"/>
                </a:solidFill>
              </a:rPr>
              <a:t>Назначение </a:t>
            </a:r>
            <a:r>
              <a:rPr lang="ru-RU" sz="1800" b="1" dirty="0">
                <a:solidFill>
                  <a:srgbClr val="000066"/>
                </a:solidFill>
              </a:rPr>
              <a:t>иммуномодуляторов </a:t>
            </a:r>
            <a:endParaRPr lang="ru-RU" sz="1800" b="1" dirty="0"/>
          </a:p>
        </p:txBody>
      </p:sp>
      <p:sp>
        <p:nvSpPr>
          <p:cNvPr id="11" name="Правая фигурная скобка 10"/>
          <p:cNvSpPr/>
          <p:nvPr/>
        </p:nvSpPr>
        <p:spPr>
          <a:xfrm>
            <a:off x="3915428" y="2460435"/>
            <a:ext cx="226315" cy="3487455"/>
          </a:xfrm>
          <a:prstGeom prst="rightBrac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9" name="Рисунок 38" descr="Бизнес в интернете | Мега-карьера онлайн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1674" y="917730"/>
            <a:ext cx="1418223" cy="10086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937288" y="199487"/>
            <a:ext cx="826338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УРОКИ И ОШИБКИ </a:t>
            </a:r>
            <a:r>
              <a:rPr lang="ru-RU" sz="2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БОРЬБЕ </a:t>
            </a:r>
            <a:r>
              <a:rPr lang="ru-RU" sz="2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en-US" sz="2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</a:t>
            </a:r>
            <a:r>
              <a:rPr lang="ru-RU" sz="2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(2020 -21 г)</a:t>
            </a:r>
            <a:endParaRPr lang="ru-RU" sz="2000" b="1" spc="5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Содержимое 3"/>
          <p:cNvSpPr>
            <a:spLocks noGrp="1"/>
          </p:cNvSpPr>
          <p:nvPr>
            <p:ph sz="half" idx="4294967295"/>
          </p:nvPr>
        </p:nvSpPr>
        <p:spPr>
          <a:xfrm>
            <a:off x="4226712" y="2176622"/>
            <a:ext cx="3273751" cy="3850067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1800" b="1" dirty="0" smtClean="0">
                <a:solidFill>
                  <a:srgbClr val="000066"/>
                </a:solidFill>
              </a:rPr>
              <a:t>Срочно прекратить назначение парентеральных резервных  АБП на амбулаторном уровне (По показаниям пероральный АБП- и только один)</a:t>
            </a:r>
          </a:p>
          <a:p>
            <a:pPr algn="just"/>
            <a:endParaRPr lang="ru-RU" sz="1800" b="1" dirty="0">
              <a:solidFill>
                <a:srgbClr val="000066"/>
              </a:solidFill>
            </a:endParaRPr>
          </a:p>
          <a:p>
            <a:pPr algn="just"/>
            <a:r>
              <a:rPr lang="ru-RU" sz="1800" b="1" dirty="0" smtClean="0">
                <a:solidFill>
                  <a:srgbClr val="000066"/>
                </a:solidFill>
              </a:rPr>
              <a:t>Категорически запретить назначение ГКС на ПМСП – при легкой и средней степени тяжести.  </a:t>
            </a:r>
          </a:p>
          <a:p>
            <a:pPr algn="just"/>
            <a:endParaRPr lang="ru-RU" sz="1800" b="1" dirty="0">
              <a:solidFill>
                <a:srgbClr val="000066"/>
              </a:solidFill>
            </a:endParaRPr>
          </a:p>
          <a:p>
            <a:pPr algn="just"/>
            <a:r>
              <a:rPr lang="ru-RU" sz="1800" b="1" dirty="0" smtClean="0">
                <a:solidFill>
                  <a:srgbClr val="000066"/>
                </a:solidFill>
              </a:rPr>
              <a:t>Назначение иммуномодуляторов  - строго по показаниям </a:t>
            </a:r>
          </a:p>
          <a:p>
            <a:pPr marL="0" indent="0" algn="just">
              <a:buNone/>
            </a:pPr>
            <a:endParaRPr lang="ru-RU" sz="1400" b="1" dirty="0" smtClean="0">
              <a:solidFill>
                <a:srgbClr val="000066"/>
              </a:solidFill>
            </a:endParaRPr>
          </a:p>
          <a:p>
            <a:pPr algn="just">
              <a:buNone/>
            </a:pPr>
            <a:endParaRPr lang="ru-RU" sz="1400" b="1" dirty="0" smtClean="0"/>
          </a:p>
          <a:p>
            <a:pPr algn="just">
              <a:buNone/>
            </a:pPr>
            <a:endParaRPr lang="ru-RU" sz="1400" b="1" dirty="0" smtClean="0"/>
          </a:p>
          <a:p>
            <a:pPr algn="just"/>
            <a:endParaRPr lang="ru-RU" sz="1400" b="1" dirty="0"/>
          </a:p>
        </p:txBody>
      </p:sp>
      <p:sp>
        <p:nvSpPr>
          <p:cNvPr id="36" name="Содержимое 3"/>
          <p:cNvSpPr>
            <a:spLocks noGrp="1"/>
          </p:cNvSpPr>
          <p:nvPr>
            <p:ph sz="half" idx="4294967295"/>
          </p:nvPr>
        </p:nvSpPr>
        <p:spPr>
          <a:xfrm>
            <a:off x="8586397" y="2048867"/>
            <a:ext cx="3483682" cy="3850067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2600" b="1" dirty="0" smtClean="0">
                <a:solidFill>
                  <a:srgbClr val="000066"/>
                </a:solidFill>
              </a:rPr>
              <a:t> </a:t>
            </a:r>
            <a:r>
              <a:rPr lang="ru-RU" sz="3400" b="1" dirty="0" smtClean="0">
                <a:solidFill>
                  <a:srgbClr val="000066"/>
                </a:solidFill>
              </a:rPr>
              <a:t>Побочные эффект</a:t>
            </a:r>
          </a:p>
          <a:p>
            <a:pPr marL="0" indent="0" algn="just">
              <a:buNone/>
            </a:pPr>
            <a:r>
              <a:rPr lang="ru-RU" sz="3400" b="1" dirty="0" smtClean="0">
                <a:solidFill>
                  <a:srgbClr val="FF0000"/>
                </a:solidFill>
              </a:rPr>
              <a:t>- Развитие </a:t>
            </a:r>
            <a:r>
              <a:rPr lang="ru-RU" sz="3400" b="1" dirty="0" smtClean="0">
                <a:solidFill>
                  <a:srgbClr val="FF0000"/>
                </a:solidFill>
              </a:rPr>
              <a:t> резистентности </a:t>
            </a:r>
          </a:p>
          <a:p>
            <a:pPr marL="0" indent="0" algn="just">
              <a:buNone/>
            </a:pPr>
            <a:r>
              <a:rPr lang="ru-RU" sz="3400" b="1" dirty="0" smtClean="0">
                <a:solidFill>
                  <a:srgbClr val="FF0000"/>
                </a:solidFill>
              </a:rPr>
              <a:t>- Сложность лечения в стационаре</a:t>
            </a:r>
            <a:endParaRPr lang="ru-RU" sz="3400" b="1" dirty="0">
              <a:solidFill>
                <a:srgbClr val="FF0000"/>
              </a:solidFill>
            </a:endParaRPr>
          </a:p>
          <a:p>
            <a:pPr algn="just"/>
            <a:endParaRPr lang="ru-RU" sz="2600" b="1" dirty="0">
              <a:solidFill>
                <a:srgbClr val="000066"/>
              </a:solidFill>
            </a:endParaRPr>
          </a:p>
          <a:p>
            <a:pPr algn="just"/>
            <a:endParaRPr lang="ru-RU" sz="2600" b="1" dirty="0" smtClean="0">
              <a:solidFill>
                <a:srgbClr val="000066"/>
              </a:solidFill>
            </a:endParaRPr>
          </a:p>
          <a:p>
            <a:pPr algn="just"/>
            <a:endParaRPr lang="ru-RU" sz="2600" b="1" dirty="0">
              <a:solidFill>
                <a:srgbClr val="000066"/>
              </a:solidFill>
            </a:endParaRPr>
          </a:p>
          <a:p>
            <a:pPr algn="just"/>
            <a:endParaRPr lang="ru-RU" sz="2600" b="1" dirty="0" smtClean="0">
              <a:solidFill>
                <a:srgbClr val="000066"/>
              </a:solidFill>
            </a:endParaRPr>
          </a:p>
          <a:p>
            <a:pPr algn="just"/>
            <a:r>
              <a:rPr lang="ru-RU" sz="4000" b="1" dirty="0" smtClean="0">
                <a:solidFill>
                  <a:srgbClr val="000066"/>
                </a:solidFill>
              </a:rPr>
              <a:t>  </a:t>
            </a:r>
            <a:r>
              <a:rPr lang="ru-RU" sz="4000" b="1" dirty="0" smtClean="0">
                <a:solidFill>
                  <a:srgbClr val="FF0000"/>
                </a:solidFill>
              </a:rPr>
              <a:t>Развитие </a:t>
            </a:r>
            <a:r>
              <a:rPr lang="ru-RU" sz="4000" b="1" dirty="0" err="1" smtClean="0">
                <a:solidFill>
                  <a:srgbClr val="FF0000"/>
                </a:solidFill>
              </a:rPr>
              <a:t>иммуносупрессии</a:t>
            </a:r>
            <a:endParaRPr lang="ru-RU" sz="4000" b="1" dirty="0" smtClean="0">
              <a:solidFill>
                <a:srgbClr val="FF0000"/>
              </a:solidFill>
            </a:endParaRPr>
          </a:p>
          <a:p>
            <a:pPr algn="just"/>
            <a:r>
              <a:rPr lang="ru-RU" sz="4000" b="1" dirty="0">
                <a:solidFill>
                  <a:srgbClr val="000066"/>
                </a:solidFill>
              </a:rPr>
              <a:t>Сокращение периодов заболевания</a:t>
            </a:r>
          </a:p>
          <a:p>
            <a:pPr marL="0" indent="0" algn="just">
              <a:buNone/>
            </a:pPr>
            <a:endParaRPr lang="ru-RU" sz="4000" b="1" dirty="0">
              <a:solidFill>
                <a:srgbClr val="000066"/>
              </a:solidFill>
            </a:endParaRPr>
          </a:p>
          <a:p>
            <a:pPr algn="just"/>
            <a:endParaRPr lang="ru-RU" sz="4000" b="1" dirty="0">
              <a:solidFill>
                <a:srgbClr val="000066"/>
              </a:solidFill>
            </a:endParaRPr>
          </a:p>
          <a:p>
            <a:pPr algn="just"/>
            <a:endParaRPr lang="ru-RU" sz="4000" b="1" dirty="0" smtClean="0">
              <a:solidFill>
                <a:srgbClr val="000066"/>
              </a:solidFill>
            </a:endParaRPr>
          </a:p>
          <a:p>
            <a:pPr algn="just"/>
            <a:endParaRPr lang="ru-RU" sz="4000" b="1" dirty="0" smtClean="0">
              <a:solidFill>
                <a:srgbClr val="000066"/>
              </a:solidFill>
            </a:endParaRPr>
          </a:p>
          <a:p>
            <a:pPr algn="just"/>
            <a:r>
              <a:rPr lang="ru-RU" sz="4000" b="1" dirty="0" smtClean="0">
                <a:solidFill>
                  <a:srgbClr val="000066"/>
                </a:solidFill>
              </a:rPr>
              <a:t>Иммуномодуляторы  </a:t>
            </a:r>
          </a:p>
          <a:p>
            <a:pPr marL="0" indent="0" algn="just">
              <a:buNone/>
            </a:pPr>
            <a:r>
              <a:rPr lang="ru-RU" sz="4000" b="1" dirty="0" smtClean="0">
                <a:solidFill>
                  <a:srgbClr val="000066"/>
                </a:solidFill>
              </a:rPr>
              <a:t>– </a:t>
            </a:r>
            <a:r>
              <a:rPr lang="ru-RU" sz="4000" b="1" dirty="0">
                <a:solidFill>
                  <a:srgbClr val="FF0000"/>
                </a:solidFill>
              </a:rPr>
              <a:t>У</a:t>
            </a:r>
            <a:r>
              <a:rPr lang="ru-RU" sz="4000" b="1" dirty="0" smtClean="0">
                <a:solidFill>
                  <a:srgbClr val="FF0000"/>
                </a:solidFill>
              </a:rPr>
              <a:t>силение </a:t>
            </a:r>
            <a:r>
              <a:rPr lang="ru-RU" sz="4000" b="1" dirty="0" err="1" smtClean="0">
                <a:solidFill>
                  <a:srgbClr val="FF0000"/>
                </a:solidFill>
              </a:rPr>
              <a:t>цитокиновой</a:t>
            </a:r>
            <a:r>
              <a:rPr lang="ru-RU" sz="4000" b="1" dirty="0" smtClean="0">
                <a:solidFill>
                  <a:srgbClr val="FF0000"/>
                </a:solidFill>
              </a:rPr>
              <a:t> </a:t>
            </a:r>
            <a:r>
              <a:rPr lang="ru-RU" sz="4000" b="1" dirty="0" smtClean="0">
                <a:solidFill>
                  <a:srgbClr val="FF0000"/>
                </a:solidFill>
              </a:rPr>
              <a:t>активности</a:t>
            </a:r>
          </a:p>
          <a:p>
            <a:pPr marL="0" indent="0" algn="just"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-Сокращение периодов заболевания</a:t>
            </a:r>
          </a:p>
          <a:p>
            <a:pPr marL="0" indent="0" algn="just"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-Развитие ОРДС</a:t>
            </a:r>
          </a:p>
          <a:p>
            <a:pPr algn="just"/>
            <a:endParaRPr lang="ru-RU" sz="1900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ru-RU" sz="1400" b="1" dirty="0" smtClean="0">
              <a:solidFill>
                <a:srgbClr val="000066"/>
              </a:solidFill>
            </a:endParaRPr>
          </a:p>
          <a:p>
            <a:pPr algn="just">
              <a:buNone/>
            </a:pPr>
            <a:endParaRPr lang="ru-RU" sz="1400" b="1" dirty="0" smtClean="0"/>
          </a:p>
          <a:p>
            <a:pPr algn="just">
              <a:buNone/>
            </a:pPr>
            <a:endParaRPr lang="ru-RU" sz="1400" b="1" dirty="0" smtClean="0"/>
          </a:p>
          <a:p>
            <a:pPr algn="just"/>
            <a:endParaRPr lang="ru-RU" sz="1400" b="1" dirty="0"/>
          </a:p>
        </p:txBody>
      </p:sp>
      <p:sp>
        <p:nvSpPr>
          <p:cNvPr id="41" name="Правая фигурная скобка 40"/>
          <p:cNvSpPr/>
          <p:nvPr/>
        </p:nvSpPr>
        <p:spPr>
          <a:xfrm>
            <a:off x="8170307" y="2357929"/>
            <a:ext cx="226315" cy="3487455"/>
          </a:xfrm>
          <a:prstGeom prst="rightBrac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11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6771" y="796038"/>
            <a:ext cx="11853308" cy="84903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ru-RU" sz="2000" b="1" kern="0" dirty="0">
              <a:solidFill>
                <a:schemeClr val="bg1"/>
              </a:solidFill>
            </a:endParaRPr>
          </a:p>
        </p:txBody>
      </p:sp>
      <p:pic>
        <p:nvPicPr>
          <p:cNvPr id="15" name="Рисунок 14" descr="C:\Users\Aytzhanova\Desktop\Лого КМУ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770" y="165581"/>
            <a:ext cx="1146178" cy="715363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Прямоугольник 16"/>
          <p:cNvSpPr/>
          <p:nvPr/>
        </p:nvSpPr>
        <p:spPr>
          <a:xfrm>
            <a:off x="549972" y="1360164"/>
            <a:ext cx="83925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</a:rPr>
              <a:t>Доказана эффективность </a:t>
            </a:r>
            <a:r>
              <a:rPr lang="ru-RU" sz="3200" b="1" dirty="0" smtClean="0">
                <a:solidFill>
                  <a:srgbClr val="C00000"/>
                </a:solidFill>
              </a:rPr>
              <a:t> в </a:t>
            </a:r>
            <a:r>
              <a:rPr lang="ru-RU" sz="3200" b="1" dirty="0">
                <a:solidFill>
                  <a:srgbClr val="C00000"/>
                </a:solidFill>
              </a:rPr>
              <a:t>лечении </a:t>
            </a:r>
            <a:endParaRPr lang="ru-RU" sz="3200" dirty="0">
              <a:solidFill>
                <a:srgbClr val="C00000"/>
              </a:solidFill>
            </a:endParaRPr>
          </a:p>
        </p:txBody>
      </p:sp>
      <p:grpSp>
        <p:nvGrpSpPr>
          <p:cNvPr id="38" name="Группа 37"/>
          <p:cNvGrpSpPr/>
          <p:nvPr/>
        </p:nvGrpSpPr>
        <p:grpSpPr>
          <a:xfrm>
            <a:off x="1108564" y="2499515"/>
            <a:ext cx="9213307" cy="2839673"/>
            <a:chOff x="5895474" y="2776334"/>
            <a:chExt cx="4319921" cy="1706021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6735701" y="2837790"/>
              <a:ext cx="852037" cy="3513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3200" b="1" dirty="0">
                  <a:solidFill>
                    <a:srgbClr val="000066"/>
                  </a:solidFill>
                </a:rPr>
                <a:t>ПМСП </a:t>
              </a:r>
            </a:p>
          </p:txBody>
        </p:sp>
        <p:cxnSp>
          <p:nvCxnSpPr>
            <p:cNvPr id="22" name="Прямая соединительная линия 21"/>
            <p:cNvCxnSpPr/>
            <p:nvPr/>
          </p:nvCxnSpPr>
          <p:spPr>
            <a:xfrm flipH="1">
              <a:off x="5895474" y="2776334"/>
              <a:ext cx="1121151" cy="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7016625" y="2776335"/>
              <a:ext cx="2765049" cy="2084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flipV="1">
              <a:off x="5895474" y="2786758"/>
              <a:ext cx="1" cy="1551782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5897113" y="3039537"/>
              <a:ext cx="238992" cy="6221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Блок-схема: узел 26"/>
            <p:cNvSpPr/>
            <p:nvPr/>
          </p:nvSpPr>
          <p:spPr>
            <a:xfrm>
              <a:off x="6136105" y="3008989"/>
              <a:ext cx="84221" cy="91863"/>
            </a:xfrm>
            <a:prstGeom prst="flowChartConnector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6172029" y="3317446"/>
              <a:ext cx="4043366" cy="11649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ru-RU" sz="1400" b="1" dirty="0">
                  <a:solidFill>
                    <a:srgbClr val="000066"/>
                  </a:solidFill>
                </a:rPr>
                <a:t> </a:t>
              </a:r>
              <a:r>
                <a:rPr lang="ru-RU" sz="1400" b="1" dirty="0" smtClean="0">
                  <a:solidFill>
                    <a:srgbClr val="000066"/>
                  </a:solidFill>
                </a:rPr>
                <a:t>   </a:t>
              </a:r>
              <a:r>
                <a:rPr lang="ru-RU" sz="2400" b="1" dirty="0" smtClean="0">
                  <a:solidFill>
                    <a:srgbClr val="000066"/>
                  </a:solidFill>
                </a:rPr>
                <a:t>ПОЛНОЦЕННОЕ ПИТАНИЕ</a:t>
              </a:r>
            </a:p>
            <a:p>
              <a:pPr marL="342900" indent="-342900">
                <a:buFont typeface="Wingdings" panose="05000000000000000000" pitchFamily="2" charset="2"/>
                <a:buChar char="§"/>
              </a:pPr>
              <a:r>
                <a:rPr lang="ru-RU" sz="2400" b="1" dirty="0">
                  <a:solidFill>
                    <a:srgbClr val="000066"/>
                  </a:solidFill>
                </a:rPr>
                <a:t> </a:t>
              </a:r>
              <a:r>
                <a:rPr lang="ru-RU" sz="2400" b="1" dirty="0" smtClean="0">
                  <a:solidFill>
                    <a:srgbClr val="000066"/>
                  </a:solidFill>
                </a:rPr>
                <a:t> </a:t>
              </a:r>
              <a:r>
                <a:rPr lang="ru-RU" sz="2400" b="1" dirty="0" smtClean="0">
                  <a:solidFill>
                    <a:srgbClr val="000066"/>
                  </a:solidFill>
                </a:rPr>
                <a:t>ФИЗИЧЕСКАЯ </a:t>
              </a:r>
              <a:r>
                <a:rPr lang="ru-RU" sz="2400" b="1" dirty="0" smtClean="0">
                  <a:solidFill>
                    <a:srgbClr val="000066"/>
                  </a:solidFill>
                </a:rPr>
                <a:t>АКТИВНОСТЬ </a:t>
              </a:r>
            </a:p>
            <a:p>
              <a:pPr marL="342900" indent="-342900">
                <a:buFont typeface="Wingdings" panose="05000000000000000000" pitchFamily="2" charset="2"/>
                <a:buChar char="§"/>
              </a:pPr>
              <a:r>
                <a:rPr lang="ru-RU" sz="2400" b="1" dirty="0">
                  <a:solidFill>
                    <a:srgbClr val="000066"/>
                  </a:solidFill>
                </a:rPr>
                <a:t> </a:t>
              </a:r>
              <a:r>
                <a:rPr lang="ru-RU" sz="2400" b="1" dirty="0" smtClean="0">
                  <a:solidFill>
                    <a:srgbClr val="000066"/>
                  </a:solidFill>
                </a:rPr>
                <a:t> </a:t>
              </a:r>
              <a:r>
                <a:rPr lang="ru-RU" sz="2400" b="1" dirty="0" smtClean="0">
                  <a:solidFill>
                    <a:srgbClr val="000066"/>
                  </a:solidFill>
                </a:rPr>
                <a:t>НПВС</a:t>
              </a:r>
              <a:endParaRPr lang="ru-RU" sz="2400" b="1" dirty="0" smtClean="0">
                <a:solidFill>
                  <a:srgbClr val="000066"/>
                </a:solidFill>
              </a:endParaRPr>
            </a:p>
            <a:p>
              <a:pPr marL="342900" indent="-342900">
                <a:buFont typeface="Wingdings" panose="05000000000000000000" pitchFamily="2" charset="2"/>
                <a:buChar char="§"/>
              </a:pPr>
              <a:r>
                <a:rPr lang="ru-RU" sz="2400" b="1" dirty="0" smtClean="0">
                  <a:solidFill>
                    <a:srgbClr val="000066"/>
                  </a:solidFill>
                </a:rPr>
                <a:t>  </a:t>
              </a:r>
              <a:r>
                <a:rPr lang="ru-RU" sz="2400" b="1" dirty="0" smtClean="0">
                  <a:solidFill>
                    <a:srgbClr val="000066"/>
                  </a:solidFill>
                </a:rPr>
                <a:t>ПОАК </a:t>
              </a:r>
              <a:r>
                <a:rPr lang="ru-RU" sz="2400" b="1" dirty="0" smtClean="0">
                  <a:solidFill>
                    <a:srgbClr val="000066"/>
                  </a:solidFill>
                </a:rPr>
                <a:t>(по показаниям)</a:t>
              </a:r>
            </a:p>
            <a:p>
              <a:pPr marL="342900" indent="-342900">
                <a:buFont typeface="Wingdings" panose="05000000000000000000" pitchFamily="2" charset="2"/>
                <a:buChar char="§"/>
              </a:pPr>
              <a:r>
                <a:rPr lang="ru-RU" sz="2400" b="1" dirty="0" smtClean="0">
                  <a:solidFill>
                    <a:srgbClr val="000066"/>
                  </a:solidFill>
                </a:rPr>
                <a:t>  </a:t>
              </a:r>
              <a:r>
                <a:rPr lang="ru-RU" sz="2400" b="1" dirty="0" smtClean="0">
                  <a:solidFill>
                    <a:srgbClr val="000066"/>
                  </a:solidFill>
                </a:rPr>
                <a:t>ТЕРАПИЯ </a:t>
              </a:r>
              <a:r>
                <a:rPr lang="ru-RU" sz="2400" b="1" dirty="0" smtClean="0">
                  <a:solidFill>
                    <a:srgbClr val="000066"/>
                  </a:solidFill>
                </a:rPr>
                <a:t>СОПУТСТВУЮЩИХ  ЗАБОЛЕВАНИЙ</a:t>
              </a:r>
              <a:endParaRPr lang="ru-RU" sz="2400" b="1" dirty="0"/>
            </a:p>
          </p:txBody>
        </p:sp>
      </p:grpSp>
      <p:pic>
        <p:nvPicPr>
          <p:cNvPr id="39" name="Рисунок 38" descr="Бизнес в интернете | Мега-карьера онлайн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1674" y="917730"/>
            <a:ext cx="1418223" cy="10086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2535121" y="199487"/>
            <a:ext cx="76655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УРОКИ И ОШИБКИ </a:t>
            </a:r>
            <a:r>
              <a:rPr lang="ru-RU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БОРЬБЕ </a:t>
            </a:r>
            <a:r>
              <a:rPr lang="ru-RU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en-US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</a:t>
            </a:r>
            <a:r>
              <a:rPr lang="ru-RU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(2020 -21 г)</a:t>
            </a:r>
            <a:endParaRPr lang="ru-RU" b="1" spc="5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9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35189" y="1773239"/>
            <a:ext cx="7858125" cy="1754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5400" b="1" dirty="0">
                <a:ln w="0"/>
                <a:solidFill>
                  <a:srgbClr val="00006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Благодарю </a:t>
            </a:r>
          </a:p>
          <a:p>
            <a:pPr algn="ctr" eaLnBrk="1" hangingPunct="1">
              <a:defRPr/>
            </a:pPr>
            <a:r>
              <a:rPr lang="ru-RU" sz="5400" b="1" dirty="0">
                <a:ln w="0"/>
                <a:solidFill>
                  <a:srgbClr val="00006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 внимание!</a:t>
            </a:r>
          </a:p>
        </p:txBody>
      </p:sp>
      <p:pic>
        <p:nvPicPr>
          <p:cNvPr id="46083" name="Picture 9" descr="Защитный экран из медицинского ЭКО пластика (полистирол), не | 200 KGS |  Бишкек | ad posted 26 Maj 20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5313" y="3535364"/>
            <a:ext cx="2913062" cy="259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160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CA9A4EF-A04A-46E6-BB8D-60904FC188FE}"/>
              </a:ext>
            </a:extLst>
          </p:cNvPr>
          <p:cNvSpPr txBox="1"/>
          <p:nvPr/>
        </p:nvSpPr>
        <p:spPr>
          <a:xfrm>
            <a:off x="346028" y="6319391"/>
            <a:ext cx="11593288" cy="53860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Клинический протокол диагностики и лечения COVID-19 1.04.2021 РЦРЗ, МЗ РК</a:t>
            </a:r>
          </a:p>
          <a:p>
            <a:endParaRPr lang="ru-RU" sz="14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47227" y="245796"/>
            <a:ext cx="34358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C00000"/>
                </a:solidFill>
              </a:rPr>
              <a:t>ПАТОГЕНЕЗ </a:t>
            </a:r>
            <a:r>
              <a:rPr lang="en-US" sz="2800" b="1" dirty="0">
                <a:solidFill>
                  <a:srgbClr val="C00000"/>
                </a:solidFill>
              </a:rPr>
              <a:t>COVID-19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0285" y="1204412"/>
            <a:ext cx="1184515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000066"/>
                </a:solidFill>
              </a:rPr>
              <a:t>  </a:t>
            </a:r>
            <a:r>
              <a:rPr lang="ru-RU" sz="2000" dirty="0">
                <a:solidFill>
                  <a:srgbClr val="000066"/>
                </a:solidFill>
              </a:rPr>
              <a:t> </a:t>
            </a:r>
            <a:r>
              <a:rPr lang="ru-RU" sz="2400" b="1" dirty="0">
                <a:solidFill>
                  <a:srgbClr val="000066"/>
                </a:solidFill>
              </a:rPr>
              <a:t>Выраженность и тяжесть клинических проявлений COVID-19</a:t>
            </a:r>
            <a:r>
              <a:rPr lang="ru-RU" sz="2400" dirty="0">
                <a:solidFill>
                  <a:srgbClr val="000066"/>
                </a:solidFill>
              </a:rPr>
              <a:t> </a:t>
            </a:r>
            <a:r>
              <a:rPr lang="ru-RU" sz="2400" dirty="0" smtClean="0">
                <a:solidFill>
                  <a:srgbClr val="000066"/>
                </a:solidFill>
              </a:rPr>
              <a:t>зависит:</a:t>
            </a:r>
          </a:p>
          <a:p>
            <a:pPr marL="457200" indent="-457200" algn="just">
              <a:buAutoNum type="arabicPeriod"/>
            </a:pPr>
            <a:r>
              <a:rPr lang="ru-RU" sz="2400" dirty="0" smtClean="0">
                <a:solidFill>
                  <a:srgbClr val="000066"/>
                </a:solidFill>
              </a:rPr>
              <a:t>от </a:t>
            </a:r>
            <a:r>
              <a:rPr lang="ru-RU" sz="2400" dirty="0">
                <a:solidFill>
                  <a:srgbClr val="000066"/>
                </a:solidFill>
              </a:rPr>
              <a:t>свойств вируса (вид штамма, концентрации </a:t>
            </a:r>
            <a:r>
              <a:rPr lang="ru-RU" sz="2400" dirty="0" smtClean="0">
                <a:solidFill>
                  <a:srgbClr val="000066"/>
                </a:solidFill>
              </a:rPr>
              <a:t>вируса/инфицирующей </a:t>
            </a:r>
            <a:r>
              <a:rPr lang="ru-RU" sz="2400" dirty="0">
                <a:solidFill>
                  <a:srgbClr val="000066"/>
                </a:solidFill>
              </a:rPr>
              <a:t>дозы вируса) </a:t>
            </a:r>
            <a:endParaRPr lang="ru-RU" sz="2400" dirty="0" smtClean="0">
              <a:solidFill>
                <a:srgbClr val="000066"/>
              </a:solidFill>
            </a:endParaRPr>
          </a:p>
          <a:p>
            <a:pPr marL="457200" indent="-457200" algn="just">
              <a:buAutoNum type="arabicPeriod"/>
            </a:pPr>
            <a:r>
              <a:rPr lang="ru-RU" sz="2400" dirty="0" smtClean="0">
                <a:solidFill>
                  <a:srgbClr val="000066"/>
                </a:solidFill>
              </a:rPr>
              <a:t>индивидуальных </a:t>
            </a:r>
            <a:r>
              <a:rPr lang="ru-RU" sz="2400" dirty="0">
                <a:solidFill>
                  <a:srgbClr val="000066"/>
                </a:solidFill>
              </a:rPr>
              <a:t>особенностей </a:t>
            </a:r>
            <a:r>
              <a:rPr lang="ru-RU" sz="2400" dirty="0" err="1">
                <a:solidFill>
                  <a:srgbClr val="000066"/>
                </a:solidFill>
              </a:rPr>
              <a:t>макроорганизма</a:t>
            </a:r>
            <a:r>
              <a:rPr lang="ru-RU" sz="2400" dirty="0">
                <a:solidFill>
                  <a:srgbClr val="000066"/>
                </a:solidFill>
              </a:rPr>
              <a:t> </a:t>
            </a:r>
            <a:r>
              <a:rPr lang="ru-RU" sz="2400" dirty="0" smtClean="0">
                <a:solidFill>
                  <a:srgbClr val="000066"/>
                </a:solidFill>
              </a:rPr>
              <a:t> </a:t>
            </a:r>
            <a:r>
              <a:rPr lang="ru-RU" sz="2400" dirty="0">
                <a:solidFill>
                  <a:srgbClr val="000066"/>
                </a:solidFill>
              </a:rPr>
              <a:t>(раса, возраст, пол, сила иммунного ответа, наличие сопутствующих заболеваний-факторов риска и др.,  При инфицировании штаммом В.1.1.7 (VOC202012/01, «Британский штамм»)  отмечается более высокий риск госпитализации, тяжелого течения и смертности. </a:t>
            </a:r>
          </a:p>
          <a:p>
            <a:pPr algn="just"/>
            <a:r>
              <a:rPr lang="ru-RU" sz="2400" b="1" dirty="0" smtClean="0">
                <a:solidFill>
                  <a:srgbClr val="000066"/>
                </a:solidFill>
              </a:rPr>
              <a:t> </a:t>
            </a:r>
            <a:endParaRPr lang="ru-RU" sz="2400" dirty="0">
              <a:solidFill>
                <a:srgbClr val="000066"/>
              </a:solidFill>
            </a:endParaRPr>
          </a:p>
          <a:p>
            <a:pPr algn="just"/>
            <a:r>
              <a:rPr lang="ru-RU" sz="2400" dirty="0" smtClean="0">
                <a:solidFill>
                  <a:srgbClr val="000066"/>
                </a:solidFill>
              </a:rPr>
              <a:t>Основной мишенью SARS CoV-2 являются легкие. </a:t>
            </a:r>
          </a:p>
          <a:p>
            <a:pPr algn="just"/>
            <a:r>
              <a:rPr lang="ru-RU" sz="2400" dirty="0" smtClean="0">
                <a:solidFill>
                  <a:srgbClr val="000066"/>
                </a:solidFill>
              </a:rPr>
              <a:t>Вирусное </a:t>
            </a:r>
            <a:r>
              <a:rPr lang="ru-RU" sz="2400" dirty="0">
                <a:solidFill>
                  <a:srgbClr val="000066"/>
                </a:solidFill>
              </a:rPr>
              <a:t>поражение легких, вызываемое SARS CoV-2 принято трактовать  специфической «COVID-19-ассоциированной пневмонией» (сокр. COVID-19-пневмония).</a:t>
            </a:r>
            <a:endParaRPr lang="ru-RU" sz="2400" b="1" dirty="0">
              <a:solidFill>
                <a:srgbClr val="000066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6414" y="4174456"/>
            <a:ext cx="114929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0066"/>
                </a:solidFill>
              </a:rPr>
              <a:t>          </a:t>
            </a:r>
            <a:endParaRPr lang="ru-RU" sz="2000" b="1" dirty="0">
              <a:solidFill>
                <a:srgbClr val="000066"/>
              </a:solidFill>
            </a:endParaRPr>
          </a:p>
        </p:txBody>
      </p:sp>
      <p:sp>
        <p:nvSpPr>
          <p:cNvPr id="6" name="object 3"/>
          <p:cNvSpPr/>
          <p:nvPr/>
        </p:nvSpPr>
        <p:spPr>
          <a:xfrm>
            <a:off x="447227" y="871614"/>
            <a:ext cx="9784915" cy="11017"/>
          </a:xfrm>
          <a:custGeom>
            <a:avLst/>
            <a:gdLst/>
            <a:ahLst/>
            <a:cxnLst/>
            <a:rect l="l" t="t" r="r" b="b"/>
            <a:pathLst>
              <a:path w="8155305" h="22860">
                <a:moveTo>
                  <a:pt x="8154695" y="0"/>
                </a:moveTo>
                <a:lnTo>
                  <a:pt x="0" y="0"/>
                </a:lnTo>
                <a:lnTo>
                  <a:pt x="0" y="8940"/>
                </a:lnTo>
                <a:lnTo>
                  <a:pt x="0" y="13754"/>
                </a:lnTo>
                <a:lnTo>
                  <a:pt x="0" y="22694"/>
                </a:lnTo>
                <a:lnTo>
                  <a:pt x="8154695" y="22694"/>
                </a:lnTo>
                <a:lnTo>
                  <a:pt x="8154695" y="13754"/>
                </a:lnTo>
                <a:lnTo>
                  <a:pt x="8154695" y="8940"/>
                </a:lnTo>
                <a:lnTo>
                  <a:pt x="8154695" y="0"/>
                </a:lnTo>
                <a:close/>
              </a:path>
            </a:pathLst>
          </a:custGeom>
          <a:solidFill>
            <a:srgbClr val="565656"/>
          </a:solidFill>
        </p:spPr>
        <p:txBody>
          <a:bodyPr wrap="square" lIns="0" tIns="0" rIns="0" bIns="0" rtlCol="0"/>
          <a:lstStyle/>
          <a:p>
            <a:endParaRPr sz="867"/>
          </a:p>
        </p:txBody>
      </p:sp>
      <p:sp>
        <p:nvSpPr>
          <p:cNvPr id="8" name="object 4"/>
          <p:cNvSpPr/>
          <p:nvPr/>
        </p:nvSpPr>
        <p:spPr>
          <a:xfrm>
            <a:off x="446414" y="862331"/>
            <a:ext cx="3534394" cy="0"/>
          </a:xfrm>
          <a:custGeom>
            <a:avLst/>
            <a:gdLst/>
            <a:ahLst/>
            <a:cxnLst/>
            <a:rect l="l" t="t" r="r" b="b"/>
            <a:pathLst>
              <a:path w="2945765">
                <a:moveTo>
                  <a:pt x="0" y="0"/>
                </a:moveTo>
                <a:lnTo>
                  <a:pt x="2945630" y="0"/>
                </a:lnTo>
              </a:path>
            </a:pathLst>
          </a:custGeom>
          <a:ln w="66018">
            <a:solidFill>
              <a:srgbClr val="D20001"/>
            </a:solidFill>
          </a:ln>
        </p:spPr>
        <p:txBody>
          <a:bodyPr wrap="square" lIns="0" tIns="0" rIns="0" bIns="0" rtlCol="0"/>
          <a:lstStyle/>
          <a:p>
            <a:endParaRPr sz="867"/>
          </a:p>
        </p:txBody>
      </p:sp>
    </p:spTree>
    <p:extLst>
      <p:ext uri="{BB962C8B-B14F-4D97-AF65-F5344CB8AC3E}">
        <p14:creationId xmlns:p14="http://schemas.microsoft.com/office/powerpoint/2010/main" val="335197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CA9A4EF-A04A-46E6-BB8D-60904FC188FE}"/>
              </a:ext>
            </a:extLst>
          </p:cNvPr>
          <p:cNvSpPr txBox="1"/>
          <p:nvPr/>
        </p:nvSpPr>
        <p:spPr>
          <a:xfrm>
            <a:off x="446414" y="5704014"/>
            <a:ext cx="11593288" cy="127727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ru-RU" sz="1100" i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1100" i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 </a:t>
            </a:r>
            <a:r>
              <a:rPr lang="en-US" sz="1100" i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SH, Lim JS, Kim GU, et al. Upper respiratory viral load in asymptomatic individuals and mildly symptomatic patients with SARS-CoV-2 infection. Thorax. 2020 Sep 22 [</a:t>
            </a:r>
            <a:r>
              <a:rPr lang="en-US" sz="1100" i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Epub</a:t>
            </a:r>
            <a:r>
              <a:rPr lang="en-US" sz="1100" i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ahead of print].</a:t>
            </a:r>
          </a:p>
          <a:p>
            <a:r>
              <a:rPr lang="ru-RU" sz="1100" i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en-US" sz="1100" i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Zhou </a:t>
            </a:r>
            <a:r>
              <a:rPr lang="en-US" sz="1100" i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F, Yu T, Du R, et al. Clinical course and risk factors for mortality of adult inpatients with COVID-19 in Wuhan, China: a retrospective cohort study. Lancet. 2020 Mar 28;395(10229):1054-62.</a:t>
            </a:r>
          </a:p>
          <a:p>
            <a:r>
              <a:rPr lang="ru-RU" sz="1100" i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en-US" sz="1100" i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</a:t>
            </a:r>
            <a:r>
              <a:rPr lang="en-US" sz="1100" i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Mo G, Yuan X, et al. Time kinetics of viral clearance and resolution of symptoms in novel coronavirus infection. Am J </a:t>
            </a:r>
            <a:r>
              <a:rPr lang="en-US" sz="1100" i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Respir</a:t>
            </a:r>
            <a:r>
              <a:rPr lang="en-US" sz="1100" i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i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</a:t>
            </a:r>
            <a:r>
              <a:rPr lang="en-US" sz="1100" i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Care Med. 2020 May 1;201(9):1150-2.</a:t>
            </a:r>
          </a:p>
          <a:p>
            <a:r>
              <a:rPr lang="ru-RU" sz="1100" i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r>
              <a:rPr lang="en-US" sz="1100" i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 </a:t>
            </a:r>
            <a:r>
              <a:rPr lang="en-US" sz="1100" i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JR, Deng DT, Wu N, et al. Persistent viral RNA positivity during recovery period of a patient with SARS-CoV-2 infection. J Med </a:t>
            </a:r>
            <a:r>
              <a:rPr lang="en-US" sz="1100" i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Virol</a:t>
            </a:r>
            <a:r>
              <a:rPr lang="en-US" sz="1100" i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2020 Apr 24 [</a:t>
            </a:r>
            <a:r>
              <a:rPr lang="en-US" sz="1100" i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Epub</a:t>
            </a:r>
            <a:r>
              <a:rPr lang="en-US" sz="1100" i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ahead of print].</a:t>
            </a:r>
          </a:p>
          <a:p>
            <a:endParaRPr lang="en-US" sz="1100" i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15616" y="245796"/>
            <a:ext cx="34990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C00000"/>
                </a:solidFill>
              </a:rPr>
              <a:t>ВИРУСНАЯ НАГРУЗКА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7975" y="1249146"/>
            <a:ext cx="11041651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000066"/>
                </a:solidFill>
              </a:rPr>
              <a:t> - Вирусная </a:t>
            </a:r>
            <a:r>
              <a:rPr lang="ru-RU" sz="2000" b="1" dirty="0">
                <a:solidFill>
                  <a:srgbClr val="000066"/>
                </a:solidFill>
              </a:rPr>
              <a:t>нагрузка </a:t>
            </a:r>
            <a:r>
              <a:rPr lang="ru-RU" sz="2000" dirty="0">
                <a:solidFill>
                  <a:srgbClr val="000066"/>
                </a:solidFill>
              </a:rPr>
              <a:t>наиболее высока в верхних дыхательных путях (носоглотке и ротоглотке) на раннем этапе развития инфекции и затем увеличивается в нижних дыхательных путях (мокрота</a:t>
            </a:r>
            <a:r>
              <a:rPr lang="ru-RU" sz="2000" dirty="0" smtClean="0">
                <a:solidFill>
                  <a:srgbClr val="000066"/>
                </a:solidFill>
              </a:rPr>
              <a:t>).</a:t>
            </a:r>
          </a:p>
          <a:p>
            <a:pPr algn="just"/>
            <a:endParaRPr lang="ru-RU" sz="2000" dirty="0" smtClean="0">
              <a:solidFill>
                <a:srgbClr val="000066"/>
              </a:solidFill>
            </a:endParaRPr>
          </a:p>
          <a:p>
            <a:pPr algn="just"/>
            <a:r>
              <a:rPr lang="ru-RU" sz="2000" b="1" dirty="0" smtClean="0">
                <a:solidFill>
                  <a:srgbClr val="000066"/>
                </a:solidFill>
              </a:rPr>
              <a:t> -После </a:t>
            </a:r>
            <a:r>
              <a:rPr lang="ru-RU" sz="2000" b="1" dirty="0">
                <a:solidFill>
                  <a:srgbClr val="000066"/>
                </a:solidFill>
              </a:rPr>
              <a:t>появления симптомов вирусная нагрузка быстро снижается. </a:t>
            </a:r>
            <a:r>
              <a:rPr lang="ru-RU" sz="2000" dirty="0">
                <a:solidFill>
                  <a:srgbClr val="000066"/>
                </a:solidFill>
              </a:rPr>
              <a:t>У пациентов с тяжелым заболеванием вирусная нагрузка выше, чем у пациентов с легким заболеванием</a:t>
            </a:r>
            <a:r>
              <a:rPr lang="ru-RU" sz="2000" dirty="0" smtClean="0">
                <a:solidFill>
                  <a:srgbClr val="000066"/>
                </a:solidFill>
              </a:rPr>
              <a:t>. Вирусная </a:t>
            </a:r>
            <a:r>
              <a:rPr lang="ru-RU" sz="2000" dirty="0">
                <a:solidFill>
                  <a:srgbClr val="000066"/>
                </a:solidFill>
              </a:rPr>
              <a:t>нагрузка в верхних дыхательных путях сопоставима у бессимптомных пациентов и пациентов с легкими симптомами</a:t>
            </a:r>
            <a:r>
              <a:rPr lang="ru-RU" sz="2000" dirty="0" smtClean="0">
                <a:solidFill>
                  <a:srgbClr val="000066"/>
                </a:solidFill>
              </a:rPr>
              <a:t>.[1]</a:t>
            </a:r>
          </a:p>
          <a:p>
            <a:pPr algn="just"/>
            <a:endParaRPr lang="ru-RU" sz="2000" dirty="0">
              <a:solidFill>
                <a:srgbClr val="000066"/>
              </a:solidFill>
            </a:endParaRPr>
          </a:p>
          <a:p>
            <a:pPr algn="just"/>
            <a:r>
              <a:rPr lang="ru-RU" sz="2000" dirty="0" smtClean="0">
                <a:solidFill>
                  <a:srgbClr val="000066"/>
                </a:solidFill>
              </a:rPr>
              <a:t>-  Не допускается  совместное  длительное (тесное) пребывание  пациентов с выраженной клиникой и  бессимптомными/легкими формами (сортировка)</a:t>
            </a:r>
          </a:p>
          <a:p>
            <a:pPr algn="just"/>
            <a:endParaRPr lang="ru-RU" sz="2000" b="1" dirty="0" smtClean="0">
              <a:solidFill>
                <a:srgbClr val="000066"/>
              </a:solidFill>
            </a:endParaRPr>
          </a:p>
          <a:p>
            <a:pPr algn="just"/>
            <a:r>
              <a:rPr lang="ru-RU" sz="2000" b="1" dirty="0">
                <a:solidFill>
                  <a:srgbClr val="000066"/>
                </a:solidFill>
              </a:rPr>
              <a:t>-</a:t>
            </a:r>
            <a:r>
              <a:rPr lang="ru-RU" sz="2000" b="1" dirty="0" smtClean="0">
                <a:solidFill>
                  <a:srgbClr val="000066"/>
                </a:solidFill>
              </a:rPr>
              <a:t>Согласно </a:t>
            </a:r>
            <a:r>
              <a:rPr lang="ru-RU" sz="2000" b="1" dirty="0">
                <a:solidFill>
                  <a:srgbClr val="000066"/>
                </a:solidFill>
              </a:rPr>
              <a:t>оценкам, средняя продолжительность выделения вируса составляет 8–20 дней после прекращения симптомов. </a:t>
            </a:r>
            <a:r>
              <a:rPr lang="ru-RU" sz="2000" dirty="0">
                <a:solidFill>
                  <a:srgbClr val="000066"/>
                </a:solidFill>
              </a:rPr>
              <a:t>Впрочем, в различных образцах выделение определяли в течение максимум 60 дней, а у одной беременной женщины – в течение 104 </a:t>
            </a:r>
            <a:r>
              <a:rPr lang="ru-RU" sz="2000" dirty="0" smtClean="0">
                <a:solidFill>
                  <a:srgbClr val="000066"/>
                </a:solidFill>
              </a:rPr>
              <a:t>дней [2,3,4]</a:t>
            </a:r>
            <a:endParaRPr lang="ru-RU" sz="2000" dirty="0">
              <a:solidFill>
                <a:srgbClr val="000066"/>
              </a:solidFill>
            </a:endParaRPr>
          </a:p>
          <a:p>
            <a:pPr algn="just"/>
            <a:endParaRPr lang="ru-RU" sz="2000" b="1" dirty="0">
              <a:solidFill>
                <a:srgbClr val="000066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6414" y="4174456"/>
            <a:ext cx="114929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0066"/>
                </a:solidFill>
              </a:rPr>
              <a:t>          </a:t>
            </a:r>
            <a:endParaRPr lang="ru-RU" sz="2000" b="1" dirty="0">
              <a:solidFill>
                <a:srgbClr val="000066"/>
              </a:solidFill>
            </a:endParaRPr>
          </a:p>
        </p:txBody>
      </p:sp>
      <p:sp>
        <p:nvSpPr>
          <p:cNvPr id="6" name="object 3"/>
          <p:cNvSpPr/>
          <p:nvPr/>
        </p:nvSpPr>
        <p:spPr>
          <a:xfrm>
            <a:off x="447227" y="871614"/>
            <a:ext cx="9784915" cy="11017"/>
          </a:xfrm>
          <a:custGeom>
            <a:avLst/>
            <a:gdLst/>
            <a:ahLst/>
            <a:cxnLst/>
            <a:rect l="l" t="t" r="r" b="b"/>
            <a:pathLst>
              <a:path w="8155305" h="22860">
                <a:moveTo>
                  <a:pt x="8154695" y="0"/>
                </a:moveTo>
                <a:lnTo>
                  <a:pt x="0" y="0"/>
                </a:lnTo>
                <a:lnTo>
                  <a:pt x="0" y="8940"/>
                </a:lnTo>
                <a:lnTo>
                  <a:pt x="0" y="13754"/>
                </a:lnTo>
                <a:lnTo>
                  <a:pt x="0" y="22694"/>
                </a:lnTo>
                <a:lnTo>
                  <a:pt x="8154695" y="22694"/>
                </a:lnTo>
                <a:lnTo>
                  <a:pt x="8154695" y="13754"/>
                </a:lnTo>
                <a:lnTo>
                  <a:pt x="8154695" y="8940"/>
                </a:lnTo>
                <a:lnTo>
                  <a:pt x="8154695" y="0"/>
                </a:lnTo>
                <a:close/>
              </a:path>
            </a:pathLst>
          </a:custGeom>
          <a:solidFill>
            <a:srgbClr val="565656"/>
          </a:solidFill>
        </p:spPr>
        <p:txBody>
          <a:bodyPr wrap="square" lIns="0" tIns="0" rIns="0" bIns="0" rtlCol="0"/>
          <a:lstStyle/>
          <a:p>
            <a:endParaRPr sz="867"/>
          </a:p>
        </p:txBody>
      </p:sp>
      <p:sp>
        <p:nvSpPr>
          <p:cNvPr id="8" name="object 4"/>
          <p:cNvSpPr/>
          <p:nvPr/>
        </p:nvSpPr>
        <p:spPr>
          <a:xfrm>
            <a:off x="446414" y="862331"/>
            <a:ext cx="3534394" cy="0"/>
          </a:xfrm>
          <a:custGeom>
            <a:avLst/>
            <a:gdLst/>
            <a:ahLst/>
            <a:cxnLst/>
            <a:rect l="l" t="t" r="r" b="b"/>
            <a:pathLst>
              <a:path w="2945765">
                <a:moveTo>
                  <a:pt x="0" y="0"/>
                </a:moveTo>
                <a:lnTo>
                  <a:pt x="2945630" y="0"/>
                </a:lnTo>
              </a:path>
            </a:pathLst>
          </a:custGeom>
          <a:ln w="66018">
            <a:solidFill>
              <a:srgbClr val="D20001"/>
            </a:solidFill>
          </a:ln>
        </p:spPr>
        <p:txBody>
          <a:bodyPr wrap="square" lIns="0" tIns="0" rIns="0" bIns="0" rtlCol="0"/>
          <a:lstStyle/>
          <a:p>
            <a:endParaRPr sz="867"/>
          </a:p>
        </p:txBody>
      </p:sp>
      <p:sp>
        <p:nvSpPr>
          <p:cNvPr id="5" name="AutoShape 2" descr="BMJ Best Practic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2009" y="160338"/>
            <a:ext cx="2857500" cy="40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04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5268" y="0"/>
            <a:ext cx="117267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spc="5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spc="5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ПЕРИОДЫ ИНФЕКЦИОННОГО ПРОЦЕССА ПРИ </a:t>
            </a:r>
            <a:r>
              <a:rPr lang="ru-RU" b="1" spc="5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COVID-19</a:t>
            </a:r>
            <a:r>
              <a:rPr lang="ru-RU" b="1" spc="5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* : образовательный раздел</a:t>
            </a:r>
            <a:endParaRPr lang="ru-RU" b="1" spc="5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="1" spc="5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  <p:grpSp>
        <p:nvGrpSpPr>
          <p:cNvPr id="9" name="object 2"/>
          <p:cNvGrpSpPr/>
          <p:nvPr/>
        </p:nvGrpSpPr>
        <p:grpSpPr>
          <a:xfrm>
            <a:off x="952500" y="-358698"/>
            <a:ext cx="10286999" cy="1151569"/>
            <a:chOff x="372731" y="316340"/>
            <a:chExt cx="8573770" cy="2389505"/>
          </a:xfrm>
        </p:grpSpPr>
        <p:sp>
          <p:nvSpPr>
            <p:cNvPr id="10" name="object 3"/>
            <p:cNvSpPr/>
            <p:nvPr/>
          </p:nvSpPr>
          <p:spPr>
            <a:xfrm>
              <a:off x="791527" y="2013580"/>
              <a:ext cx="8155305" cy="22860"/>
            </a:xfrm>
            <a:custGeom>
              <a:avLst/>
              <a:gdLst/>
              <a:ahLst/>
              <a:cxnLst/>
              <a:rect l="l" t="t" r="r" b="b"/>
              <a:pathLst>
                <a:path w="8155305" h="22860">
                  <a:moveTo>
                    <a:pt x="8154695" y="0"/>
                  </a:moveTo>
                  <a:lnTo>
                    <a:pt x="0" y="0"/>
                  </a:lnTo>
                  <a:lnTo>
                    <a:pt x="0" y="8940"/>
                  </a:lnTo>
                  <a:lnTo>
                    <a:pt x="0" y="13754"/>
                  </a:lnTo>
                  <a:lnTo>
                    <a:pt x="0" y="22694"/>
                  </a:lnTo>
                  <a:lnTo>
                    <a:pt x="8154695" y="22694"/>
                  </a:lnTo>
                  <a:lnTo>
                    <a:pt x="8154695" y="13754"/>
                  </a:lnTo>
                  <a:lnTo>
                    <a:pt x="8154695" y="8940"/>
                  </a:lnTo>
                  <a:lnTo>
                    <a:pt x="8154695" y="0"/>
                  </a:lnTo>
                  <a:close/>
                </a:path>
              </a:pathLst>
            </a:custGeom>
            <a:solidFill>
              <a:srgbClr val="565656"/>
            </a:solidFill>
          </p:spPr>
          <p:txBody>
            <a:bodyPr wrap="square" lIns="0" tIns="0" rIns="0" bIns="0" rtlCol="0"/>
            <a:lstStyle/>
            <a:p>
              <a:endParaRPr sz="867"/>
            </a:p>
          </p:txBody>
        </p:sp>
        <p:sp>
          <p:nvSpPr>
            <p:cNvPr id="11" name="object 4"/>
            <p:cNvSpPr/>
            <p:nvPr/>
          </p:nvSpPr>
          <p:spPr>
            <a:xfrm>
              <a:off x="790850" y="1994318"/>
              <a:ext cx="2945765" cy="0"/>
            </a:xfrm>
            <a:custGeom>
              <a:avLst/>
              <a:gdLst/>
              <a:ahLst/>
              <a:cxnLst/>
              <a:rect l="l" t="t" r="r" b="b"/>
              <a:pathLst>
                <a:path w="2945765">
                  <a:moveTo>
                    <a:pt x="0" y="0"/>
                  </a:moveTo>
                  <a:lnTo>
                    <a:pt x="2945630" y="0"/>
                  </a:lnTo>
                </a:path>
              </a:pathLst>
            </a:custGeom>
            <a:ln w="66018">
              <a:solidFill>
                <a:srgbClr val="D20001"/>
              </a:solidFill>
            </a:ln>
          </p:spPr>
          <p:txBody>
            <a:bodyPr wrap="square" lIns="0" tIns="0" rIns="0" bIns="0" rtlCol="0"/>
            <a:lstStyle/>
            <a:p>
              <a:endParaRPr sz="867"/>
            </a:p>
          </p:txBody>
        </p:sp>
      </p:grpSp>
      <p:graphicFrame>
        <p:nvGraphicFramePr>
          <p:cNvPr id="7" name="Таблица 6"/>
          <p:cNvGraphicFramePr>
            <a:graphicFrameLocks noGrp="1"/>
          </p:cNvGraphicFramePr>
          <p:nvPr>
            <p:extLst/>
          </p:nvPr>
        </p:nvGraphicFramePr>
        <p:xfrm>
          <a:off x="127289" y="479548"/>
          <a:ext cx="11924034" cy="4114800"/>
        </p:xfrm>
        <a:graphic>
          <a:graphicData uri="http://schemas.openxmlformats.org/drawingml/2006/table">
            <a:tbl>
              <a:tblPr firstRow="1" firstCol="1" bandRow="1"/>
              <a:tblGrid>
                <a:gridCol w="1670670">
                  <a:extLst>
                    <a:ext uri="{9D8B030D-6E8A-4147-A177-3AD203B41FA5}">
                      <a16:colId xmlns:a16="http://schemas.microsoft.com/office/drawing/2014/main" val="1522265076"/>
                    </a:ext>
                  </a:extLst>
                </a:gridCol>
                <a:gridCol w="996665">
                  <a:extLst>
                    <a:ext uri="{9D8B030D-6E8A-4147-A177-3AD203B41FA5}">
                      <a16:colId xmlns:a16="http://schemas.microsoft.com/office/drawing/2014/main" val="2807432955"/>
                    </a:ext>
                  </a:extLst>
                </a:gridCol>
                <a:gridCol w="2075248">
                  <a:extLst>
                    <a:ext uri="{9D8B030D-6E8A-4147-A177-3AD203B41FA5}">
                      <a16:colId xmlns:a16="http://schemas.microsoft.com/office/drawing/2014/main" val="2134597119"/>
                    </a:ext>
                  </a:extLst>
                </a:gridCol>
                <a:gridCol w="2880772">
                  <a:extLst>
                    <a:ext uri="{9D8B030D-6E8A-4147-A177-3AD203B41FA5}">
                      <a16:colId xmlns:a16="http://schemas.microsoft.com/office/drawing/2014/main" val="4089873216"/>
                    </a:ext>
                  </a:extLst>
                </a:gridCol>
                <a:gridCol w="2635583">
                  <a:extLst>
                    <a:ext uri="{9D8B030D-6E8A-4147-A177-3AD203B41FA5}">
                      <a16:colId xmlns:a16="http://schemas.microsoft.com/office/drawing/2014/main" val="2443980160"/>
                    </a:ext>
                  </a:extLst>
                </a:gridCol>
                <a:gridCol w="1665096">
                  <a:extLst>
                    <a:ext uri="{9D8B030D-6E8A-4147-A177-3AD203B41FA5}">
                      <a16:colId xmlns:a16="http://schemas.microsoft.com/office/drawing/2014/main" val="3515173879"/>
                    </a:ext>
                  </a:extLst>
                </a:gridCol>
              </a:tblGrid>
              <a:tr h="57257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Периоды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587" marR="23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Инкуб. период </a:t>
                      </a:r>
                    </a:p>
                  </a:txBody>
                  <a:tcPr marL="23587" marR="23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Начальный (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гриппоподобный)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3587" marR="23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Разгар болезни</a:t>
                      </a:r>
                    </a:p>
                  </a:txBody>
                  <a:tcPr marL="23587" marR="23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Период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реконвалесценции</a:t>
                      </a:r>
                    </a:p>
                  </a:txBody>
                  <a:tcPr marL="23587" marR="23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777697"/>
                  </a:ext>
                </a:extLst>
              </a:tr>
              <a:tr h="2932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Ранняя легочная фаза</a:t>
                      </a:r>
                    </a:p>
                  </a:txBody>
                  <a:tcPr marL="23587" marR="23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Поздняя легочная фаза</a:t>
                      </a:r>
                    </a:p>
                  </a:txBody>
                  <a:tcPr marL="23587" marR="23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206432"/>
                  </a:ext>
                </a:extLst>
              </a:tr>
              <a:tr h="4439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Продолжительность</a:t>
                      </a:r>
                      <a:r>
                        <a:rPr lang="en-US" sz="1800" b="1" i="1" dirty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ru-RU" sz="1800" b="1" dirty="0"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587" marR="23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2-14 дней</a:t>
                      </a:r>
                    </a:p>
                  </a:txBody>
                  <a:tcPr marL="23587" marR="23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1-7 дни болезни</a:t>
                      </a:r>
                    </a:p>
                  </a:txBody>
                  <a:tcPr marL="23587" marR="23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8-14 дни</a:t>
                      </a:r>
                    </a:p>
                  </a:txBody>
                  <a:tcPr marL="23587" marR="23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15-28 дни</a:t>
                      </a:r>
                    </a:p>
                  </a:txBody>
                  <a:tcPr marL="23587" marR="23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14 дней до 3-6 мес.</a:t>
                      </a:r>
                    </a:p>
                  </a:txBody>
                  <a:tcPr marL="23587" marR="23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435711"/>
                  </a:ext>
                </a:extLst>
              </a:tr>
              <a:tr h="12022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Ведущий патогенетический механизм</a:t>
                      </a:r>
                      <a:endParaRPr lang="ru-RU" sz="1800" b="1" dirty="0"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b="1" dirty="0"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587" marR="23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Репликация вируса</a:t>
                      </a:r>
                    </a:p>
                  </a:txBody>
                  <a:tcPr marL="23587" marR="23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Репликация вируса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Виремия</a:t>
                      </a:r>
                      <a:r>
                        <a:rPr lang="ru-RU" sz="1800" dirty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587" marR="23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Виремия</a:t>
                      </a:r>
                      <a:r>
                        <a:rPr lang="ru-RU" sz="1800" dirty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(генерализация)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Тромбовоспалительный</a:t>
                      </a:r>
                      <a:r>
                        <a:rPr lang="ru-RU" sz="1800" dirty="0" smtClean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синдром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dirty="0" smtClean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Продукция цитокинов</a:t>
                      </a:r>
                      <a:r>
                        <a:rPr lang="ru-RU" sz="1800" dirty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587" marR="23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Тромбовоспалительный</a:t>
                      </a:r>
                      <a:r>
                        <a:rPr lang="ru-RU" sz="1800" dirty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синдром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dirty="0" err="1" smtClean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Цитокиновый</a:t>
                      </a:r>
                      <a:r>
                        <a:rPr lang="ru-RU" sz="1800" dirty="0" smtClean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шторм.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dirty="0" smtClean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Осложнения.</a:t>
                      </a:r>
                      <a:endParaRPr lang="ru-RU" sz="1800" dirty="0"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587" marR="23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Активация </a:t>
                      </a:r>
                      <a:r>
                        <a:rPr lang="ru-RU" sz="1800" dirty="0" err="1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репаративных</a:t>
                      </a:r>
                      <a:r>
                        <a:rPr lang="ru-RU" sz="1800" dirty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процессов.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dirty="0" smtClean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</a:t>
                      </a:r>
                      <a:r>
                        <a:rPr lang="ru-RU" sz="1800" dirty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иммунитета</a:t>
                      </a:r>
                    </a:p>
                  </a:txBody>
                  <a:tcPr marL="23587" marR="235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764427"/>
                  </a:ext>
                </a:extLst>
              </a:tr>
              <a:tr h="4766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Органы-мишени</a:t>
                      </a:r>
                      <a:endParaRPr lang="ru-RU" sz="1800" b="1" dirty="0"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09" marR="2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ВДП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ЖКТ</a:t>
                      </a:r>
                      <a:endParaRPr lang="ru-RU" sz="1800" b="0" dirty="0"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09" marR="2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ВДП, ЖКТ </a:t>
                      </a:r>
                      <a:endParaRPr lang="ru-RU" sz="1800" b="0" dirty="0"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09" marR="2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Легкие. Сосуды (эндотелий).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dirty="0"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09" marR="2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Легкие. Сосуды.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Системность (сердце, почки, печень, ЦНС, предстательная железа и др</a:t>
                      </a:r>
                      <a:r>
                        <a:rPr lang="ru-RU" sz="1800" b="0" dirty="0" smtClean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  <a:r>
                        <a:rPr lang="ru-RU" sz="1800" b="0" dirty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dirty="0"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09" marR="2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Остаточные изменения в легких и др. органах</a:t>
                      </a:r>
                      <a:endParaRPr lang="ru-RU" sz="1800" b="0" dirty="0"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09" marR="2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4583946"/>
                  </a:ext>
                </a:extLst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131983" y="250666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51437" y="4746519"/>
            <a:ext cx="1157949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Примечание:</a:t>
            </a:r>
          </a:p>
          <a:p>
            <a:pPr algn="just"/>
            <a:r>
              <a:rPr lang="ru-RU" b="1" dirty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 </a:t>
            </a:r>
            <a:r>
              <a:rPr lang="ru-RU" dirty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инфекционный процесс может оборваться </a:t>
            </a:r>
            <a:r>
              <a:rPr lang="ru-RU" dirty="0" smtClean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любом периоде инфекционного процесса, </a:t>
            </a:r>
            <a:r>
              <a:rPr lang="ru-RU" dirty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любом периоде заболевания могут возникать признаки обострения или декомпенсации сопутствующей (</a:t>
            </a:r>
            <a:r>
              <a:rPr lang="ru-RU" dirty="0" err="1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коморбидной</a:t>
            </a:r>
            <a:r>
              <a:rPr lang="ru-RU" dirty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патологии, что требует повышенного контроля и коррекции плана обследования</a:t>
            </a:r>
          </a:p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** продолжительность периодов может </a:t>
            </a:r>
            <a:r>
              <a:rPr lang="ru-RU" dirty="0" smtClean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варьировать и переходить с одного периода в другой</a:t>
            </a:r>
          </a:p>
          <a:p>
            <a:pPr algn="just">
              <a:spcAft>
                <a:spcPts val="0"/>
              </a:spcAft>
            </a:pPr>
            <a:endParaRPr lang="ru-RU" dirty="0">
              <a:solidFill>
                <a:srgbClr val="00006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Имеет тенденция к сокращению периодов заболевания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00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81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765176" y="226097"/>
            <a:ext cx="11152504" cy="337287"/>
          </a:xfrm>
          <a:prstGeom prst="rect">
            <a:avLst/>
          </a:prstGeom>
        </p:spPr>
        <p:txBody>
          <a:bodyPr vert="horz" wrap="square" lIns="0" tIns="41925" rIns="0" bIns="0" rtlCol="0" anchor="ctr">
            <a:spAutoFit/>
          </a:bodyPr>
          <a:lstStyle/>
          <a:p>
            <a:pPr marL="668318" marR="2448" indent="-662504">
              <a:lnSpc>
                <a:spcPts val="2255"/>
              </a:lnSpc>
              <a:spcBef>
                <a:spcPts val="330"/>
              </a:spcBef>
              <a:tabLst>
                <a:tab pos="668318" algn="l"/>
              </a:tabLst>
            </a:pPr>
            <a:r>
              <a:rPr sz="2400" baseline="5401" dirty="0">
                <a:solidFill>
                  <a:srgbClr val="353535"/>
                </a:solidFill>
              </a:rPr>
              <a:t>	</a:t>
            </a:r>
            <a:r>
              <a:rPr lang="ru-RU" dirty="0"/>
              <a:t>Классификация: </a:t>
            </a:r>
            <a:r>
              <a:rPr lang="ru-RU" dirty="0">
                <a:solidFill>
                  <a:srgbClr val="000066"/>
                </a:solidFill>
              </a:rPr>
              <a:t>(</a:t>
            </a:r>
            <a:r>
              <a:rPr lang="ru-RU" i="1" dirty="0">
                <a:solidFill>
                  <a:srgbClr val="000066"/>
                </a:solidFill>
              </a:rPr>
              <a:t>составлена разработчиками настоящего протокола)</a:t>
            </a:r>
            <a:endParaRPr sz="2000" dirty="0">
              <a:solidFill>
                <a:srgbClr val="000066"/>
              </a:solidFill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0647860" y="6527414"/>
            <a:ext cx="122716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360">
              <a:lnSpc>
                <a:spcPts val="1390"/>
              </a:lnSpc>
            </a:pPr>
            <a:fld id="{81D60167-4931-47E6-BA6A-407CBD079E47}" type="slidenum">
              <a:rPr sz="1205" spc="5" dirty="0">
                <a:solidFill>
                  <a:srgbClr val="8F8F8F"/>
                </a:solidFill>
                <a:latin typeface="Arial"/>
                <a:cs typeface="Arial"/>
              </a:rPr>
              <a:pPr marL="18360">
                <a:lnSpc>
                  <a:spcPts val="1390"/>
                </a:lnSpc>
              </a:pPr>
              <a:t>6</a:t>
            </a:fld>
            <a:endParaRPr sz="1205">
              <a:latin typeface="Arial"/>
              <a:cs typeface="Arial"/>
            </a:endParaRPr>
          </a:p>
        </p:txBody>
      </p:sp>
      <p:sp>
        <p:nvSpPr>
          <p:cNvPr id="35" name="AutoShape 2" descr="Картинки по запросу &quot;кашель в локоть фото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6" name="AutoShape 4" descr="Картинки по запросу &quot;кашель в локоть фото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object 3"/>
          <p:cNvSpPr/>
          <p:nvPr/>
        </p:nvSpPr>
        <p:spPr>
          <a:xfrm>
            <a:off x="1281827" y="745952"/>
            <a:ext cx="9784915" cy="11017"/>
          </a:xfrm>
          <a:custGeom>
            <a:avLst/>
            <a:gdLst/>
            <a:ahLst/>
            <a:cxnLst/>
            <a:rect l="l" t="t" r="r" b="b"/>
            <a:pathLst>
              <a:path w="8155305" h="22860">
                <a:moveTo>
                  <a:pt x="8154695" y="0"/>
                </a:moveTo>
                <a:lnTo>
                  <a:pt x="0" y="0"/>
                </a:lnTo>
                <a:lnTo>
                  <a:pt x="0" y="8940"/>
                </a:lnTo>
                <a:lnTo>
                  <a:pt x="0" y="13754"/>
                </a:lnTo>
                <a:lnTo>
                  <a:pt x="0" y="22694"/>
                </a:lnTo>
                <a:lnTo>
                  <a:pt x="8154695" y="22694"/>
                </a:lnTo>
                <a:lnTo>
                  <a:pt x="8154695" y="13754"/>
                </a:lnTo>
                <a:lnTo>
                  <a:pt x="8154695" y="8940"/>
                </a:lnTo>
                <a:lnTo>
                  <a:pt x="8154695" y="0"/>
                </a:lnTo>
                <a:close/>
              </a:path>
            </a:pathLst>
          </a:custGeom>
          <a:solidFill>
            <a:srgbClr val="565656"/>
          </a:solidFill>
        </p:spPr>
        <p:txBody>
          <a:bodyPr wrap="square" lIns="0" tIns="0" rIns="0" bIns="0" rtlCol="0"/>
          <a:lstStyle/>
          <a:p>
            <a:endParaRPr sz="867"/>
          </a:p>
        </p:txBody>
      </p:sp>
      <p:sp>
        <p:nvSpPr>
          <p:cNvPr id="12" name="object 4"/>
          <p:cNvSpPr/>
          <p:nvPr/>
        </p:nvSpPr>
        <p:spPr>
          <a:xfrm>
            <a:off x="1281014" y="736669"/>
            <a:ext cx="3534394" cy="0"/>
          </a:xfrm>
          <a:custGeom>
            <a:avLst/>
            <a:gdLst/>
            <a:ahLst/>
            <a:cxnLst/>
            <a:rect l="l" t="t" r="r" b="b"/>
            <a:pathLst>
              <a:path w="2945765">
                <a:moveTo>
                  <a:pt x="0" y="0"/>
                </a:moveTo>
                <a:lnTo>
                  <a:pt x="2945630" y="0"/>
                </a:lnTo>
              </a:path>
            </a:pathLst>
          </a:custGeom>
          <a:ln w="66018">
            <a:solidFill>
              <a:srgbClr val="D20001"/>
            </a:solidFill>
          </a:ln>
        </p:spPr>
        <p:txBody>
          <a:bodyPr wrap="square" lIns="0" tIns="0" rIns="0" bIns="0" rtlCol="0"/>
          <a:lstStyle/>
          <a:p>
            <a:endParaRPr sz="867"/>
          </a:p>
        </p:txBody>
      </p:sp>
      <p:sp>
        <p:nvSpPr>
          <p:cNvPr id="2" name="Прямоугольник 1"/>
          <p:cNvSpPr/>
          <p:nvPr/>
        </p:nvSpPr>
        <p:spPr>
          <a:xfrm>
            <a:off x="307973" y="5447136"/>
            <a:ext cx="116097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0066"/>
                </a:solidFill>
              </a:rPr>
              <a:t>Примечание:</a:t>
            </a:r>
            <a:endParaRPr lang="ru-RU" sz="1600" dirty="0">
              <a:solidFill>
                <a:srgbClr val="000066"/>
              </a:solidFill>
            </a:endParaRPr>
          </a:p>
          <a:p>
            <a:r>
              <a:rPr lang="ru-RU" sz="1600" b="1" dirty="0">
                <a:solidFill>
                  <a:srgbClr val="000066"/>
                </a:solidFill>
              </a:rPr>
              <a:t>- </a:t>
            </a:r>
            <a:r>
              <a:rPr lang="ru-RU" sz="1600" i="1" dirty="0">
                <a:solidFill>
                  <a:srgbClr val="000066"/>
                </a:solidFill>
              </a:rPr>
              <a:t>отсутствие жалоб не исключает наличие патологических изменений в легких при визуализации (рентгенография/КТ органов грудной клетки).</a:t>
            </a:r>
            <a:endParaRPr lang="ru-RU" sz="1600" dirty="0">
              <a:solidFill>
                <a:srgbClr val="000066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1636577"/>
              </p:ext>
            </p:extLst>
          </p:nvPr>
        </p:nvGraphicFramePr>
        <p:xfrm>
          <a:off x="307974" y="1021426"/>
          <a:ext cx="11609705" cy="443775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521305">
                  <a:extLst>
                    <a:ext uri="{9D8B030D-6E8A-4147-A177-3AD203B41FA5}">
                      <a16:colId xmlns:a16="http://schemas.microsoft.com/office/drawing/2014/main" val="3389348898"/>
                    </a:ext>
                  </a:extLst>
                </a:gridCol>
                <a:gridCol w="9088400">
                  <a:extLst>
                    <a:ext uri="{9D8B030D-6E8A-4147-A177-3AD203B41FA5}">
                      <a16:colId xmlns:a16="http://schemas.microsoft.com/office/drawing/2014/main" val="2574276895"/>
                    </a:ext>
                  </a:extLst>
                </a:gridCol>
              </a:tblGrid>
              <a:tr h="1966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400" dirty="0">
                          <a:solidFill>
                            <a:srgbClr val="000066"/>
                          </a:solidFill>
                          <a:effectLst/>
                        </a:rPr>
                        <a:t>Без клинических проявлений </a:t>
                      </a:r>
                      <a:endParaRPr lang="ru-RU" sz="1400" dirty="0"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561" marR="5256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52730" algn="l"/>
                        </a:tabLst>
                      </a:pPr>
                      <a:r>
                        <a:rPr lang="ru-RU" sz="1400">
                          <a:solidFill>
                            <a:srgbClr val="000066"/>
                          </a:solidFill>
                          <a:effectLst/>
                        </a:rPr>
                        <a:t>Бессимптомная форма (положительный результат ПЦР РНК SARSCoV-2, отсутствие жалоб, клинических симптомов).</a:t>
                      </a:r>
                      <a:endParaRPr lang="ru-RU" sz="1400"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561" marR="52561" marT="0" marB="0"/>
                </a:tc>
                <a:extLst>
                  <a:ext uri="{0D108BD9-81ED-4DB2-BD59-A6C34878D82A}">
                    <a16:rowId xmlns:a16="http://schemas.microsoft.com/office/drawing/2014/main" val="967913661"/>
                  </a:ext>
                </a:extLst>
              </a:tr>
              <a:tr h="7867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400" dirty="0">
                          <a:solidFill>
                            <a:srgbClr val="000066"/>
                          </a:solidFill>
                          <a:effectLst/>
                        </a:rPr>
                        <a:t>Клинические варианты </a:t>
                      </a:r>
                      <a:endParaRPr lang="ru-RU" sz="1400" dirty="0"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561" marR="5256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52730" algn="l"/>
                        </a:tabLst>
                      </a:pPr>
                      <a:r>
                        <a:rPr lang="ru-RU" sz="1400" dirty="0">
                          <a:solidFill>
                            <a:srgbClr val="000066"/>
                          </a:solidFill>
                          <a:effectLst/>
                        </a:rPr>
                        <a:t>Поражения верхних дыхательных путей (ринит, фарингит)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252730" algn="l"/>
                        </a:tabLst>
                      </a:pPr>
                      <a:r>
                        <a:rPr lang="ru-RU" sz="1400" dirty="0">
                          <a:solidFill>
                            <a:srgbClr val="000066"/>
                          </a:solidFill>
                          <a:effectLst/>
                        </a:rPr>
                        <a:t>Поражения нижних дыхательных путей (COVID-ассоциированная пневмония)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252730" algn="l"/>
                        </a:tabLst>
                      </a:pPr>
                      <a:r>
                        <a:rPr lang="ru-RU" sz="1400" dirty="0">
                          <a:solidFill>
                            <a:srgbClr val="000066"/>
                          </a:solidFill>
                          <a:effectLst/>
                        </a:rPr>
                        <a:t>Внелегочные </a:t>
                      </a:r>
                      <a:r>
                        <a:rPr lang="en-US" sz="1400" dirty="0">
                          <a:solidFill>
                            <a:srgbClr val="000066"/>
                          </a:solidFill>
                          <a:effectLst/>
                        </a:rPr>
                        <a:t>COVID</a:t>
                      </a:r>
                      <a:r>
                        <a:rPr lang="ru-RU" sz="1400" dirty="0">
                          <a:solidFill>
                            <a:srgbClr val="000066"/>
                          </a:solidFill>
                          <a:effectLst/>
                        </a:rPr>
                        <a:t>-ассоциированные поражения (гастроэнтерит, нефрит, гепатит, миокардит, неврит обонятельного нерва, менингит, энцефалопатия, </a:t>
                      </a:r>
                      <a:r>
                        <a:rPr lang="ru-RU" sz="1400" dirty="0" err="1">
                          <a:solidFill>
                            <a:srgbClr val="000066"/>
                          </a:solidFill>
                          <a:effectLst/>
                        </a:rPr>
                        <a:t>полинейропатияи</a:t>
                      </a:r>
                      <a:r>
                        <a:rPr lang="ru-RU" sz="1400" dirty="0">
                          <a:solidFill>
                            <a:srgbClr val="000066"/>
                          </a:solidFill>
                          <a:effectLst/>
                        </a:rPr>
                        <a:t> др.)</a:t>
                      </a:r>
                      <a:endParaRPr lang="ru-RU" sz="1400" dirty="0"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561" marR="52561" marT="0" marB="0"/>
                </a:tc>
                <a:extLst>
                  <a:ext uri="{0D108BD9-81ED-4DB2-BD59-A6C34878D82A}">
                    <a16:rowId xmlns:a16="http://schemas.microsoft.com/office/drawing/2014/main" val="3097551243"/>
                  </a:ext>
                </a:extLst>
              </a:tr>
              <a:tr h="7867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400" dirty="0">
                          <a:solidFill>
                            <a:srgbClr val="000066"/>
                          </a:solidFill>
                          <a:effectLst/>
                        </a:rPr>
                        <a:t>По </a:t>
                      </a:r>
                      <a:r>
                        <a:rPr lang="ru-RU" sz="1400" dirty="0" smtClean="0">
                          <a:solidFill>
                            <a:srgbClr val="000066"/>
                          </a:solidFill>
                          <a:effectLst/>
                        </a:rPr>
                        <a:t>степени тяжести</a:t>
                      </a:r>
                      <a:endParaRPr lang="ru-RU" sz="1400" dirty="0"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561" marR="5256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2730" algn="l"/>
                        </a:tabLst>
                      </a:pPr>
                      <a:r>
                        <a:rPr lang="ru-RU" sz="1400" dirty="0">
                          <a:solidFill>
                            <a:srgbClr val="000066"/>
                          </a:solidFill>
                          <a:effectLst/>
                        </a:rPr>
                        <a:t>-легкая степень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52730" algn="l"/>
                        </a:tabLst>
                      </a:pPr>
                      <a:r>
                        <a:rPr lang="ru-RU" sz="1400" dirty="0">
                          <a:solidFill>
                            <a:srgbClr val="000066"/>
                          </a:solidFill>
                          <a:effectLst/>
                        </a:rPr>
                        <a:t>-среднетяжелая степень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52730" algn="l"/>
                        </a:tabLst>
                      </a:pPr>
                      <a:r>
                        <a:rPr lang="ru-RU" sz="1400" dirty="0">
                          <a:solidFill>
                            <a:srgbClr val="000066"/>
                          </a:solidFill>
                          <a:effectLst/>
                        </a:rPr>
                        <a:t>-тяжелая степень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52730" algn="l"/>
                        </a:tabLst>
                      </a:pPr>
                      <a:r>
                        <a:rPr lang="ru-RU" sz="1400" dirty="0">
                          <a:solidFill>
                            <a:srgbClr val="000066"/>
                          </a:solidFill>
                          <a:effectLst/>
                        </a:rPr>
                        <a:t>-крайне тяжелая/критическая степень  (ОРДС,ОДН, шок, СПОН)</a:t>
                      </a:r>
                      <a:endParaRPr lang="ru-RU" sz="1400" dirty="0"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561" marR="52561" marT="0" marB="0"/>
                </a:tc>
                <a:extLst>
                  <a:ext uri="{0D108BD9-81ED-4DB2-BD59-A6C34878D82A}">
                    <a16:rowId xmlns:a16="http://schemas.microsoft.com/office/drawing/2014/main" val="3507837507"/>
                  </a:ext>
                </a:extLst>
              </a:tr>
              <a:tr h="7867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400">
                          <a:solidFill>
                            <a:srgbClr val="000066"/>
                          </a:solidFill>
                          <a:effectLst/>
                        </a:rPr>
                        <a:t>По распространенности процесса по данным КТ (при наличии)</a:t>
                      </a:r>
                      <a:endParaRPr lang="ru-RU" sz="1400"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561" marR="5256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2730" algn="l"/>
                        </a:tabLst>
                      </a:pPr>
                      <a:r>
                        <a:rPr lang="ru-RU" sz="1400" dirty="0">
                          <a:solidFill>
                            <a:srgbClr val="000066"/>
                          </a:solidFill>
                          <a:effectLst/>
                        </a:rPr>
                        <a:t>КТ-1 (&lt; 25% объема)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52730" algn="l"/>
                        </a:tabLst>
                      </a:pPr>
                      <a:r>
                        <a:rPr lang="ru-RU" sz="1400" dirty="0">
                          <a:solidFill>
                            <a:srgbClr val="000066"/>
                          </a:solidFill>
                          <a:effectLst/>
                        </a:rPr>
                        <a:t>КТ-2 (25-50% объема)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52730" algn="l"/>
                        </a:tabLst>
                      </a:pPr>
                      <a:r>
                        <a:rPr lang="ru-RU" sz="1400" dirty="0">
                          <a:solidFill>
                            <a:srgbClr val="000066"/>
                          </a:solidFill>
                          <a:effectLst/>
                        </a:rPr>
                        <a:t>КТ-3 (50-75% объема)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52730" algn="l"/>
                        </a:tabLst>
                      </a:pPr>
                      <a:r>
                        <a:rPr lang="ru-RU" sz="1400" dirty="0">
                          <a:solidFill>
                            <a:srgbClr val="000066"/>
                          </a:solidFill>
                          <a:effectLst/>
                        </a:rPr>
                        <a:t>КТ-4 (</a:t>
                      </a:r>
                      <a:r>
                        <a:rPr lang="en-US" sz="1400" dirty="0">
                          <a:solidFill>
                            <a:srgbClr val="000066"/>
                          </a:solidFill>
                          <a:effectLst/>
                        </a:rPr>
                        <a:t>&gt;</a:t>
                      </a:r>
                      <a:r>
                        <a:rPr lang="ru-RU" sz="1400" dirty="0">
                          <a:solidFill>
                            <a:srgbClr val="000066"/>
                          </a:solidFill>
                          <a:effectLst/>
                        </a:rPr>
                        <a:t>75% объема)</a:t>
                      </a:r>
                      <a:endParaRPr lang="ru-RU" sz="1400" dirty="0"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561" marR="52561" marT="0" marB="0"/>
                </a:tc>
                <a:extLst>
                  <a:ext uri="{0D108BD9-81ED-4DB2-BD59-A6C34878D82A}">
                    <a16:rowId xmlns:a16="http://schemas.microsoft.com/office/drawing/2014/main" val="195538567"/>
                  </a:ext>
                </a:extLst>
              </a:tr>
              <a:tr h="3933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400">
                          <a:solidFill>
                            <a:srgbClr val="000066"/>
                          </a:solidFill>
                          <a:effectLst/>
                        </a:rPr>
                        <a:t>Рентген/признаки (при отсутствии КТ)</a:t>
                      </a:r>
                      <a:endParaRPr lang="ru-RU" sz="1400"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561" marR="5256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2730" algn="l"/>
                        </a:tabLst>
                      </a:pPr>
                      <a:r>
                        <a:rPr lang="ru-RU" sz="1400" dirty="0">
                          <a:solidFill>
                            <a:srgbClr val="000066"/>
                          </a:solidFill>
                          <a:effectLst/>
                        </a:rPr>
                        <a:t>Односторонний/Двухсторонний процесс (с указанием доли)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52730" algn="l"/>
                        </a:tabLst>
                      </a:pPr>
                      <a:r>
                        <a:rPr lang="ru-RU" sz="1400" dirty="0">
                          <a:solidFill>
                            <a:srgbClr val="000066"/>
                          </a:solidFill>
                          <a:effectLst/>
                        </a:rPr>
                        <a:t>Двухсторонний субтотальный/тотальный процесс</a:t>
                      </a:r>
                      <a:endParaRPr lang="ru-RU" sz="1400" dirty="0"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561" marR="52561" marT="0" marB="0"/>
                </a:tc>
                <a:extLst>
                  <a:ext uri="{0D108BD9-81ED-4DB2-BD59-A6C34878D82A}">
                    <a16:rowId xmlns:a16="http://schemas.microsoft.com/office/drawing/2014/main" val="2362541155"/>
                  </a:ext>
                </a:extLst>
              </a:tr>
              <a:tr h="590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400">
                          <a:solidFill>
                            <a:srgbClr val="000066"/>
                          </a:solidFill>
                          <a:effectLst/>
                        </a:rPr>
                        <a:t>По течению</a:t>
                      </a:r>
                      <a:endParaRPr lang="ru-RU" sz="1400"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561" marR="5256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2730" algn="l"/>
                        </a:tabLst>
                      </a:pPr>
                      <a:r>
                        <a:rPr lang="ru-RU" sz="1400" dirty="0">
                          <a:solidFill>
                            <a:srgbClr val="000066"/>
                          </a:solidFill>
                          <a:effectLst/>
                        </a:rPr>
                        <a:t>-сверхострое (ОРДС) (до 10 дней)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52730" algn="l"/>
                        </a:tabLst>
                      </a:pPr>
                      <a:r>
                        <a:rPr lang="ru-RU" sz="1400" dirty="0">
                          <a:solidFill>
                            <a:srgbClr val="000066"/>
                          </a:solidFill>
                          <a:effectLst/>
                        </a:rPr>
                        <a:t>- острое (до 1 мес.)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52730" algn="l"/>
                        </a:tabLst>
                      </a:pPr>
                      <a:r>
                        <a:rPr lang="ru-RU" sz="1400" dirty="0">
                          <a:solidFill>
                            <a:srgbClr val="000066"/>
                          </a:solidFill>
                          <a:effectLst/>
                        </a:rPr>
                        <a:t>- затяжное (свыше 1 мес</a:t>
                      </a:r>
                      <a:r>
                        <a:rPr lang="ru-RU" sz="1400" dirty="0" smtClean="0">
                          <a:solidFill>
                            <a:srgbClr val="000066"/>
                          </a:solidFill>
                          <a:effectLst/>
                        </a:rPr>
                        <a:t>.) –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</a:rPr>
                        <a:t> «долгий </a:t>
                      </a:r>
                      <a:r>
                        <a:rPr lang="ru-RU" sz="1400" dirty="0" err="1" smtClean="0">
                          <a:solidFill>
                            <a:srgbClr val="FF0000"/>
                          </a:solidFill>
                          <a:effectLst/>
                        </a:rPr>
                        <a:t>ковид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</a:rPr>
                        <a:t>»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561" marR="52561" marT="0" marB="0"/>
                </a:tc>
                <a:extLst>
                  <a:ext uri="{0D108BD9-81ED-4DB2-BD59-A6C34878D82A}">
                    <a16:rowId xmlns:a16="http://schemas.microsoft.com/office/drawing/2014/main" val="3831501709"/>
                  </a:ext>
                </a:extLst>
              </a:tr>
              <a:tr h="59727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400">
                          <a:solidFill>
                            <a:srgbClr val="000066"/>
                          </a:solidFill>
                          <a:effectLst/>
                        </a:rPr>
                        <a:t>Осложнения </a:t>
                      </a:r>
                      <a:endParaRPr lang="ru-RU" sz="1400"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561" marR="5256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2730" algn="l"/>
                        </a:tabLst>
                      </a:pPr>
                      <a:r>
                        <a:rPr lang="ru-RU" sz="1400" dirty="0" smtClean="0">
                          <a:solidFill>
                            <a:srgbClr val="000066"/>
                          </a:solidFill>
                          <a:effectLst/>
                        </a:rPr>
                        <a:t> ОРДС, ОДН, Сепсис, </a:t>
                      </a:r>
                      <a:r>
                        <a:rPr lang="ru-RU" sz="1400" dirty="0">
                          <a:solidFill>
                            <a:srgbClr val="000066"/>
                          </a:solidFill>
                          <a:effectLst/>
                        </a:rPr>
                        <a:t>Септический </a:t>
                      </a:r>
                      <a:r>
                        <a:rPr lang="ru-RU" sz="1400" dirty="0" smtClean="0">
                          <a:solidFill>
                            <a:srgbClr val="000066"/>
                          </a:solidFill>
                          <a:effectLst/>
                        </a:rPr>
                        <a:t>шок, СПОН, ТЭЛА, ОНМК, </a:t>
                      </a:r>
                      <a:r>
                        <a:rPr lang="ru-RU" sz="1400" dirty="0">
                          <a:solidFill>
                            <a:srgbClr val="000066"/>
                          </a:solidFill>
                          <a:effectLst/>
                        </a:rPr>
                        <a:t>ОИМ</a:t>
                      </a:r>
                      <a:endParaRPr lang="ru-RU" sz="1400" dirty="0"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561" marR="52561" marT="0" marB="0"/>
                </a:tc>
                <a:extLst>
                  <a:ext uri="{0D108BD9-81ED-4DB2-BD59-A6C34878D82A}">
                    <a16:rowId xmlns:a16="http://schemas.microsoft.com/office/drawing/2014/main" val="4187744967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BCA9A4EF-A04A-46E6-BB8D-60904FC188FE}"/>
              </a:ext>
            </a:extLst>
          </p:cNvPr>
          <p:cNvSpPr txBox="1"/>
          <p:nvPr/>
        </p:nvSpPr>
        <p:spPr>
          <a:xfrm>
            <a:off x="460375" y="6327358"/>
            <a:ext cx="7559170" cy="73866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ru-RU" sz="1400" i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Клинический протокол диагностики и лечения COVID-19 1.04.2021 РЦРЗ, МЗ РК</a:t>
            </a:r>
          </a:p>
          <a:p>
            <a:endParaRPr lang="ru-RU" sz="1400" i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buAutoNum type="arabicPeriod"/>
            </a:pPr>
            <a:endParaRPr lang="en-IN" sz="1400" i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30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852284" y="226098"/>
            <a:ext cx="6806581" cy="337287"/>
          </a:xfrm>
          <a:prstGeom prst="rect">
            <a:avLst/>
          </a:prstGeom>
        </p:spPr>
        <p:txBody>
          <a:bodyPr vert="horz" wrap="square" lIns="0" tIns="41925" rIns="0" bIns="0" rtlCol="0" anchor="ctr">
            <a:spAutoFit/>
          </a:bodyPr>
          <a:lstStyle/>
          <a:p>
            <a:pPr marL="668318" marR="2448" indent="-662504">
              <a:lnSpc>
                <a:spcPts val="2255"/>
              </a:lnSpc>
              <a:spcBef>
                <a:spcPts val="330"/>
              </a:spcBef>
              <a:tabLst>
                <a:tab pos="668318" algn="l"/>
              </a:tabLst>
            </a:pPr>
            <a:r>
              <a:rPr sz="2400" baseline="5401" dirty="0">
                <a:solidFill>
                  <a:srgbClr val="353535"/>
                </a:solidFill>
              </a:rPr>
              <a:t>	</a:t>
            </a:r>
            <a:r>
              <a:rPr lang="ru-RU" dirty="0" smtClean="0"/>
              <a:t>Примеры </a:t>
            </a:r>
            <a:r>
              <a:rPr lang="ru-RU" dirty="0"/>
              <a:t>формулировки </a:t>
            </a:r>
            <a:r>
              <a:rPr lang="ru-RU" dirty="0" smtClean="0"/>
              <a:t>диагноза:</a:t>
            </a:r>
            <a:r>
              <a:rPr lang="ru-RU" sz="2000" spc="7" dirty="0" smtClean="0"/>
              <a:t>   </a:t>
            </a:r>
            <a:r>
              <a:rPr sz="2000" spc="7" dirty="0" smtClean="0">
                <a:solidFill>
                  <a:srgbClr val="002060"/>
                </a:solidFill>
              </a:rPr>
              <a:t>COVID-19</a:t>
            </a:r>
            <a:endParaRPr sz="2000" dirty="0">
              <a:solidFill>
                <a:srgbClr val="002060"/>
              </a:solidFill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0647860" y="6527414"/>
            <a:ext cx="122716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360">
              <a:lnSpc>
                <a:spcPts val="1390"/>
              </a:lnSpc>
            </a:pPr>
            <a:fld id="{81D60167-4931-47E6-BA6A-407CBD079E47}" type="slidenum">
              <a:rPr sz="1205" spc="5" dirty="0">
                <a:solidFill>
                  <a:srgbClr val="8F8F8F"/>
                </a:solidFill>
                <a:latin typeface="Arial"/>
                <a:cs typeface="Arial"/>
              </a:rPr>
              <a:pPr marL="18360">
                <a:lnSpc>
                  <a:spcPts val="1390"/>
                </a:lnSpc>
              </a:pPr>
              <a:t>7</a:t>
            </a:fld>
            <a:endParaRPr sz="1205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89761" y="1018181"/>
            <a:ext cx="11731625" cy="5545540"/>
          </a:xfrm>
          <a:prstGeom prst="rect">
            <a:avLst/>
          </a:prstGeom>
        </p:spPr>
        <p:txBody>
          <a:bodyPr vert="horz" wrap="square" lIns="0" tIns="5508" rIns="0" bIns="0" rtlCol="0">
            <a:spAutoFit/>
          </a:bodyPr>
          <a:lstStyle/>
          <a:p>
            <a:r>
              <a:rPr lang="ru-RU" b="1" dirty="0">
                <a:solidFill>
                  <a:srgbClr val="000066"/>
                </a:solidFill>
              </a:rPr>
              <a:t>U07.1</a:t>
            </a:r>
            <a:r>
              <a:rPr lang="ru-RU" dirty="0">
                <a:solidFill>
                  <a:srgbClr val="000066"/>
                </a:solidFill>
              </a:rPr>
              <a:t>Коронавирусная инфекцияCOVID-19легкой степени тяжести</a:t>
            </a:r>
            <a:r>
              <a:rPr lang="ru-RU" b="1" dirty="0">
                <a:solidFill>
                  <a:srgbClr val="000066"/>
                </a:solidFill>
              </a:rPr>
              <a:t>. </a:t>
            </a:r>
            <a:r>
              <a:rPr lang="ru-RU" dirty="0">
                <a:solidFill>
                  <a:srgbClr val="000066"/>
                </a:solidFill>
              </a:rPr>
              <a:t>Подтвержденный случай. Фарингит, острое течение (ПЦРРНК SARS CoV-2 </a:t>
            </a:r>
            <a:r>
              <a:rPr lang="ru-RU" dirty="0" err="1">
                <a:solidFill>
                  <a:srgbClr val="000066"/>
                </a:solidFill>
              </a:rPr>
              <a:t>назофарингиального</a:t>
            </a:r>
            <a:r>
              <a:rPr lang="ru-RU" dirty="0">
                <a:solidFill>
                  <a:srgbClr val="000066"/>
                </a:solidFill>
              </a:rPr>
              <a:t> мазка положительный, дата).</a:t>
            </a:r>
          </a:p>
          <a:p>
            <a:r>
              <a:rPr lang="ru-RU" b="1" dirty="0">
                <a:solidFill>
                  <a:srgbClr val="000066"/>
                </a:solidFill>
              </a:rPr>
              <a:t>U07.1</a:t>
            </a:r>
            <a:r>
              <a:rPr lang="ru-RU" dirty="0">
                <a:solidFill>
                  <a:srgbClr val="000066"/>
                </a:solidFill>
              </a:rPr>
              <a:t>Коронавирусная инфекция COVID-19средней степени тяжести. Подтвержденный случай(ПЦРРНК SARSCoV-2 </a:t>
            </a:r>
            <a:r>
              <a:rPr lang="ru-RU" dirty="0" err="1">
                <a:solidFill>
                  <a:srgbClr val="000066"/>
                </a:solidFill>
              </a:rPr>
              <a:t>назофарингиального</a:t>
            </a:r>
            <a:r>
              <a:rPr lang="ru-RU" dirty="0">
                <a:solidFill>
                  <a:srgbClr val="000066"/>
                </a:solidFill>
              </a:rPr>
              <a:t> мазка и др. положительный, дата), острое течение.COVID-19 ассоциированная пневмония. КТ-2</a:t>
            </a:r>
          </a:p>
          <a:p>
            <a:r>
              <a:rPr lang="ru-RU" b="1" dirty="0">
                <a:solidFill>
                  <a:srgbClr val="000066"/>
                </a:solidFill>
              </a:rPr>
              <a:t>U07.1</a:t>
            </a:r>
            <a:r>
              <a:rPr lang="ru-RU" dirty="0">
                <a:solidFill>
                  <a:srgbClr val="000066"/>
                </a:solidFill>
              </a:rPr>
              <a:t>Коронавирусная инфекция COVID-19 тяжелой степени тяжести. Подтвержденный случай(ПЦР РНК SARS CoV-2    </a:t>
            </a:r>
            <a:r>
              <a:rPr lang="ru-RU" dirty="0" err="1">
                <a:solidFill>
                  <a:srgbClr val="000066"/>
                </a:solidFill>
              </a:rPr>
              <a:t>назофарингиального</a:t>
            </a:r>
            <a:r>
              <a:rPr lang="ru-RU" dirty="0">
                <a:solidFill>
                  <a:srgbClr val="000066"/>
                </a:solidFill>
              </a:rPr>
              <a:t> мазка положительный, дата), затяжное течение.COVID-19 ассоциированная пневмония. КТ-4. Осложнение: ДН 3 ст. </a:t>
            </a:r>
          </a:p>
          <a:p>
            <a:r>
              <a:rPr lang="ru-RU" b="1" dirty="0">
                <a:solidFill>
                  <a:srgbClr val="000066"/>
                </a:solidFill>
              </a:rPr>
              <a:t>U07.1</a:t>
            </a:r>
            <a:r>
              <a:rPr lang="ru-RU" dirty="0">
                <a:solidFill>
                  <a:srgbClr val="000066"/>
                </a:solidFill>
              </a:rPr>
              <a:t>Коронавирусная инфекция COVID-19тяжелой степени тяжести. Подтвержденный случай (ПЦР РНК SARS CoV-2 </a:t>
            </a:r>
            <a:r>
              <a:rPr lang="ru-RU" dirty="0" err="1">
                <a:solidFill>
                  <a:srgbClr val="000066"/>
                </a:solidFill>
              </a:rPr>
              <a:t>назофарингиального</a:t>
            </a:r>
            <a:r>
              <a:rPr lang="ru-RU" dirty="0">
                <a:solidFill>
                  <a:srgbClr val="000066"/>
                </a:solidFill>
              </a:rPr>
              <a:t> мазка, бронхоальвеолярного </a:t>
            </a:r>
            <a:r>
              <a:rPr lang="ru-RU" dirty="0" err="1">
                <a:solidFill>
                  <a:srgbClr val="000066"/>
                </a:solidFill>
              </a:rPr>
              <a:t>лаважа</a:t>
            </a:r>
            <a:r>
              <a:rPr lang="ru-RU" dirty="0">
                <a:solidFill>
                  <a:srgbClr val="000066"/>
                </a:solidFill>
              </a:rPr>
              <a:t> положительный, дата), затяжное течение. COVID-19 ассоциированная пневмония. КТ-3.  Внелегочные проявления: энцефалопатия. Осложнение: ОРДС. ДН3 ст. Сепсис. Септический шок 2 ст. </a:t>
            </a:r>
            <a:r>
              <a:rPr lang="ru-RU" dirty="0" err="1">
                <a:solidFill>
                  <a:srgbClr val="000066"/>
                </a:solidFill>
              </a:rPr>
              <a:t>СПОН.Сопутствующий</a:t>
            </a:r>
            <a:r>
              <a:rPr lang="ru-RU" dirty="0">
                <a:solidFill>
                  <a:srgbClr val="000066"/>
                </a:solidFill>
              </a:rPr>
              <a:t> диагноз: АГ 3 ст., риск 4, ХСН ФК 4, СД 2 типа, ожирение 2 ст.</a:t>
            </a:r>
          </a:p>
          <a:p>
            <a:r>
              <a:rPr lang="ru-RU" b="1" dirty="0">
                <a:solidFill>
                  <a:srgbClr val="000066"/>
                </a:solidFill>
              </a:rPr>
              <a:t>U07.1</a:t>
            </a:r>
            <a:r>
              <a:rPr lang="ru-RU" dirty="0">
                <a:solidFill>
                  <a:srgbClr val="000066"/>
                </a:solidFill>
              </a:rPr>
              <a:t> </a:t>
            </a:r>
            <a:r>
              <a:rPr lang="ru-RU" dirty="0" err="1">
                <a:solidFill>
                  <a:srgbClr val="000066"/>
                </a:solidFill>
              </a:rPr>
              <a:t>Коронавирусная</a:t>
            </a:r>
            <a:r>
              <a:rPr lang="ru-RU" dirty="0">
                <a:solidFill>
                  <a:srgbClr val="000066"/>
                </a:solidFill>
              </a:rPr>
              <a:t> инфекция COVID-19тяжелой степени тяжести. Подтвержденный случай (ПЦР РНК SARS CoV-2 </a:t>
            </a:r>
            <a:r>
              <a:rPr lang="ru-RU" dirty="0" err="1">
                <a:solidFill>
                  <a:srgbClr val="000066"/>
                </a:solidFill>
              </a:rPr>
              <a:t>назофарингиального</a:t>
            </a:r>
            <a:r>
              <a:rPr lang="ru-RU" dirty="0">
                <a:solidFill>
                  <a:srgbClr val="000066"/>
                </a:solidFill>
              </a:rPr>
              <a:t> мазка, бронхоальвеолярного </a:t>
            </a:r>
            <a:r>
              <a:rPr lang="ru-RU" dirty="0" err="1">
                <a:solidFill>
                  <a:srgbClr val="000066"/>
                </a:solidFill>
              </a:rPr>
              <a:t>лаважа</a:t>
            </a:r>
            <a:r>
              <a:rPr lang="ru-RU" dirty="0">
                <a:solidFill>
                  <a:srgbClr val="000066"/>
                </a:solidFill>
              </a:rPr>
              <a:t> положительный, дата), сверхострое течение. COVID-19 ассоциированная пневмония. КТ-4. Осложнение: ОРДС. ДН 3 ст. </a:t>
            </a:r>
          </a:p>
          <a:p>
            <a:r>
              <a:rPr lang="ru-RU" b="1" dirty="0">
                <a:solidFill>
                  <a:srgbClr val="000066"/>
                </a:solidFill>
              </a:rPr>
              <a:t>U07.2</a:t>
            </a:r>
            <a:r>
              <a:rPr lang="ru-RU" dirty="0">
                <a:solidFill>
                  <a:srgbClr val="000066"/>
                </a:solidFill>
              </a:rPr>
              <a:t>	</a:t>
            </a:r>
            <a:r>
              <a:rPr lang="ru-RU" dirty="0" err="1">
                <a:solidFill>
                  <a:srgbClr val="000066"/>
                </a:solidFill>
              </a:rPr>
              <a:t>Коронавирусная</a:t>
            </a:r>
            <a:r>
              <a:rPr lang="ru-RU" dirty="0">
                <a:solidFill>
                  <a:srgbClr val="000066"/>
                </a:solidFill>
              </a:rPr>
              <a:t> инфекция CОVID-19 тяжелой степени тяжести(Вирус не идентифицирован). COVID-19 ассоциированная пневмония. КТ-2.  Осложнение: ДН 2 ст.</a:t>
            </a:r>
          </a:p>
          <a:p>
            <a:r>
              <a:rPr lang="ru-RU" b="1" dirty="0">
                <a:solidFill>
                  <a:srgbClr val="000066"/>
                </a:solidFill>
              </a:rPr>
              <a:t>U07.1</a:t>
            </a:r>
            <a:r>
              <a:rPr lang="ru-RU" dirty="0">
                <a:solidFill>
                  <a:srgbClr val="000066"/>
                </a:solidFill>
              </a:rPr>
              <a:t> </a:t>
            </a:r>
            <a:r>
              <a:rPr lang="ru-RU" dirty="0" err="1">
                <a:solidFill>
                  <a:srgbClr val="000066"/>
                </a:solidFill>
              </a:rPr>
              <a:t>Коронавирусная</a:t>
            </a:r>
            <a:r>
              <a:rPr lang="ru-RU" dirty="0">
                <a:solidFill>
                  <a:srgbClr val="000066"/>
                </a:solidFill>
              </a:rPr>
              <a:t> инфекция COVID-19средней степени тяжести. </a:t>
            </a:r>
            <a:r>
              <a:rPr lang="ru-RU" b="1" dirty="0">
                <a:solidFill>
                  <a:srgbClr val="00B050"/>
                </a:solidFill>
              </a:rPr>
              <a:t>Повторное заболевание (вторичное инфицирование). </a:t>
            </a:r>
            <a:r>
              <a:rPr lang="ru-RU" dirty="0">
                <a:solidFill>
                  <a:srgbClr val="000066"/>
                </a:solidFill>
              </a:rPr>
              <a:t>Подтвержденный случай (ПЦР РНК SARS CoV-2 </a:t>
            </a:r>
            <a:r>
              <a:rPr lang="ru-RU" dirty="0" err="1">
                <a:solidFill>
                  <a:srgbClr val="000066"/>
                </a:solidFill>
              </a:rPr>
              <a:t>назофарингиального</a:t>
            </a:r>
            <a:r>
              <a:rPr lang="ru-RU" dirty="0">
                <a:solidFill>
                  <a:srgbClr val="000066"/>
                </a:solidFill>
              </a:rPr>
              <a:t> мазка, положительный, дата, ИФА </a:t>
            </a:r>
            <a:r>
              <a:rPr lang="en-US" dirty="0">
                <a:solidFill>
                  <a:srgbClr val="000066"/>
                </a:solidFill>
              </a:rPr>
              <a:t>IgG</a:t>
            </a:r>
            <a:r>
              <a:rPr lang="ru-RU" dirty="0">
                <a:solidFill>
                  <a:srgbClr val="000066"/>
                </a:solidFill>
              </a:rPr>
              <a:t> дата, первичное заболевание ПЦР положительный, дата). COVID-19 ассоциированная пневмония. КТ-2. Осложнение: ДН 2 ст.</a:t>
            </a:r>
          </a:p>
        </p:txBody>
      </p:sp>
      <p:sp>
        <p:nvSpPr>
          <p:cNvPr id="35" name="AutoShape 2" descr="Картинки по запросу &quot;кашель в локоть фото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6" name="AutoShape 4" descr="Картинки по запросу &quot;кашель в локоть фото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object 3"/>
          <p:cNvSpPr/>
          <p:nvPr/>
        </p:nvSpPr>
        <p:spPr>
          <a:xfrm>
            <a:off x="1281827" y="745952"/>
            <a:ext cx="9784915" cy="11017"/>
          </a:xfrm>
          <a:custGeom>
            <a:avLst/>
            <a:gdLst/>
            <a:ahLst/>
            <a:cxnLst/>
            <a:rect l="l" t="t" r="r" b="b"/>
            <a:pathLst>
              <a:path w="8155305" h="22860">
                <a:moveTo>
                  <a:pt x="8154695" y="0"/>
                </a:moveTo>
                <a:lnTo>
                  <a:pt x="0" y="0"/>
                </a:lnTo>
                <a:lnTo>
                  <a:pt x="0" y="8940"/>
                </a:lnTo>
                <a:lnTo>
                  <a:pt x="0" y="13754"/>
                </a:lnTo>
                <a:lnTo>
                  <a:pt x="0" y="22694"/>
                </a:lnTo>
                <a:lnTo>
                  <a:pt x="8154695" y="22694"/>
                </a:lnTo>
                <a:lnTo>
                  <a:pt x="8154695" y="13754"/>
                </a:lnTo>
                <a:lnTo>
                  <a:pt x="8154695" y="8940"/>
                </a:lnTo>
                <a:lnTo>
                  <a:pt x="8154695" y="0"/>
                </a:lnTo>
                <a:close/>
              </a:path>
            </a:pathLst>
          </a:custGeom>
          <a:solidFill>
            <a:srgbClr val="565656"/>
          </a:solidFill>
        </p:spPr>
        <p:txBody>
          <a:bodyPr wrap="square" lIns="0" tIns="0" rIns="0" bIns="0" rtlCol="0"/>
          <a:lstStyle/>
          <a:p>
            <a:endParaRPr sz="867"/>
          </a:p>
        </p:txBody>
      </p:sp>
      <p:sp>
        <p:nvSpPr>
          <p:cNvPr id="12" name="object 4"/>
          <p:cNvSpPr/>
          <p:nvPr/>
        </p:nvSpPr>
        <p:spPr>
          <a:xfrm>
            <a:off x="1281014" y="736669"/>
            <a:ext cx="3534394" cy="0"/>
          </a:xfrm>
          <a:custGeom>
            <a:avLst/>
            <a:gdLst/>
            <a:ahLst/>
            <a:cxnLst/>
            <a:rect l="l" t="t" r="r" b="b"/>
            <a:pathLst>
              <a:path w="2945765">
                <a:moveTo>
                  <a:pt x="0" y="0"/>
                </a:moveTo>
                <a:lnTo>
                  <a:pt x="2945630" y="0"/>
                </a:lnTo>
              </a:path>
            </a:pathLst>
          </a:custGeom>
          <a:ln w="66018">
            <a:solidFill>
              <a:srgbClr val="D20001"/>
            </a:solidFill>
          </a:ln>
        </p:spPr>
        <p:txBody>
          <a:bodyPr wrap="square" lIns="0" tIns="0" rIns="0" bIns="0" rtlCol="0"/>
          <a:lstStyle/>
          <a:p>
            <a:endParaRPr sz="867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CA9A4EF-A04A-46E6-BB8D-60904FC188FE}"/>
              </a:ext>
            </a:extLst>
          </p:cNvPr>
          <p:cNvSpPr txBox="1"/>
          <p:nvPr/>
        </p:nvSpPr>
        <p:spPr>
          <a:xfrm>
            <a:off x="392038" y="6588695"/>
            <a:ext cx="7559170" cy="53860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ru-RU" sz="1400" i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Клинический протокол диагностики и лечения COVID-19 1.04.2021 РЦРЗ, МЗ РК</a:t>
            </a:r>
          </a:p>
          <a:p>
            <a:endParaRPr lang="ru-RU" sz="1400" i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23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C:\Users\Aytzhanova\Desktop\Лого КМУ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770" y="165581"/>
            <a:ext cx="1146178" cy="71536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bject 11"/>
          <p:cNvSpPr txBox="1"/>
          <p:nvPr/>
        </p:nvSpPr>
        <p:spPr>
          <a:xfrm>
            <a:off x="789859" y="993557"/>
            <a:ext cx="2918692" cy="221933"/>
          </a:xfrm>
          <a:prstGeom prst="rect">
            <a:avLst/>
          </a:prstGeom>
        </p:spPr>
        <p:txBody>
          <a:bodyPr vert="horz" wrap="square" lIns="0" tIns="6427" rIns="0" bIns="0" rtlCol="0">
            <a:spAutoFit/>
          </a:bodyPr>
          <a:lstStyle/>
          <a:p>
            <a:pPr marL="6120" algn="ctr">
              <a:spcBef>
                <a:spcPts val="51"/>
              </a:spcBef>
            </a:pPr>
            <a:r>
              <a:rPr lang="ru-RU" sz="1400" b="1" dirty="0" smtClean="0">
                <a:solidFill>
                  <a:srgbClr val="0070C0"/>
                </a:solidFill>
                <a:latin typeface="Arial"/>
                <a:cs typeface="Arial"/>
              </a:rPr>
              <a:t>ПОДОЗРИТЕЛЬНЫЙ</a:t>
            </a:r>
            <a:endParaRPr lang="ru-RU" sz="1400" dirty="0">
              <a:solidFill>
                <a:srgbClr val="0070C0"/>
              </a:solidFill>
              <a:latin typeface="Arial"/>
              <a:cs typeface="Arial"/>
            </a:endParaRPr>
          </a:p>
        </p:txBody>
      </p:sp>
      <p:sp>
        <p:nvSpPr>
          <p:cNvPr id="10" name="object 20"/>
          <p:cNvSpPr/>
          <p:nvPr/>
        </p:nvSpPr>
        <p:spPr>
          <a:xfrm>
            <a:off x="789859" y="1295030"/>
            <a:ext cx="2773190" cy="0"/>
          </a:xfrm>
          <a:custGeom>
            <a:avLst/>
            <a:gdLst/>
            <a:ahLst/>
            <a:cxnLst/>
            <a:rect l="l" t="t" r="r" b="b"/>
            <a:pathLst>
              <a:path w="5754370">
                <a:moveTo>
                  <a:pt x="5753836" y="0"/>
                </a:moveTo>
                <a:lnTo>
                  <a:pt x="0" y="0"/>
                </a:lnTo>
              </a:path>
            </a:pathLst>
          </a:custGeom>
          <a:ln w="45387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 sz="867"/>
          </a:p>
        </p:txBody>
      </p:sp>
      <p:sp>
        <p:nvSpPr>
          <p:cNvPr id="13" name="object 14"/>
          <p:cNvSpPr txBox="1"/>
          <p:nvPr/>
        </p:nvSpPr>
        <p:spPr>
          <a:xfrm>
            <a:off x="245639" y="1442226"/>
            <a:ext cx="3861630" cy="4745630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5814" rIns="0" bIns="0" rtlCol="0">
            <a:spAutoFit/>
          </a:bodyPr>
          <a:lstStyle/>
          <a:p>
            <a:pPr marL="6120" marR="2448" algn="just">
              <a:spcBef>
                <a:spcPts val="46"/>
              </a:spcBef>
            </a:pPr>
            <a:r>
              <a:rPr lang="ru-RU" sz="1400" spc="-2" dirty="0" smtClean="0">
                <a:solidFill>
                  <a:srgbClr val="353535"/>
                </a:solidFill>
                <a:latin typeface="Arial"/>
                <a:cs typeface="Arial"/>
              </a:rPr>
              <a:t> </a:t>
            </a:r>
            <a:r>
              <a:rPr lang="ru-RU" sz="1400" spc="-2" dirty="0">
                <a:solidFill>
                  <a:srgbClr val="000066"/>
                </a:solidFill>
                <a:latin typeface="Arial"/>
                <a:cs typeface="Arial"/>
              </a:rPr>
              <a:t>А. Пациент с любым </a:t>
            </a:r>
            <a:r>
              <a:rPr lang="ru-RU" sz="1400" spc="-2" dirty="0">
                <a:solidFill>
                  <a:srgbClr val="FF0000"/>
                </a:solidFill>
                <a:latin typeface="Arial"/>
                <a:cs typeface="Arial"/>
              </a:rPr>
              <a:t>ОРЗ</a:t>
            </a:r>
            <a:r>
              <a:rPr lang="ru-RU" sz="1400" spc="-2" dirty="0">
                <a:solidFill>
                  <a:srgbClr val="000066"/>
                </a:solidFill>
                <a:latin typeface="Arial"/>
                <a:cs typeface="Arial"/>
              </a:rPr>
              <a:t> с наличием в эпидемиологическом анамнезе контакта с подтвержденным или вероятным случаем COVID-19 в течение 14 дней до начала симптомов;</a:t>
            </a:r>
          </a:p>
          <a:p>
            <a:pPr marL="6120" marR="2448" algn="just">
              <a:spcBef>
                <a:spcPts val="46"/>
              </a:spcBef>
            </a:pPr>
            <a:r>
              <a:rPr lang="ru-RU" sz="1400" spc="-2" dirty="0">
                <a:solidFill>
                  <a:srgbClr val="000066"/>
                </a:solidFill>
                <a:latin typeface="Arial"/>
                <a:cs typeface="Arial"/>
              </a:rPr>
              <a:t>B. Пациент с любой </a:t>
            </a:r>
            <a:r>
              <a:rPr lang="ru-RU" sz="1400" spc="-2" dirty="0">
                <a:solidFill>
                  <a:srgbClr val="FF0000"/>
                </a:solidFill>
                <a:latin typeface="Arial"/>
                <a:cs typeface="Arial"/>
              </a:rPr>
              <a:t>ТОРИ</a:t>
            </a:r>
            <a:r>
              <a:rPr lang="ru-RU" sz="1400" spc="-2" dirty="0">
                <a:solidFill>
                  <a:srgbClr val="000066"/>
                </a:solidFill>
                <a:latin typeface="Arial"/>
                <a:cs typeface="Arial"/>
              </a:rPr>
              <a:t> и пневмонией неустановленной этиологии, имеющий один из любых трех или </a:t>
            </a:r>
          </a:p>
          <a:p>
            <a:pPr marL="6120" marR="2448" algn="just">
              <a:spcBef>
                <a:spcPts val="46"/>
              </a:spcBef>
            </a:pPr>
            <a:r>
              <a:rPr lang="ru-RU" sz="1400" spc="-2" dirty="0">
                <a:solidFill>
                  <a:srgbClr val="000066"/>
                </a:solidFill>
                <a:latin typeface="Arial"/>
                <a:cs typeface="Arial"/>
              </a:rPr>
              <a:t>более следующих признаков или симптомов: лихорадка, кашель, общая слабость/утомляемость, головная боль, миалгия, боль в горле, насморк, одышка, анорексия/тошнота/ рвота, диарея, изменение психического статуса; </a:t>
            </a:r>
          </a:p>
          <a:p>
            <a:pPr marL="6120" marR="2448" algn="just">
              <a:spcBef>
                <a:spcPts val="46"/>
              </a:spcBef>
            </a:pPr>
            <a:r>
              <a:rPr lang="ru-RU" sz="1400" spc="-2" dirty="0">
                <a:solidFill>
                  <a:srgbClr val="000066"/>
                </a:solidFill>
                <a:latin typeface="Arial"/>
                <a:cs typeface="Arial"/>
              </a:rPr>
              <a:t>С. Пациент </a:t>
            </a:r>
            <a:r>
              <a:rPr lang="ru-RU" sz="1400" spc="-2" dirty="0" smtClean="0">
                <a:solidFill>
                  <a:srgbClr val="000066"/>
                </a:solidFill>
                <a:latin typeface="Arial"/>
                <a:cs typeface="Arial"/>
              </a:rPr>
              <a:t>с любым заболеванием, </a:t>
            </a:r>
            <a:r>
              <a:rPr lang="ru-RU" sz="1400" spc="-2" dirty="0">
                <a:solidFill>
                  <a:srgbClr val="000066"/>
                </a:solidFill>
                <a:latin typeface="Arial"/>
                <a:cs typeface="Arial"/>
              </a:rPr>
              <a:t>получавший лечение в </a:t>
            </a:r>
            <a:r>
              <a:rPr lang="ru-RU" sz="1400" spc="-2" dirty="0" smtClean="0">
                <a:solidFill>
                  <a:srgbClr val="000066"/>
                </a:solidFill>
                <a:latin typeface="Arial"/>
                <a:cs typeface="Arial"/>
              </a:rPr>
              <a:t>медицинской </a:t>
            </a:r>
            <a:r>
              <a:rPr lang="ru-RU" sz="1400" spc="-2" dirty="0">
                <a:solidFill>
                  <a:srgbClr val="000066"/>
                </a:solidFill>
                <a:latin typeface="Arial"/>
                <a:cs typeface="Arial"/>
              </a:rPr>
              <a:t>организации в течение последних 14 дней, где было зарегистрирован  COVID-19;</a:t>
            </a:r>
          </a:p>
          <a:p>
            <a:pPr marL="6120" marR="2448" algn="just">
              <a:spcBef>
                <a:spcPts val="46"/>
              </a:spcBef>
            </a:pPr>
            <a:r>
              <a:rPr lang="ru-RU" sz="1400" spc="-2" dirty="0">
                <a:solidFill>
                  <a:srgbClr val="000066"/>
                </a:solidFill>
                <a:latin typeface="Arial"/>
                <a:cs typeface="Arial"/>
              </a:rPr>
              <a:t>D. Работа в медицинских организациях,  в том числе в стационарных и амбулаторных условиях в течение 14 дней до появления симптомов</a:t>
            </a:r>
            <a:r>
              <a:rPr lang="ru-RU" sz="1400" spc="-2" dirty="0" smtClean="0">
                <a:solidFill>
                  <a:srgbClr val="000066"/>
                </a:solidFill>
                <a:latin typeface="Arial"/>
                <a:cs typeface="Arial"/>
              </a:rPr>
              <a:t>.</a:t>
            </a:r>
            <a:endParaRPr lang="ru-RU" sz="1600" spc="-2" dirty="0">
              <a:solidFill>
                <a:srgbClr val="000066"/>
              </a:solidFill>
              <a:latin typeface="Arial"/>
              <a:cs typeface="Arial"/>
            </a:endParaRPr>
          </a:p>
        </p:txBody>
      </p:sp>
      <p:sp>
        <p:nvSpPr>
          <p:cNvPr id="14" name="object 12"/>
          <p:cNvSpPr txBox="1"/>
          <p:nvPr/>
        </p:nvSpPr>
        <p:spPr>
          <a:xfrm>
            <a:off x="5407712" y="953798"/>
            <a:ext cx="2036340" cy="273486"/>
          </a:xfrm>
          <a:prstGeom prst="rect">
            <a:avLst/>
          </a:prstGeom>
        </p:spPr>
        <p:txBody>
          <a:bodyPr vert="horz" wrap="square" lIns="0" tIns="6427" rIns="0" bIns="0" rtlCol="0">
            <a:spAutoFit/>
          </a:bodyPr>
          <a:lstStyle/>
          <a:p>
            <a:pPr marL="6120" algn="ctr">
              <a:spcBef>
                <a:spcPts val="51"/>
              </a:spcBef>
            </a:pPr>
            <a:r>
              <a:rPr lang="ru-RU" sz="1735" b="1" spc="-2" dirty="0" smtClean="0">
                <a:solidFill>
                  <a:srgbClr val="FFC000"/>
                </a:solidFill>
                <a:latin typeface="Arial"/>
                <a:cs typeface="Arial"/>
              </a:rPr>
              <a:t>ВЕРОЯТНЫЙ</a:t>
            </a:r>
            <a:endParaRPr sz="1735" dirty="0">
              <a:solidFill>
                <a:srgbClr val="FFC000"/>
              </a:solidFill>
              <a:latin typeface="Arial"/>
              <a:cs typeface="Arial"/>
            </a:endParaRPr>
          </a:p>
        </p:txBody>
      </p:sp>
      <p:sp>
        <p:nvSpPr>
          <p:cNvPr id="16" name="object 23"/>
          <p:cNvSpPr/>
          <p:nvPr/>
        </p:nvSpPr>
        <p:spPr>
          <a:xfrm>
            <a:off x="5032169" y="1295030"/>
            <a:ext cx="2629053" cy="0"/>
          </a:xfrm>
          <a:custGeom>
            <a:avLst/>
            <a:gdLst/>
            <a:ahLst/>
            <a:cxnLst/>
            <a:rect l="l" t="t" r="r" b="b"/>
            <a:pathLst>
              <a:path w="5455284">
                <a:moveTo>
                  <a:pt x="5454803" y="0"/>
                </a:moveTo>
                <a:lnTo>
                  <a:pt x="0" y="0"/>
                </a:lnTo>
              </a:path>
            </a:pathLst>
          </a:custGeom>
          <a:ln w="45387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 sz="867"/>
          </a:p>
        </p:txBody>
      </p:sp>
      <p:sp>
        <p:nvSpPr>
          <p:cNvPr id="17" name="object 15"/>
          <p:cNvSpPr txBox="1"/>
          <p:nvPr/>
        </p:nvSpPr>
        <p:spPr>
          <a:xfrm>
            <a:off x="4344201" y="1333092"/>
            <a:ext cx="4687369" cy="4991851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5814" rIns="0" bIns="0" rtlCol="0">
            <a:spAutoFit/>
          </a:bodyPr>
          <a:lstStyle/>
          <a:p>
            <a:pPr algn="just"/>
            <a:r>
              <a:rPr lang="ru-RU" sz="1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Пациент, который соответствует клиническим критериям  подозрительного случая и </a:t>
            </a:r>
          </a:p>
          <a:p>
            <a:pPr algn="just"/>
            <a:r>
              <a:rPr lang="ru-RU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Типичные результаты визуализирующих методов исследования  органов грудной клетки, указывающие на COVID-19, включают следующее (</a:t>
            </a:r>
            <a:r>
              <a:rPr lang="ru-RU" sz="14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Manna</a:t>
            </a:r>
            <a:r>
              <a:rPr lang="ru-RU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2020):</a:t>
            </a:r>
          </a:p>
          <a:p>
            <a:pPr algn="just"/>
            <a:r>
              <a:rPr lang="ru-RU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•рентгенография ОГК: туманные затемнения, часто округлой морфологии, с периферическим и нижним распределением по легким;</a:t>
            </a:r>
          </a:p>
          <a:p>
            <a:pPr algn="just"/>
            <a:r>
              <a:rPr lang="ru-RU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•КТ ОГК: множественные двусторонние затемнения по типу «матового стекла», часто округлой морфологии, с периферическим и нижним распределением по легким;</a:t>
            </a:r>
          </a:p>
          <a:p>
            <a:pPr algn="just"/>
            <a:r>
              <a:rPr lang="ru-RU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•УЗИ легких: утолщенные плевральные линии, В-линии (многоочаговые, изолированные или сливающиеся), консолидированные паттерны с симптомом воздушной бронхографии или без него.</a:t>
            </a:r>
          </a:p>
          <a:p>
            <a:pPr algn="just"/>
            <a:r>
              <a:rPr lang="ru-RU" sz="1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В) летальный исход от пневмонии/ОРДС неуточненной этиологии (не имеющая другого объяснения);</a:t>
            </a:r>
          </a:p>
          <a:p>
            <a:pPr algn="just"/>
            <a:r>
              <a:rPr lang="ru-RU" sz="1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С) человек с недавним появлением аносмии или агевзии при отсутствии какой-либо другой выявленной причины.</a:t>
            </a:r>
          </a:p>
          <a:p>
            <a:pPr algn="just"/>
            <a:r>
              <a:rPr lang="ru-RU" sz="14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D) положительный результат ИФА с обнаружением антител </a:t>
            </a:r>
            <a:r>
              <a:rPr lang="ru-RU" sz="1400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JgM</a:t>
            </a:r>
            <a:r>
              <a:rPr lang="ru-RU" sz="14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JgG</a:t>
            </a:r>
            <a:r>
              <a:rPr lang="ru-RU" sz="14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JgM+JgG</a:t>
            </a:r>
            <a:r>
              <a:rPr lang="ru-RU" sz="14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(суммарные)</a:t>
            </a:r>
          </a:p>
          <a:p>
            <a:r>
              <a:rPr lang="ru-RU" sz="1600" dirty="0">
                <a:solidFill>
                  <a:srgbClr val="000066"/>
                </a:solidFill>
              </a:rPr>
              <a:t> </a:t>
            </a:r>
          </a:p>
        </p:txBody>
      </p:sp>
      <p:sp>
        <p:nvSpPr>
          <p:cNvPr id="18" name="object 13"/>
          <p:cNvSpPr txBox="1"/>
          <p:nvPr/>
        </p:nvSpPr>
        <p:spPr>
          <a:xfrm>
            <a:off x="9731205" y="1018320"/>
            <a:ext cx="1956412" cy="221933"/>
          </a:xfrm>
          <a:prstGeom prst="rect">
            <a:avLst/>
          </a:prstGeom>
        </p:spPr>
        <p:txBody>
          <a:bodyPr vert="horz" wrap="square" lIns="0" tIns="6427" rIns="0" bIns="0" rtlCol="0">
            <a:spAutoFit/>
          </a:bodyPr>
          <a:lstStyle/>
          <a:p>
            <a:pPr marL="6120">
              <a:spcBef>
                <a:spcPts val="51"/>
              </a:spcBef>
            </a:pPr>
            <a:r>
              <a:rPr lang="ru-RU" sz="1400" b="1" dirty="0" smtClean="0">
                <a:solidFill>
                  <a:srgbClr val="C00000"/>
                </a:solidFill>
                <a:latin typeface="Arial"/>
                <a:cs typeface="Arial"/>
              </a:rPr>
              <a:t>ПО</a:t>
            </a:r>
            <a:r>
              <a:rPr lang="ru-RU" sz="1400" b="1" spc="-7" dirty="0" smtClean="0">
                <a:solidFill>
                  <a:srgbClr val="C00000"/>
                </a:solidFill>
                <a:latin typeface="Arial"/>
                <a:cs typeface="Arial"/>
              </a:rPr>
              <a:t>Д</a:t>
            </a:r>
            <a:r>
              <a:rPr lang="ru-RU" sz="1400" b="1" dirty="0" smtClean="0">
                <a:solidFill>
                  <a:srgbClr val="C00000"/>
                </a:solidFill>
                <a:latin typeface="Arial"/>
                <a:cs typeface="Arial"/>
              </a:rPr>
              <a:t>ТВЕРЖ</a:t>
            </a:r>
            <a:r>
              <a:rPr lang="ru-RU" sz="1400" b="1" spc="-5" dirty="0" smtClean="0">
                <a:solidFill>
                  <a:srgbClr val="C00000"/>
                </a:solidFill>
                <a:latin typeface="Arial"/>
                <a:cs typeface="Arial"/>
              </a:rPr>
              <a:t>Д</a:t>
            </a:r>
            <a:r>
              <a:rPr lang="ru-RU" sz="1400" b="1" spc="-2" dirty="0" smtClean="0">
                <a:solidFill>
                  <a:srgbClr val="C00000"/>
                </a:solidFill>
                <a:latin typeface="Arial"/>
                <a:cs typeface="Arial"/>
              </a:rPr>
              <a:t>ЕННЫЙ</a:t>
            </a:r>
            <a:endParaRPr lang="ru-RU" sz="1400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19" name="object 24"/>
          <p:cNvSpPr/>
          <p:nvPr/>
        </p:nvSpPr>
        <p:spPr>
          <a:xfrm>
            <a:off x="9584313" y="1339018"/>
            <a:ext cx="2250195" cy="53480"/>
          </a:xfrm>
          <a:custGeom>
            <a:avLst/>
            <a:gdLst/>
            <a:ahLst/>
            <a:cxnLst/>
            <a:rect l="l" t="t" r="r" b="b"/>
            <a:pathLst>
              <a:path w="4669155">
                <a:moveTo>
                  <a:pt x="4669110" y="0"/>
                </a:moveTo>
                <a:lnTo>
                  <a:pt x="0" y="0"/>
                </a:lnTo>
              </a:path>
            </a:pathLst>
          </a:custGeom>
          <a:ln w="45387">
            <a:solidFill>
              <a:srgbClr val="D20001"/>
            </a:solidFill>
          </a:ln>
        </p:spPr>
        <p:txBody>
          <a:bodyPr wrap="square" lIns="0" tIns="0" rIns="0" bIns="0" rtlCol="0"/>
          <a:lstStyle/>
          <a:p>
            <a:endParaRPr sz="867"/>
          </a:p>
        </p:txBody>
      </p:sp>
      <p:sp>
        <p:nvSpPr>
          <p:cNvPr id="20" name="object 16"/>
          <p:cNvSpPr txBox="1"/>
          <p:nvPr/>
        </p:nvSpPr>
        <p:spPr>
          <a:xfrm>
            <a:off x="9584313" y="1698327"/>
            <a:ext cx="2371467" cy="1539496"/>
          </a:xfrm>
          <a:prstGeom prst="rect">
            <a:avLst/>
          </a:prstGeom>
        </p:spPr>
        <p:txBody>
          <a:bodyPr vert="horz" wrap="square" lIns="0" tIns="5814" rIns="0" bIns="0" rtlCol="0">
            <a:spAutoFit/>
          </a:bodyPr>
          <a:lstStyle/>
          <a:p>
            <a:pPr algn="ctr"/>
            <a:r>
              <a:rPr lang="ru-RU" sz="1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Лабораторное подтверждение </a:t>
            </a:r>
            <a:r>
              <a:rPr lang="ru-RU" sz="14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коронавирусной</a:t>
            </a:r>
            <a:r>
              <a:rPr lang="ru-RU" sz="14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инфекции COVID-19 методом ОТ-ПЦР, независимо от клинических признаков и симптомов.</a:t>
            </a:r>
            <a:endParaRPr lang="en-US" sz="14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120" marR="678110">
              <a:spcBef>
                <a:spcPts val="46"/>
              </a:spcBef>
            </a:pPr>
            <a:endParaRPr lang="ru-RU" sz="1566" spc="-2" dirty="0">
              <a:solidFill>
                <a:srgbClr val="353535"/>
              </a:solidFill>
              <a:latin typeface="Arial"/>
              <a:cs typeface="Arial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59629" y="6225917"/>
            <a:ext cx="82500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006600"/>
                </a:solidFill>
              </a:rPr>
              <a:t>U07.1</a:t>
            </a:r>
            <a:r>
              <a:rPr lang="ru-RU" sz="1400" b="1" dirty="0">
                <a:solidFill>
                  <a:srgbClr val="006600"/>
                </a:solidFill>
              </a:rPr>
              <a:t>	</a:t>
            </a:r>
            <a:r>
              <a:rPr lang="ru-RU" sz="1400" b="1" dirty="0" err="1">
                <a:solidFill>
                  <a:srgbClr val="006600"/>
                </a:solidFill>
              </a:rPr>
              <a:t>Коронавирусная</a:t>
            </a:r>
            <a:r>
              <a:rPr lang="ru-RU" sz="1400" b="1" dirty="0">
                <a:solidFill>
                  <a:srgbClr val="006600"/>
                </a:solidFill>
              </a:rPr>
              <a:t> инфекция CОVID-19   (Вирус   идентифицирован) </a:t>
            </a:r>
            <a:r>
              <a:rPr lang="ru-RU" sz="1400" b="1" dirty="0" smtClean="0">
                <a:solidFill>
                  <a:srgbClr val="006600"/>
                </a:solidFill>
              </a:rPr>
              <a:t>подтвержденный случай  </a:t>
            </a:r>
            <a:endParaRPr lang="ru-RU" sz="1400" b="1" dirty="0">
              <a:solidFill>
                <a:srgbClr val="006600"/>
              </a:solidFill>
            </a:endParaRPr>
          </a:p>
          <a:p>
            <a:r>
              <a:rPr lang="ru-RU" sz="1400" b="1" dirty="0">
                <a:solidFill>
                  <a:srgbClr val="006600"/>
                </a:solidFill>
              </a:rPr>
              <a:t>U07.2	</a:t>
            </a:r>
            <a:r>
              <a:rPr lang="ru-RU" sz="1400" b="1" dirty="0" err="1">
                <a:solidFill>
                  <a:srgbClr val="006600"/>
                </a:solidFill>
              </a:rPr>
              <a:t>Коронавирусная</a:t>
            </a:r>
            <a:r>
              <a:rPr lang="ru-RU" sz="1400" b="1" dirty="0">
                <a:solidFill>
                  <a:srgbClr val="006600"/>
                </a:solidFill>
              </a:rPr>
              <a:t> инфекция CОVID-19 (Вирус не идентифицирован) </a:t>
            </a:r>
            <a:r>
              <a:rPr lang="ru-RU" sz="1400" b="1" dirty="0" smtClean="0">
                <a:solidFill>
                  <a:srgbClr val="006600"/>
                </a:solidFill>
              </a:rPr>
              <a:t> - вероятный случай </a:t>
            </a:r>
            <a:endParaRPr lang="ru-RU" sz="1400" b="1" dirty="0">
              <a:solidFill>
                <a:srgbClr val="00660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8957855" y="6225917"/>
            <a:ext cx="30887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0066"/>
                </a:solidFill>
              </a:rPr>
              <a:t>Public </a:t>
            </a:r>
            <a:r>
              <a:rPr lang="en-US" sz="1400" dirty="0">
                <a:solidFill>
                  <a:srgbClr val="000066"/>
                </a:solidFill>
              </a:rPr>
              <a:t>health surveillance for COVID-19. WHO/ Interim guidance 7 August 2020</a:t>
            </a:r>
            <a:endParaRPr lang="ru-RU" sz="1400" dirty="0">
              <a:solidFill>
                <a:srgbClr val="000066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984168" y="165326"/>
            <a:ext cx="9198493" cy="720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120" marR="2448" algn="ctr">
              <a:lnSpc>
                <a:spcPts val="2255"/>
              </a:lnSpc>
              <a:spcBef>
                <a:spcPts val="330"/>
              </a:spcBef>
            </a:pPr>
            <a:r>
              <a:rPr lang="ru-RU" b="1" spc="7" dirty="0">
                <a:solidFill>
                  <a:srgbClr val="000066"/>
                </a:solidFill>
                <a:latin typeface="Arial"/>
                <a:cs typeface="Arial"/>
              </a:rPr>
              <a:t>ОПРЕДЕЛЕНИЕ СЛУЧАЯ ЗАБОЛЕВАНИЯ COVID-19 </a:t>
            </a:r>
          </a:p>
          <a:p>
            <a:pPr marL="6120" marR="2448" algn="ctr">
              <a:lnSpc>
                <a:spcPts val="2255"/>
              </a:lnSpc>
              <a:spcBef>
                <a:spcPts val="330"/>
              </a:spcBef>
            </a:pPr>
            <a:r>
              <a:rPr lang="ru-RU" b="1" spc="7" dirty="0">
                <a:solidFill>
                  <a:srgbClr val="000066"/>
                </a:solidFill>
                <a:latin typeface="Arial"/>
                <a:cs typeface="Arial"/>
              </a:rPr>
              <a:t> (на основе определения ВОЗ, обновленного  7 августа 2020 года)</a:t>
            </a:r>
          </a:p>
        </p:txBody>
      </p:sp>
    </p:spTree>
    <p:extLst>
      <p:ext uri="{BB962C8B-B14F-4D97-AF65-F5344CB8AC3E}">
        <p14:creationId xmlns:p14="http://schemas.microsoft.com/office/powerpoint/2010/main" val="149737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98483" y="166256"/>
            <a:ext cx="102098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spc="5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spc="5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ОСОБЕННОСТИ ТЕЧЕНИЯ COVID-19 У ЛИЦ ПОЖИЛОГО И СТАРЧЕСКОГО ВОЗРАСТА:</a:t>
            </a:r>
            <a:endParaRPr lang="ru-RU" b="1" spc="5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ject 3"/>
          <p:cNvSpPr/>
          <p:nvPr/>
        </p:nvSpPr>
        <p:spPr>
          <a:xfrm>
            <a:off x="1276305" y="614582"/>
            <a:ext cx="9784915" cy="11017"/>
          </a:xfrm>
          <a:custGeom>
            <a:avLst/>
            <a:gdLst/>
            <a:ahLst/>
            <a:cxnLst/>
            <a:rect l="l" t="t" r="r" b="b"/>
            <a:pathLst>
              <a:path w="8155305" h="22860">
                <a:moveTo>
                  <a:pt x="8154695" y="0"/>
                </a:moveTo>
                <a:lnTo>
                  <a:pt x="0" y="0"/>
                </a:lnTo>
                <a:lnTo>
                  <a:pt x="0" y="8940"/>
                </a:lnTo>
                <a:lnTo>
                  <a:pt x="0" y="13754"/>
                </a:lnTo>
                <a:lnTo>
                  <a:pt x="0" y="22694"/>
                </a:lnTo>
                <a:lnTo>
                  <a:pt x="8154695" y="22694"/>
                </a:lnTo>
                <a:lnTo>
                  <a:pt x="8154695" y="13754"/>
                </a:lnTo>
                <a:lnTo>
                  <a:pt x="8154695" y="8940"/>
                </a:lnTo>
                <a:lnTo>
                  <a:pt x="8154695" y="0"/>
                </a:lnTo>
                <a:close/>
              </a:path>
            </a:pathLst>
          </a:custGeom>
          <a:solidFill>
            <a:srgbClr val="565656"/>
          </a:solidFill>
        </p:spPr>
        <p:txBody>
          <a:bodyPr wrap="square" lIns="0" tIns="0" rIns="0" bIns="0" rtlCol="0"/>
          <a:lstStyle/>
          <a:p>
            <a:endParaRPr sz="867"/>
          </a:p>
        </p:txBody>
      </p:sp>
      <p:sp>
        <p:nvSpPr>
          <p:cNvPr id="8" name="object 4"/>
          <p:cNvSpPr/>
          <p:nvPr/>
        </p:nvSpPr>
        <p:spPr>
          <a:xfrm>
            <a:off x="1275492" y="605299"/>
            <a:ext cx="3534394" cy="0"/>
          </a:xfrm>
          <a:custGeom>
            <a:avLst/>
            <a:gdLst/>
            <a:ahLst/>
            <a:cxnLst/>
            <a:rect l="l" t="t" r="r" b="b"/>
            <a:pathLst>
              <a:path w="2945765">
                <a:moveTo>
                  <a:pt x="0" y="0"/>
                </a:moveTo>
                <a:lnTo>
                  <a:pt x="2945630" y="0"/>
                </a:lnTo>
              </a:path>
            </a:pathLst>
          </a:custGeom>
          <a:ln w="66018">
            <a:solidFill>
              <a:srgbClr val="D20001"/>
            </a:solidFill>
          </a:ln>
        </p:spPr>
        <p:txBody>
          <a:bodyPr wrap="square" lIns="0" tIns="0" rIns="0" bIns="0" rtlCol="0"/>
          <a:lstStyle/>
          <a:p>
            <a:endParaRPr sz="867"/>
          </a:p>
        </p:txBody>
      </p:sp>
      <p:sp>
        <p:nvSpPr>
          <p:cNvPr id="4" name="Прямоугольник 3"/>
          <p:cNvSpPr/>
          <p:nvPr/>
        </p:nvSpPr>
        <p:spPr>
          <a:xfrm>
            <a:off x="520811" y="924889"/>
            <a:ext cx="10703398" cy="5660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ru-RU" sz="2400" b="1" i="1" dirty="0">
                <a:solidFill>
                  <a:srgbClr val="002060"/>
                </a:solidFill>
              </a:rPr>
              <a:t>атипичная картина заболевания без лихорадки, кашля, одышки (связанная с ослабленным иммунитетом</a:t>
            </a:r>
            <a:r>
              <a:rPr lang="ru-RU" sz="2400" b="1" i="1" dirty="0" smtClean="0">
                <a:solidFill>
                  <a:srgbClr val="002060"/>
                </a:solidFill>
              </a:rPr>
              <a:t>)</a:t>
            </a:r>
          </a:p>
          <a:p>
            <a:pPr>
              <a:lnSpc>
                <a:spcPct val="90000"/>
              </a:lnSpc>
              <a:defRPr/>
            </a:pPr>
            <a:endParaRPr lang="ru-RU" sz="2400" b="1" i="1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ru-RU" sz="2400" b="1" i="1" dirty="0" smtClean="0">
                <a:solidFill>
                  <a:srgbClr val="002060"/>
                </a:solidFill>
              </a:rPr>
              <a:t>• </a:t>
            </a:r>
            <a:r>
              <a:rPr lang="ru-RU" sz="2400" dirty="0" smtClean="0">
                <a:solidFill>
                  <a:srgbClr val="000066"/>
                </a:solidFill>
              </a:rPr>
              <a:t>общая </a:t>
            </a:r>
            <a:r>
              <a:rPr lang="ru-RU" sz="2400" dirty="0">
                <a:solidFill>
                  <a:srgbClr val="000066"/>
                </a:solidFill>
              </a:rPr>
              <a:t>слабость</a:t>
            </a:r>
          </a:p>
          <a:p>
            <a:pPr>
              <a:lnSpc>
                <a:spcPct val="90000"/>
              </a:lnSpc>
              <a:defRPr/>
            </a:pPr>
            <a:r>
              <a:rPr lang="ru-RU" sz="2400" dirty="0" smtClean="0">
                <a:solidFill>
                  <a:srgbClr val="000066"/>
                </a:solidFill>
              </a:rPr>
              <a:t>• снижение </a:t>
            </a:r>
            <a:r>
              <a:rPr lang="ru-RU" sz="2400" dirty="0">
                <a:solidFill>
                  <a:srgbClr val="000066"/>
                </a:solidFill>
              </a:rPr>
              <a:t>концентрации внимания и физической активности</a:t>
            </a:r>
          </a:p>
          <a:p>
            <a:pPr>
              <a:lnSpc>
                <a:spcPct val="90000"/>
              </a:lnSpc>
              <a:defRPr/>
            </a:pPr>
            <a:r>
              <a:rPr lang="ru-RU" sz="2400" dirty="0" smtClean="0">
                <a:solidFill>
                  <a:srgbClr val="000066"/>
                </a:solidFill>
              </a:rPr>
              <a:t>• потеря </a:t>
            </a:r>
            <a:r>
              <a:rPr lang="ru-RU" sz="2400" dirty="0">
                <a:solidFill>
                  <a:srgbClr val="000066"/>
                </a:solidFill>
              </a:rPr>
              <a:t>аппетита</a:t>
            </a:r>
          </a:p>
          <a:p>
            <a:pPr>
              <a:lnSpc>
                <a:spcPct val="90000"/>
              </a:lnSpc>
              <a:defRPr/>
            </a:pPr>
            <a:r>
              <a:rPr lang="ru-RU" sz="2400" dirty="0" smtClean="0">
                <a:solidFill>
                  <a:srgbClr val="002060"/>
                </a:solidFill>
              </a:rPr>
              <a:t>• делирий</a:t>
            </a: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ru-RU" sz="2400" dirty="0" smtClean="0">
                <a:solidFill>
                  <a:srgbClr val="002060"/>
                </a:solidFill>
              </a:rPr>
              <a:t>• бред</a:t>
            </a: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ru-RU" sz="2400" dirty="0" smtClean="0">
                <a:solidFill>
                  <a:srgbClr val="002060"/>
                </a:solidFill>
              </a:rPr>
              <a:t>• тахикардия</a:t>
            </a: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ru-RU" sz="2400" dirty="0" smtClean="0">
                <a:solidFill>
                  <a:srgbClr val="002060"/>
                </a:solidFill>
              </a:rPr>
              <a:t>• снижение </a:t>
            </a:r>
            <a:r>
              <a:rPr lang="ru-RU" sz="2400" dirty="0">
                <a:solidFill>
                  <a:srgbClr val="002060"/>
                </a:solidFill>
              </a:rPr>
              <a:t>АД </a:t>
            </a:r>
          </a:p>
          <a:p>
            <a:pPr>
              <a:lnSpc>
                <a:spcPct val="90000"/>
              </a:lnSpc>
              <a:defRPr/>
            </a:pPr>
            <a:r>
              <a:rPr lang="ru-RU" sz="2400" dirty="0" smtClean="0">
                <a:solidFill>
                  <a:srgbClr val="002060"/>
                </a:solidFill>
              </a:rPr>
              <a:t>• падения</a:t>
            </a: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ru-RU" sz="2400" dirty="0" smtClean="0">
                <a:solidFill>
                  <a:srgbClr val="002060"/>
                </a:solidFill>
              </a:rPr>
              <a:t>• </a:t>
            </a:r>
            <a:r>
              <a:rPr lang="ru-RU" sz="2400" dirty="0" smtClean="0">
                <a:solidFill>
                  <a:srgbClr val="000066"/>
                </a:solidFill>
              </a:rPr>
              <a:t>диарея</a:t>
            </a:r>
            <a:endParaRPr lang="ru-RU" sz="2400" dirty="0">
              <a:solidFill>
                <a:srgbClr val="000066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ru-RU" sz="2400" dirty="0" smtClean="0">
                <a:solidFill>
                  <a:srgbClr val="002060"/>
                </a:solidFill>
              </a:rPr>
              <a:t>• конъюнктивит</a:t>
            </a:r>
            <a:endParaRPr lang="ru-RU" sz="24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defRPr/>
            </a:pPr>
            <a:endParaRPr lang="ru-RU" sz="2400" b="1" i="1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ru-RU" sz="2400" b="1" i="1" dirty="0" smtClean="0">
                <a:solidFill>
                  <a:srgbClr val="FF0000"/>
                </a:solidFill>
              </a:rPr>
              <a:t>симптомы </a:t>
            </a:r>
            <a:r>
              <a:rPr lang="ru-RU" sz="2400" b="1" i="1" dirty="0">
                <a:solidFill>
                  <a:srgbClr val="FF0000"/>
                </a:solidFill>
              </a:rPr>
              <a:t>COVID‑19 могут быть легкими и не соответствовать тяжести заболевания и серьезности прогноза</a:t>
            </a:r>
          </a:p>
          <a:p>
            <a:pPr>
              <a:lnSpc>
                <a:spcPct val="90000"/>
              </a:lnSpc>
              <a:defRPr/>
            </a:pP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7975" y="6309405"/>
            <a:ext cx="73882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i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Клинический протокол диагностики и лечения COVID-19 1.04.2021 РЦРЗ, МЗ РК</a:t>
            </a:r>
          </a:p>
          <a:p>
            <a:endParaRPr lang="ru-RU" sz="1400" i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69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5205</TotalTime>
  <Words>4369</Words>
  <Application>Microsoft Office PowerPoint</Application>
  <PresentationFormat>Широкоэкранный</PresentationFormat>
  <Paragraphs>606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Классификация: (составлена разработчиками настоящего протокола)</vt:lpstr>
      <vt:lpstr> Примеры формулировки диагноза:   COVID-19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KGMU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Курилова Алёна</dc:creator>
  <cp:lastModifiedBy>Bakhyt Kosherova</cp:lastModifiedBy>
  <cp:revision>664</cp:revision>
  <dcterms:created xsi:type="dcterms:W3CDTF">2018-12-13T03:01:20Z</dcterms:created>
  <dcterms:modified xsi:type="dcterms:W3CDTF">2021-04-11T11:40:19Z</dcterms:modified>
</cp:coreProperties>
</file>