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533" r:id="rId3"/>
    <p:sldId id="532" r:id="rId4"/>
    <p:sldId id="534" r:id="rId5"/>
    <p:sldId id="535" r:id="rId6"/>
    <p:sldId id="536" r:id="rId7"/>
    <p:sldId id="537" r:id="rId8"/>
  </p:sldIdLst>
  <p:sldSz cx="12192000" cy="6858000"/>
  <p:notesSz cx="6858000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18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772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  <p15:guide id="5" orient="horz" pos="981" userDrawn="1">
          <p15:clr>
            <a:srgbClr val="A4A3A4"/>
          </p15:clr>
        </p15:guide>
        <p15:guide id="6" orient="horz" pos="1457" userDrawn="1">
          <p15:clr>
            <a:srgbClr val="A4A3A4"/>
          </p15:clr>
        </p15:guide>
        <p15:guide id="7" orient="horz" pos="1684" userDrawn="1">
          <p15:clr>
            <a:srgbClr val="A4A3A4"/>
          </p15:clr>
        </p15:guide>
        <p15:guide id="8" orient="horz" pos="1117" userDrawn="1">
          <p15:clr>
            <a:srgbClr val="A4A3A4"/>
          </p15:clr>
        </p15:guide>
        <p15:guide id="9" orient="horz" pos="2908" userDrawn="1">
          <p15:clr>
            <a:srgbClr val="A4A3A4"/>
          </p15:clr>
        </p15:guide>
        <p15:guide id="10" orient="horz" pos="2432" userDrawn="1">
          <p15:clr>
            <a:srgbClr val="A4A3A4"/>
          </p15:clr>
        </p15:guide>
        <p15:guide id="11" pos="347" userDrawn="1">
          <p15:clr>
            <a:srgbClr val="A4A3A4"/>
          </p15:clr>
        </p15:guide>
        <p15:guide id="12" orient="horz" pos="799" userDrawn="1">
          <p15:clr>
            <a:srgbClr val="A4A3A4"/>
          </p15:clr>
        </p15:guide>
        <p15:guide id="13" pos="27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risevichiv" initials="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20000"/>
    <a:srgbClr val="F89090"/>
    <a:srgbClr val="243C90"/>
    <a:srgbClr val="C00000"/>
    <a:srgbClr val="0D0D0D"/>
    <a:srgbClr val="810603"/>
    <a:srgbClr val="F2F2F2"/>
    <a:srgbClr val="57D3FF"/>
    <a:srgbClr val="868686"/>
    <a:srgbClr val="FF979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29" autoAdjust="0"/>
    <p:restoredTop sz="95349" autoAdjust="0"/>
  </p:normalViewPr>
  <p:slideViewPr>
    <p:cSldViewPr snapToGrid="0" snapToObjects="1">
      <p:cViewPr varScale="1">
        <p:scale>
          <a:sx n="116" d="100"/>
          <a:sy n="116" d="100"/>
        </p:scale>
        <p:origin x="-612" y="-186"/>
      </p:cViewPr>
      <p:guideLst>
        <p:guide orient="horz" pos="2818"/>
        <p:guide orient="horz" pos="2772"/>
        <p:guide orient="horz" pos="3793"/>
        <p:guide orient="horz" pos="981"/>
        <p:guide orient="horz" pos="1457"/>
        <p:guide orient="horz" pos="1684"/>
        <p:guide orient="horz" pos="1117"/>
        <p:guide orient="horz" pos="2908"/>
        <p:guide orient="horz" pos="2432"/>
        <p:guide orient="horz" pos="799"/>
        <p:guide pos="3863"/>
        <p:guide pos="347"/>
        <p:guide pos="27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99091"/>
          </a:xfrm>
          <a:prstGeom prst="rect">
            <a:avLst/>
          </a:prstGeom>
        </p:spPr>
        <p:txBody>
          <a:bodyPr vert="horz" lIns="92556" tIns="46278" rIns="92556" bIns="46278" rtlCol="0"/>
          <a:lstStyle>
            <a:lvl1pPr algn="r">
              <a:defRPr sz="1200"/>
            </a:lvl1pPr>
          </a:lstStyle>
          <a:p>
            <a:fld id="{806089F8-C049-4715-B0A7-847DBBA59C9F}" type="datetimeFigureOut">
              <a:rPr lang="ru-RU" smtClean="0"/>
              <a:pPr/>
              <a:t>06.04.2021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56" tIns="46278" rIns="92556" bIns="4627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87126"/>
            <a:ext cx="5486400" cy="3916740"/>
          </a:xfrm>
          <a:prstGeom prst="rect">
            <a:avLst/>
          </a:prstGeom>
        </p:spPr>
        <p:txBody>
          <a:bodyPr vert="horz" lIns="92556" tIns="46278" rIns="92556" bIns="46278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6"/>
            <a:ext cx="2971800" cy="499090"/>
          </a:xfrm>
          <a:prstGeom prst="rect">
            <a:avLst/>
          </a:prstGeom>
        </p:spPr>
        <p:txBody>
          <a:bodyPr vert="horz" lIns="92556" tIns="46278" rIns="92556" bIns="46278" rtlCol="0" anchor="b"/>
          <a:lstStyle>
            <a:lvl1pPr algn="r">
              <a:defRPr sz="1200"/>
            </a:lvl1pPr>
          </a:lstStyle>
          <a:p>
            <a:fld id="{9F397FF2-87F0-4C29-B11A-3032F3890EC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64248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1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3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4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5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6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7475" y="744538"/>
            <a:ext cx="6626225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860" tIns="45933" rIns="91860" bIns="45933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17412" name="Номер слайда 3"/>
          <p:cNvSpPr txBox="1">
            <a:spLocks noGrp="1"/>
          </p:cNvSpPr>
          <p:nvPr/>
        </p:nvSpPr>
        <p:spPr bwMode="auto">
          <a:xfrm>
            <a:off x="3883853" y="9447846"/>
            <a:ext cx="2972547" cy="497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860" tIns="45933" rIns="91860" bIns="45933" anchor="b"/>
          <a:lstStyle>
            <a:lvl1pPr defTabSz="912813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67CA879F-8747-4D0B-A464-A0FCB0A70265}" type="slidenum">
              <a:rPr lang="ru-RU" altLang="ru-RU" sz="1200"/>
              <a:pPr algn="r"/>
              <a:t>7</a:t>
            </a:fld>
            <a:endParaRPr lang="ru-RU" alt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1564513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6631D-B398-4D92-94C6-D2CF7E41CC00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5E6E2F7-3BB0-467E-864C-B8E41F3E94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67443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821F7-BA86-41CE-AC84-BCC5A8ADCE36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377DBFE-3BD3-453C-8693-5EA880238A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017629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282C-7854-472B-BB4C-B349AC351AFA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9ED20C2-8BA7-4093-A11C-9412452313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3773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DB650-216E-4C4E-AA45-7FD11E5B62AF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23293B9-65D4-46DE-95D8-CBB85552CF9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9990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99781-FA8E-438C-A65D-280C1BAA5832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8904D34-9540-4839-962E-CDA45F468B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97920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562BD-139C-498C-87E3-5D5B49BB7CF8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ACDADC1-DC21-4400-86BF-246D28A36A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71891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B7B9-F3D9-4703-B26B-4822DB349640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1D50AE3-6E5D-4EF8-9F60-CDECE73647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21226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5A997-8E8B-4B56-8A39-3298C7ABCEEA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405C0DF-D831-4FED-A156-5EC0AF57A32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056993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BFA0A-08C8-43E3-A940-8F851F8074BE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E8DC260-4D14-4F92-9C5C-B15A7988C2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51791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F7476-21C0-4DEF-B7C3-EF9F9AF9E678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964EF45-67C1-4A7B-B3D4-23DC0457DF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14814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68F51-2A64-424F-99FA-AE15BAB874E4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364719" y="13299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68A36FC-CBC0-46AA-8B34-F235EE2D823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570306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CA4D3-015C-4545-82C1-44B444D355F4}" type="datetimeFigureOut">
              <a:rPr lang="ru-RU"/>
              <a:pPr>
                <a:defRPr/>
              </a:pPr>
              <a:t>06.04.2021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dilet.zan.kz/rus/docs/V2000021485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88733" y="4221164"/>
            <a:ext cx="9144000" cy="228132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54" name="Прямоугольник 1"/>
          <p:cNvSpPr>
            <a:spLocks noChangeArrowheads="1"/>
          </p:cNvSpPr>
          <p:nvPr/>
        </p:nvSpPr>
        <p:spPr bwMode="auto">
          <a:xfrm>
            <a:off x="1930401" y="2025967"/>
            <a:ext cx="8940800" cy="1892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Иммунопрофилактика новой коронавирусной инфекции </a:t>
            </a:r>
            <a:r>
              <a:rPr lang="en-US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COVID-19                 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600"/>
              </a:spcBef>
            </a:pP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медицинском учреждении ГККП «Центр ПМСП»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71135" y="148021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kk-KZ" sz="1600" b="1" dirty="0" smtClean="0"/>
              <a:t>      ГОСУДАРСТВЕННОЕ УЧРЕЖДЕНИЕ «УПРАВЛЕНИЕ  ЗДРАВООХРАНЕНИЯ АК</a:t>
            </a:r>
            <a:r>
              <a:rPr lang="ru-RU" sz="1600" b="1" dirty="0" smtClean="0"/>
              <a:t>МОЛИНСКОЙ ОБЛАСТИ»</a:t>
            </a:r>
            <a:endParaRPr lang="ru-RU" sz="1600" dirty="0"/>
          </a:p>
        </p:txBody>
      </p:sp>
      <p:grpSp>
        <p:nvGrpSpPr>
          <p:cNvPr id="25" name="Номер слайда 16">
            <a:extLst>
              <a:ext uri="{FF2B5EF4-FFF2-40B4-BE49-F238E27FC236}">
                <a16:creationId xmlns:a16="http://schemas.microsoft.com/office/drawing/2014/main" xmlns="" id="{23A16A4D-AEC6-4D91-8010-90FFE98EAE40}"/>
              </a:ext>
            </a:extLst>
          </p:cNvPr>
          <p:cNvGrpSpPr>
            <a:grpSpLocks noGrp="1"/>
          </p:cNvGrpSpPr>
          <p:nvPr>
            <p:ph type="sldNum" sz="quarter" idx="12"/>
          </p:nvPr>
        </p:nvGrpSpPr>
        <p:grpSpPr>
          <a:xfrm>
            <a:off x="8468497" y="316900"/>
            <a:ext cx="3191347" cy="704593"/>
            <a:chOff x="7713137" y="0"/>
            <a:chExt cx="3412062" cy="1433694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xmlns="" id="{13CA3887-A2DD-4783-ACAF-77B4A1CE23C8}"/>
                </a:ext>
              </a:extLst>
            </p:cNvPr>
            <p:cNvSpPr/>
            <p:nvPr/>
          </p:nvSpPr>
          <p:spPr>
            <a:xfrm>
              <a:off x="9770214" y="0"/>
              <a:ext cx="1100987" cy="742950"/>
            </a:xfrm>
            <a:prstGeom prst="rect">
              <a:avLst/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араллелограмм 26">
              <a:extLst>
                <a:ext uri="{FF2B5EF4-FFF2-40B4-BE49-F238E27FC236}">
                  <a16:creationId xmlns:a16="http://schemas.microsoft.com/office/drawing/2014/main" xmlns="" id="{05CFC03B-1B97-4AB2-8C68-241BE8BE0197}"/>
                </a:ext>
              </a:extLst>
            </p:cNvPr>
            <p:cNvSpPr/>
            <p:nvPr/>
          </p:nvSpPr>
          <p:spPr>
            <a:xfrm>
              <a:off x="7713137" y="0"/>
              <a:ext cx="3412062" cy="1433694"/>
            </a:xfrm>
            <a:prstGeom prst="parallelogram">
              <a:avLst>
                <a:gd name="adj" fmla="val 54116"/>
              </a:avLst>
            </a:prstGeom>
            <a:ln/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65969" y="490724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Эффективность вакцины &quot;Спутник V&quot; оценили в 92%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0703" y="3756454"/>
            <a:ext cx="4275437" cy="22547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6925" y="1762897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Профилактическая прививка против</a:t>
            </a:r>
            <a:br>
              <a:rPr lang="ru-RU" sz="2400" dirty="0" smtClean="0"/>
            </a:br>
            <a:r>
              <a:rPr lang="ru-RU" sz="2400" dirty="0" err="1" smtClean="0"/>
              <a:t>коронавирусной</a:t>
            </a:r>
            <a:r>
              <a:rPr lang="ru-RU" sz="2400" dirty="0" smtClean="0"/>
              <a:t> инфекции, вызываемой вирусом</a:t>
            </a:r>
            <a:br>
              <a:rPr lang="ru-RU" sz="2400" dirty="0" smtClean="0"/>
            </a:br>
            <a:r>
              <a:rPr lang="ru-RU" sz="2400" dirty="0" smtClean="0"/>
              <a:t>SARS-CoV-2 </a:t>
            </a:r>
            <a:r>
              <a:rPr lang="ru-RU" sz="2400" b="1" dirty="0" smtClean="0"/>
              <a:t>включена в календарь</a:t>
            </a:r>
            <a:br>
              <a:rPr lang="ru-RU" sz="2400" b="1" dirty="0" smtClean="0"/>
            </a:br>
            <a:r>
              <a:rPr lang="ru-RU" sz="2400" b="1" dirty="0" smtClean="0"/>
              <a:t>профилактических прививок по</a:t>
            </a:r>
            <a:br>
              <a:rPr lang="ru-RU" sz="2400" b="1" dirty="0" smtClean="0"/>
            </a:br>
            <a:r>
              <a:rPr lang="ru-RU" sz="2400" b="1" dirty="0" smtClean="0"/>
              <a:t>эпидемическим показаниям</a:t>
            </a:r>
            <a:br>
              <a:rPr lang="ru-RU" sz="2400" b="1" dirty="0" smtClean="0"/>
            </a:br>
            <a:r>
              <a:rPr lang="ru-RU" sz="2400" dirty="0" smtClean="0"/>
              <a:t>Приказ Министерства здравоохранения</a:t>
            </a:r>
            <a:br>
              <a:rPr lang="ru-RU" sz="2400" dirty="0" smtClean="0"/>
            </a:br>
            <a:r>
              <a:rPr lang="ru-RU" sz="2400" dirty="0" smtClean="0"/>
              <a:t>Республики Казахстан от 21 октября 2020 года № КР ДСМ-146/2020 «</a:t>
            </a:r>
            <a:r>
              <a:rPr lang="ru-RU" sz="2400" dirty="0" smtClean="0">
                <a:hlinkClick r:id="rId2"/>
              </a:rPr>
              <a:t>Об утверждении перечня медицинских </a:t>
            </a:r>
            <a:r>
              <a:rPr lang="ru-RU" sz="2400" dirty="0" smtClean="0">
                <a:hlinkClick r:id="rId2"/>
              </a:rPr>
              <a:t>показаний и противопоказаний </a:t>
            </a:r>
            <a:r>
              <a:rPr lang="ru-RU" sz="2400" dirty="0" smtClean="0">
                <a:hlinkClick r:id="rId2"/>
              </a:rPr>
              <a:t>к проведению профилактических прививок</a:t>
            </a:r>
            <a:r>
              <a:rPr lang="ru-RU" sz="2400" dirty="0" smtClean="0"/>
              <a:t>».</a:t>
            </a:r>
          </a:p>
          <a:p>
            <a:pPr algn="ctr">
              <a:buNone/>
            </a:pPr>
            <a:r>
              <a:rPr lang="ru-RU" sz="2400" dirty="0" smtClean="0"/>
              <a:t>Вакцинация стартовала </a:t>
            </a:r>
            <a:r>
              <a:rPr lang="ru-RU" sz="2400" b="1" dirty="0" smtClean="0"/>
              <a:t>01.02.2021г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771135" y="378680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kk-KZ" sz="1600" b="1" dirty="0" smtClean="0"/>
              <a:t>      ГОСУДАРСТВЕННОЕ УЧРЕЖДЕНИЕ «УПРАВЛЕНИЕ  ЗДРАВООХРАНЕНИЯ АК</a:t>
            </a:r>
            <a:r>
              <a:rPr lang="ru-RU" sz="1600" b="1" dirty="0" smtClean="0"/>
              <a:t>МОЛИНСКОЙ ОБЛАСТИ»</a:t>
            </a:r>
            <a:endParaRPr lang="ru-RU" sz="1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42623" y="344007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81940" y="6236909"/>
            <a:ext cx="2028119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 bwMode="auto">
          <a:xfrm>
            <a:off x="5356957" y="6381328"/>
            <a:ext cx="1505322" cy="288032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marR="0" lvl="0" indent="0" algn="ctr" defTabSz="957263" rtl="0" eaLnBrk="1" fontAlgn="base" latinLnBrk="0" hangingPunct="1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kumimoji="0" lang="ru-RU" altLang="ru-RU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343132" y="182694"/>
            <a:ext cx="7108890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kk-KZ" sz="1400" b="1" dirty="0" smtClean="0"/>
              <a:t>      </a:t>
            </a:r>
            <a:endParaRPr lang="kk-KZ" sz="1400" b="1" dirty="0" smtClean="0"/>
          </a:p>
          <a:p>
            <a:pPr algn="ctr">
              <a:buNone/>
            </a:pPr>
            <a:r>
              <a:rPr lang="ru-RU" sz="1400" b="1" dirty="0" smtClean="0"/>
              <a:t>Вакцинации </a:t>
            </a:r>
            <a:r>
              <a:rPr lang="ru-RU" sz="1400" b="1" dirty="0" smtClean="0"/>
              <a:t>против КВИ подлежат следующие лица, имеющие высокий риск инфицирования </a:t>
            </a:r>
            <a:r>
              <a:rPr lang="ru-RU" sz="1400" b="1" dirty="0" err="1" smtClean="0"/>
              <a:t>коронавирусной</a:t>
            </a:r>
            <a:r>
              <a:rPr lang="ru-RU" sz="1400" b="1" dirty="0" smtClean="0"/>
              <a:t> инфекцией (по приоритетности):</a:t>
            </a:r>
          </a:p>
          <a:p>
            <a:pPr algn="ctr">
              <a:buNone/>
            </a:pP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1" y="148021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43131" y="1341026"/>
            <a:ext cx="848497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/>
          </a:p>
          <a:p>
            <a:r>
              <a:rPr lang="ru-RU" sz="1200" dirty="0" smtClean="0"/>
              <a:t>медицинские работники, в первую очередь персонал инфекционных больниц, скорой медицинской помощи, отделений реанимации и интенсивной терапии, организаций здравоохранения, оказывающих первичную медико-санитарную помощь, приемных покоев организаций здравоохранения, оказывающих стационарную помощь, сотрудники санитарно-эпидемиологической службы;</a:t>
            </a:r>
          </a:p>
          <a:p>
            <a:endParaRPr lang="ru-RU" sz="1200" dirty="0" smtClean="0"/>
          </a:p>
          <a:p>
            <a:r>
              <a:rPr lang="ru-RU" sz="1200" dirty="0" smtClean="0"/>
              <a:t>педагоги;</a:t>
            </a:r>
          </a:p>
          <a:p>
            <a:endParaRPr lang="ru-RU" sz="1200" dirty="0" smtClean="0"/>
          </a:p>
          <a:p>
            <a:r>
              <a:rPr lang="ru-RU" sz="1200" dirty="0" smtClean="0"/>
              <a:t>участковые полицейские;</a:t>
            </a:r>
          </a:p>
          <a:p>
            <a:endParaRPr lang="ru-RU" sz="1200" dirty="0" smtClean="0"/>
          </a:p>
          <a:p>
            <a:r>
              <a:rPr lang="ru-RU" sz="1200" dirty="0" smtClean="0"/>
              <a:t>студенты;</a:t>
            </a:r>
          </a:p>
          <a:p>
            <a:endParaRPr lang="ru-RU" sz="1200" dirty="0" smtClean="0"/>
          </a:p>
          <a:p>
            <a:r>
              <a:rPr lang="ru-RU" sz="1200" dirty="0" smtClean="0"/>
              <a:t>персонал и контингент медико-социальных и закрытых детских учреждений;</a:t>
            </a:r>
          </a:p>
          <a:p>
            <a:r>
              <a:rPr lang="ru-RU" sz="1200" dirty="0" smtClean="0"/>
              <a:t>сотрудники службы чрезвычайных ситуаций, министерств обороны, внутренних дел, Комитета национальной безопасности, Службы Государственной охраны Республики Казахстан;</a:t>
            </a:r>
          </a:p>
          <a:p>
            <a:endParaRPr lang="ru-RU" sz="1200" dirty="0" smtClean="0"/>
          </a:p>
          <a:p>
            <a:r>
              <a:rPr lang="ru-RU" sz="1200" dirty="0" smtClean="0"/>
              <a:t>контингент Управления делами Президента РК, государственные служащие, граждане Республики Казахстан, являющиеся сотрудниками дипломатических, консульских учреждений, аккредитованных в Казахстане, члены национальных сборных команд;</a:t>
            </a:r>
          </a:p>
          <a:p>
            <a:endParaRPr lang="ru-RU" sz="1200" dirty="0" smtClean="0"/>
          </a:p>
          <a:p>
            <a:r>
              <a:rPr lang="ru-RU" sz="1200" dirty="0" smtClean="0"/>
              <a:t>лица с хроническими заболеваниями (сахарным диабетом, хронической </a:t>
            </a:r>
            <a:r>
              <a:rPr lang="ru-RU" sz="1200" dirty="0" err="1" smtClean="0"/>
              <a:t>обструктивной</a:t>
            </a:r>
            <a:r>
              <a:rPr lang="ru-RU" sz="1200" dirty="0" smtClean="0"/>
              <a:t> болезнью легких, </a:t>
            </a:r>
            <a:r>
              <a:rPr lang="ru-RU" sz="1200" dirty="0" err="1" smtClean="0"/>
              <a:t>сердечно-сосудистой</a:t>
            </a:r>
            <a:r>
              <a:rPr lang="ru-RU" sz="1200" dirty="0" smtClean="0"/>
              <a:t> системы).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71135" y="148021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kk-KZ" sz="2000" b="1" dirty="0" smtClean="0"/>
              <a:t>      </a:t>
            </a:r>
            <a:r>
              <a:rPr lang="ru-RU" sz="2000" b="1" dirty="0" smtClean="0"/>
              <a:t>Противопоказания: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1" y="148021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343131" y="1341026"/>
            <a:ext cx="84849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Вакцинации против </a:t>
            </a:r>
            <a:r>
              <a:rPr lang="ru-RU" sz="1200" dirty="0" err="1" smtClean="0"/>
              <a:t>коронавируса</a:t>
            </a:r>
            <a:r>
              <a:rPr lang="ru-RU" sz="1200" dirty="0" smtClean="0"/>
              <a:t> в Казахстане противопоказана детям до 18 лет и людям старше 65 лет в связи с отсутствием данных об эффективности и безопасности.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Вакцинации против КВИ не подлежат лица, имеющие постоянные и временные медицинские </a:t>
            </a:r>
            <a:r>
              <a:rPr lang="ru-RU" sz="1200" dirty="0" smtClean="0"/>
              <a:t>противопоказания.</a:t>
            </a:r>
            <a:endParaRPr lang="ru-RU" sz="1200" dirty="0" smtClean="0"/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У пациентов, получающих </a:t>
            </a:r>
            <a:r>
              <a:rPr lang="ru-RU" sz="1200" dirty="0" err="1" smtClean="0"/>
              <a:t>иммуносупрессивную</a:t>
            </a:r>
            <a:r>
              <a:rPr lang="ru-RU" sz="1200" dirty="0" smtClean="0"/>
              <a:t> терапию, и пациентов с иммунодефицитом может не развиться достаточный иммунный ответ. Поэтому прием препаратов, угнетающих функцию иммунной системы, противопоказан, как минимум, 1 месяц до и после вакцинации из-за риска снижения иммуногенности.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Не подлежат вакцинации против КВИ лица с острой и </a:t>
            </a:r>
            <a:r>
              <a:rPr lang="ru-RU" sz="1200" dirty="0" err="1" smtClean="0"/>
              <a:t>бессипмтомной</a:t>
            </a:r>
            <a:r>
              <a:rPr lang="ru-RU" sz="1200" dirty="0" smtClean="0"/>
              <a:t> формой КВИ. </a:t>
            </a:r>
          </a:p>
          <a:p>
            <a:endParaRPr lang="ru-RU" sz="1200" dirty="0" smtClean="0"/>
          </a:p>
          <a:p>
            <a:r>
              <a:rPr lang="ru-RU" sz="1200" dirty="0" smtClean="0"/>
              <a:t>Лица, контактировавшие с больным инфекционным заболеванием, включая КВИ, прививаются после завершения срока карантина. Перед вакцинацией не проводится скрининг на наличие антител против КВИ (ИФА и </a:t>
            </a:r>
            <a:r>
              <a:rPr lang="ru-RU" sz="1200" dirty="0" err="1" smtClean="0"/>
              <a:t>ПЦР-иссследование</a:t>
            </a:r>
            <a:r>
              <a:rPr lang="ru-RU" sz="1200" dirty="0" smtClean="0"/>
              <a:t>). </a:t>
            </a:r>
          </a:p>
          <a:p>
            <a:endParaRPr lang="ru-RU" sz="1200" dirty="0" smtClean="0"/>
          </a:p>
          <a:p>
            <a:endParaRPr lang="ru-RU" sz="1200" dirty="0" smtClean="0"/>
          </a:p>
          <a:p>
            <a:r>
              <a:rPr lang="ru-RU" sz="1200" dirty="0" smtClean="0"/>
              <a:t>Переболевших любыми формами КВИ рекомендуется привить через 6 месяцев после выздоровления и с учетом оценки состояния перед вакцинацией. 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71135" y="148021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kk-KZ" sz="1600" b="1" dirty="0" smtClean="0"/>
              <a:t>      ГОСУДАРСТВЕННОЕ УЧРЕЖДЕНИЕ «УПРАВЛЕНИЕ  ЗДРАВООХРАНЕНИЯ АК</a:t>
            </a:r>
            <a:r>
              <a:rPr lang="ru-RU" sz="1600" b="1" dirty="0" smtClean="0"/>
              <a:t>МОЛИНСКОЙ ОБЛАСТИ»</a:t>
            </a:r>
            <a:endParaRPr lang="ru-RU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1" y="148021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799070" y="1210962"/>
            <a:ext cx="872423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«Спутник V» </a:t>
            </a:r>
            <a:r>
              <a:rPr lang="ru-RU" sz="1200" dirty="0" smtClean="0"/>
              <a:t>- это первая в мире зарегистрированная вакцина для профилактики </a:t>
            </a:r>
            <a:r>
              <a:rPr lang="ru-RU" sz="1200" dirty="0" err="1" smtClean="0"/>
              <a:t>коронавирусной</a:t>
            </a:r>
            <a:r>
              <a:rPr lang="ru-RU" sz="1200" dirty="0" smtClean="0"/>
              <a:t> инфекции. Ее разработали в Национальном исследовательском центре (НИЦ) эпидемиологии и микробиологии имени Николая Федоровича </a:t>
            </a:r>
            <a:r>
              <a:rPr lang="ru-RU" sz="1200" dirty="0" err="1" smtClean="0"/>
              <a:t>Гамалеи</a:t>
            </a:r>
            <a:r>
              <a:rPr lang="ru-RU" sz="1200" dirty="0" smtClean="0"/>
              <a:t> Министерства здравоохранения Российской Федерации.  Вакцина является двухкомпонентной, разработана она на основе вектора аденовируса человека.  В Казахстане российскую вакцину производят в Карагандинском фармацевтическом комплексе. </a:t>
            </a:r>
            <a:r>
              <a:rPr lang="ru-RU" sz="1200" dirty="0" smtClean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9113" y="2406819"/>
            <a:ext cx="3426941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1200" dirty="0" smtClean="0"/>
              <a:t>Приказом исполняющего обязанности Председателя РГУ «Комитет медицинского и фармацевтического контроля МЗ РК» от «15» февраля 2021г. №57-Н</a:t>
            </a:r>
            <a:r>
              <a:rPr lang="kk-KZ" sz="1200" dirty="0" smtClean="0"/>
              <a:t>Қ</a:t>
            </a:r>
            <a:r>
              <a:rPr lang="ru-RU" sz="1200" dirty="0" smtClean="0"/>
              <a:t>.</a:t>
            </a:r>
            <a:endParaRPr lang="ru-RU" sz="1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865341" y="2406819"/>
            <a:ext cx="4802659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r>
              <a:rPr lang="ru-RU" sz="1200" b="1" dirty="0" smtClean="0"/>
              <a:t>Состав вакцины не включает в себя патогенный для человека вирус </a:t>
            </a:r>
            <a:r>
              <a:rPr lang="en-US" sz="1200" b="1" dirty="0" smtClean="0"/>
              <a:t>S </a:t>
            </a:r>
            <a:r>
              <a:rPr lang="ru-RU" sz="1200" b="1" dirty="0" smtClean="0"/>
              <a:t>вируса  </a:t>
            </a:r>
            <a:r>
              <a:rPr lang="en-US" sz="1200" b="1" dirty="0" smtClean="0"/>
              <a:t>SARS-Cov-2</a:t>
            </a:r>
            <a:r>
              <a:rPr lang="ru-RU" sz="1200" dirty="0" smtClean="0"/>
              <a:t>. Препарат состоит из 2 компонентов : </a:t>
            </a:r>
          </a:p>
          <a:p>
            <a:endParaRPr lang="ru-RU" sz="1200" dirty="0" smtClean="0"/>
          </a:p>
          <a:p>
            <a:r>
              <a:rPr lang="ru-RU" sz="1200" dirty="0" smtClean="0"/>
              <a:t>+ </a:t>
            </a:r>
            <a:r>
              <a:rPr lang="ru-RU" sz="1200" dirty="0" err="1" smtClean="0"/>
              <a:t>рекомбинантный</a:t>
            </a:r>
            <a:r>
              <a:rPr lang="ru-RU" sz="1200" dirty="0" smtClean="0"/>
              <a:t> аденовирусный вектор на основе аденовируса человека </a:t>
            </a:r>
            <a:r>
              <a:rPr lang="ru-RU" sz="1200" b="1" dirty="0" smtClean="0"/>
              <a:t>26 серотипа </a:t>
            </a:r>
            <a:r>
              <a:rPr lang="ru-RU" sz="1200" b="1" dirty="0" smtClean="0"/>
              <a:t>(1,0+-0,5*10 *11 частиц/доза</a:t>
            </a:r>
            <a:r>
              <a:rPr lang="ru-RU" sz="1200" b="1" dirty="0" smtClean="0"/>
              <a:t>), </a:t>
            </a:r>
            <a:r>
              <a:rPr lang="ru-RU" sz="1200" dirty="0" smtClean="0"/>
              <a:t>несущий ген белка </a:t>
            </a:r>
            <a:r>
              <a:rPr lang="en-US" sz="1200" dirty="0" smtClean="0"/>
              <a:t> S </a:t>
            </a:r>
            <a:r>
              <a:rPr lang="ru-RU" sz="1200" dirty="0" smtClean="0"/>
              <a:t>вируса  </a:t>
            </a:r>
            <a:r>
              <a:rPr lang="en-US" sz="1200" dirty="0" smtClean="0"/>
              <a:t>SARS-Cov-2 </a:t>
            </a:r>
            <a:r>
              <a:rPr lang="ru-RU" sz="1200" dirty="0" smtClean="0"/>
              <a:t> </a:t>
            </a:r>
          </a:p>
          <a:p>
            <a:endParaRPr lang="ru-RU" sz="1200" dirty="0" smtClean="0"/>
          </a:p>
          <a:p>
            <a:r>
              <a:rPr lang="ru-RU" sz="1200" dirty="0" smtClean="0"/>
              <a:t>+ в состав компонента 2 входит вектор на основе аденовируса человека </a:t>
            </a:r>
            <a:r>
              <a:rPr lang="ru-RU" sz="1200" b="1" dirty="0" smtClean="0"/>
              <a:t>5 серотипа (1,0+-0,5*10 *11 частиц/доза), </a:t>
            </a:r>
            <a:r>
              <a:rPr lang="ru-RU" sz="1200" dirty="0" smtClean="0"/>
              <a:t>несущий ген белка </a:t>
            </a:r>
            <a:r>
              <a:rPr lang="en-US" sz="1200" dirty="0" smtClean="0"/>
              <a:t>S </a:t>
            </a:r>
            <a:r>
              <a:rPr lang="ru-RU" sz="1200" dirty="0" smtClean="0"/>
              <a:t>вируса  </a:t>
            </a:r>
            <a:r>
              <a:rPr lang="en-US" sz="1200" dirty="0" smtClean="0"/>
              <a:t>SARS-Cov-2</a:t>
            </a:r>
            <a:endParaRPr lang="ru-RU" sz="1200" dirty="0" smtClean="0"/>
          </a:p>
        </p:txBody>
      </p:sp>
      <p:sp>
        <p:nvSpPr>
          <p:cNvPr id="10" name="Прямоугольник 9"/>
          <p:cNvSpPr/>
          <p:nvPr/>
        </p:nvSpPr>
        <p:spPr>
          <a:xfrm>
            <a:off x="939113" y="3613666"/>
            <a:ext cx="3426941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200" dirty="0" smtClean="0"/>
              <a:t>                           Внешний вид:</a:t>
            </a:r>
          </a:p>
          <a:p>
            <a:r>
              <a:rPr lang="ru-RU" sz="1200" dirty="0" smtClean="0"/>
              <a:t> Раствор замороженный. Представляет собой </a:t>
            </a:r>
            <a:r>
              <a:rPr lang="ru-RU" sz="1200" b="1" dirty="0" smtClean="0"/>
              <a:t>плотную затвердевшую беловатого цвета массу</a:t>
            </a:r>
            <a:r>
              <a:rPr lang="ru-RU" sz="1200" dirty="0" smtClean="0"/>
              <a:t>. </a:t>
            </a:r>
          </a:p>
          <a:p>
            <a:r>
              <a:rPr lang="ru-RU" sz="1200" dirty="0" smtClean="0"/>
              <a:t>После размораживания: однородный </a:t>
            </a:r>
            <a:r>
              <a:rPr lang="ru-RU" sz="1200" b="1" dirty="0" smtClean="0"/>
              <a:t>бесцветный или с желтоватым оттенком</a:t>
            </a:r>
            <a:r>
              <a:rPr lang="ru-RU" sz="1200" dirty="0" smtClean="0"/>
              <a:t> слегка </a:t>
            </a:r>
            <a:r>
              <a:rPr lang="ru-RU" sz="1200" dirty="0" err="1" smtClean="0"/>
              <a:t>опалесцирующий</a:t>
            </a:r>
            <a:r>
              <a:rPr lang="ru-RU" sz="1200" dirty="0" smtClean="0"/>
              <a:t> раствор 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71135" y="148021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Реакции на прививку: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1" y="148021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30874" y="1375719"/>
            <a:ext cx="9539417" cy="427809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dirty="0" smtClean="0"/>
              <a:t>Ч</a:t>
            </a:r>
            <a:r>
              <a:rPr lang="ru-RU" sz="1600" b="1" dirty="0" smtClean="0"/>
              <a:t>аще </a:t>
            </a:r>
            <a:r>
              <a:rPr lang="ru-RU" sz="1600" b="1" dirty="0" smtClean="0"/>
              <a:t>других от прививки могут развиваться кратковременные общие побочные эффекты: </a:t>
            </a:r>
            <a:endParaRPr lang="ru-RU" sz="1600" b="1" dirty="0" smtClean="0"/>
          </a:p>
          <a:p>
            <a:r>
              <a:rPr lang="ru-RU" sz="1600" dirty="0" smtClean="0"/>
              <a:t>непродолжительный </a:t>
            </a:r>
            <a:r>
              <a:rPr lang="ru-RU" sz="1600" dirty="0" smtClean="0"/>
              <a:t>гриппоподобный синдром с ознобом, </a:t>
            </a:r>
            <a:endParaRPr lang="ru-RU" sz="1600" dirty="0" smtClean="0"/>
          </a:p>
          <a:p>
            <a:r>
              <a:rPr lang="ru-RU" sz="1600" dirty="0" smtClean="0"/>
              <a:t>повышением </a:t>
            </a:r>
            <a:r>
              <a:rPr lang="ru-RU" sz="1600" dirty="0" smtClean="0"/>
              <a:t>температуры тела</a:t>
            </a:r>
            <a:r>
              <a:rPr lang="ru-RU" sz="1600" dirty="0" smtClean="0"/>
              <a:t>,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артралгией, миалгией, </a:t>
            </a:r>
            <a:endParaRPr lang="ru-RU" sz="1600" dirty="0" smtClean="0"/>
          </a:p>
          <a:p>
            <a:r>
              <a:rPr lang="ru-RU" sz="1600" dirty="0" smtClean="0"/>
              <a:t>астенией,</a:t>
            </a:r>
          </a:p>
          <a:p>
            <a:r>
              <a:rPr lang="ru-RU" sz="1600" dirty="0" smtClean="0"/>
              <a:t> </a:t>
            </a:r>
            <a:r>
              <a:rPr lang="ru-RU" sz="1600" dirty="0" smtClean="0"/>
              <a:t>общим недомоганием, </a:t>
            </a:r>
            <a:endParaRPr lang="ru-RU" sz="1600" dirty="0" smtClean="0"/>
          </a:p>
          <a:p>
            <a:r>
              <a:rPr lang="ru-RU" sz="1600" dirty="0" smtClean="0"/>
              <a:t>головной </a:t>
            </a:r>
            <a:r>
              <a:rPr lang="ru-RU" sz="1600" dirty="0" smtClean="0"/>
              <a:t>болью</a:t>
            </a:r>
            <a:r>
              <a:rPr lang="ru-RU" sz="1600" dirty="0" smtClean="0"/>
              <a:t>.</a:t>
            </a:r>
          </a:p>
          <a:p>
            <a:endParaRPr lang="ru-RU" sz="1600" dirty="0" smtClean="0"/>
          </a:p>
          <a:p>
            <a:r>
              <a:rPr lang="ru-RU" sz="1600" b="1" dirty="0" smtClean="0"/>
              <a:t>Также могут проявляться и местные реакции: </a:t>
            </a:r>
            <a:endParaRPr lang="ru-RU" sz="1600" b="1" dirty="0" smtClean="0"/>
          </a:p>
          <a:p>
            <a:r>
              <a:rPr lang="ru-RU" sz="1600" dirty="0" smtClean="0"/>
              <a:t>болезненность </a:t>
            </a:r>
            <a:r>
              <a:rPr lang="ru-RU" sz="1600" dirty="0" smtClean="0"/>
              <a:t>в месте инъекции, </a:t>
            </a:r>
            <a:endParaRPr lang="ru-RU" sz="1600" dirty="0" smtClean="0"/>
          </a:p>
          <a:p>
            <a:r>
              <a:rPr lang="ru-RU" sz="1600" dirty="0" smtClean="0"/>
              <a:t>гиперемия</a:t>
            </a:r>
            <a:r>
              <a:rPr lang="ru-RU" sz="1600" dirty="0" smtClean="0"/>
              <a:t>, </a:t>
            </a:r>
            <a:endParaRPr lang="ru-RU" sz="1600" dirty="0" smtClean="0"/>
          </a:p>
          <a:p>
            <a:r>
              <a:rPr lang="ru-RU" sz="1600" dirty="0" smtClean="0"/>
              <a:t>отечность.</a:t>
            </a:r>
          </a:p>
          <a:p>
            <a:endParaRPr lang="ru-RU" sz="1600" dirty="0" smtClean="0"/>
          </a:p>
          <a:p>
            <a:r>
              <a:rPr lang="ru-RU" sz="1600" b="1" dirty="0" smtClean="0"/>
              <a:t>Редкие:</a:t>
            </a:r>
            <a:r>
              <a:rPr lang="ru-RU" sz="1600" dirty="0" smtClean="0"/>
              <a:t> </a:t>
            </a:r>
            <a:r>
              <a:rPr lang="ru-RU" sz="1600" dirty="0" smtClean="0"/>
              <a:t> тошнота</a:t>
            </a:r>
            <a:r>
              <a:rPr lang="ru-RU" sz="1600" dirty="0" smtClean="0"/>
              <a:t>, диспепсия, снижение аппетита, иногда увеличение регионарных </a:t>
            </a:r>
            <a:r>
              <a:rPr lang="ru-RU" sz="1600" dirty="0" err="1" smtClean="0"/>
              <a:t>лимфоузлов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Примечание: </a:t>
            </a:r>
            <a:r>
              <a:rPr lang="ru-RU" sz="1600" dirty="0" smtClean="0"/>
              <a:t>т</a:t>
            </a:r>
            <a:r>
              <a:rPr lang="ru-RU" sz="1600" dirty="0" smtClean="0"/>
              <a:t>акже </a:t>
            </a:r>
            <a:r>
              <a:rPr lang="ru-RU" sz="1600" dirty="0" smtClean="0"/>
              <a:t>остается риск заразиться </a:t>
            </a:r>
            <a:r>
              <a:rPr lang="ru-RU" sz="1600" dirty="0" err="1" smtClean="0"/>
              <a:t>коронавирусом</a:t>
            </a:r>
            <a:r>
              <a:rPr lang="ru-RU" sz="1600" dirty="0" smtClean="0"/>
              <a:t> накануне вакцинации или в промежутке между введениями двух </a:t>
            </a:r>
            <a:r>
              <a:rPr lang="ru-RU" sz="1600" dirty="0" smtClean="0"/>
              <a:t>компонентов.</a:t>
            </a:r>
            <a:endParaRPr lang="ru-RU" sz="1600" b="1" dirty="0"/>
          </a:p>
        </p:txBody>
      </p:sp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524000" y="6502486"/>
            <a:ext cx="9144000" cy="457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050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356957" y="6381328"/>
            <a:ext cx="1505322" cy="288032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  <a:normAutofit fontScale="85000" lnSpcReduction="10000"/>
          </a:bodyPr>
          <a:lstStyle/>
          <a:p>
            <a:pPr marL="0" indent="0" algn="ctr" defTabSz="957263">
              <a:lnSpc>
                <a:spcPct val="80000"/>
              </a:lnSpc>
              <a:buNone/>
            </a:pPr>
            <a:r>
              <a:rPr lang="ru-RU" altLang="ru-RU" sz="1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Кокшетау 2021</a:t>
            </a:r>
            <a:endParaRPr lang="ru-RU" altLang="ru-RU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43131" y="918847"/>
            <a:ext cx="6440555" cy="9399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1771135" y="148021"/>
            <a:ext cx="5081073" cy="72008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5782" tIns="47891" rIns="95782" bIns="47891" rtlCol="0"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ru-RU" sz="2400" b="1" dirty="0" smtClean="0"/>
              <a:t>Благодарим за внимание!!!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52001" y="148021"/>
            <a:ext cx="1705232" cy="75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 descr="C:\Users\Broteko\Downloads\WhatsApp Image 2021-04-06 at 08.19.06 (2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6107" y="3212339"/>
            <a:ext cx="2504303" cy="2447056"/>
          </a:xfrm>
          <a:prstGeom prst="rect">
            <a:avLst/>
          </a:prstGeom>
          <a:noFill/>
        </p:spPr>
      </p:pic>
      <p:pic>
        <p:nvPicPr>
          <p:cNvPr id="1027" name="Picture 3" descr="C:\Users\Broteko\Downloads\WhatsApp Image 2021-04-06 at 08.19.06 (1)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3698" y="1204784"/>
            <a:ext cx="3138616" cy="2650524"/>
          </a:xfrm>
          <a:prstGeom prst="rect">
            <a:avLst/>
          </a:prstGeom>
          <a:noFill/>
        </p:spPr>
      </p:pic>
      <p:pic>
        <p:nvPicPr>
          <p:cNvPr id="1028" name="Picture 4" descr="C:\Users\Broteko\Downloads\WhatsApp Image 2021-04-06 at 08.19.06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56605" y="1334530"/>
            <a:ext cx="2590640" cy="2520778"/>
          </a:xfrm>
          <a:prstGeom prst="rect">
            <a:avLst/>
          </a:prstGeom>
          <a:noFill/>
        </p:spPr>
      </p:pic>
      <p:pic>
        <p:nvPicPr>
          <p:cNvPr id="1030" name="Picture 6" descr="Бердибек Сапарбаев привился казахстанской вакциной от коронавируса |  informburo.kz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522" y="1012837"/>
            <a:ext cx="3498164" cy="2981556"/>
          </a:xfrm>
          <a:prstGeom prst="rect">
            <a:avLst/>
          </a:prstGeom>
          <a:noFill/>
        </p:spPr>
      </p:pic>
      <p:sp>
        <p:nvSpPr>
          <p:cNvPr id="1032" name="AutoShape 8" descr="blob:https://web.whatsapp.com/dc28556b-b010-481a-832d-1479da3534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blob:https://web.whatsapp.com/dc28556b-b010-481a-832d-1479da3534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blob:https://web.whatsapp.com/dc28556b-b010-481a-832d-1479da3534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AutoShape 14" descr="blob:https://web.whatsapp.com/6edee756-3eee-45f1-9278-c989c35ebaa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698" y="3855308"/>
            <a:ext cx="2546436" cy="252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911069" y="3476368"/>
            <a:ext cx="2417806" cy="290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62907" y="3476368"/>
            <a:ext cx="2520779" cy="2767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6516596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6159</TotalTime>
  <Words>366</Words>
  <Application>Microsoft Office PowerPoint</Application>
  <PresentationFormat>Произвольный</PresentationFormat>
  <Paragraphs>82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Odin Ilya</dc:creator>
  <cp:lastModifiedBy>Пользователь Windows</cp:lastModifiedBy>
  <cp:revision>836</cp:revision>
  <cp:lastPrinted>2020-12-02T17:20:27Z</cp:lastPrinted>
  <dcterms:created xsi:type="dcterms:W3CDTF">2019-02-25T09:03:17Z</dcterms:created>
  <dcterms:modified xsi:type="dcterms:W3CDTF">2021-04-06T02:35:45Z</dcterms:modified>
</cp:coreProperties>
</file>