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84" r:id="rId2"/>
    <p:sldId id="260" r:id="rId3"/>
    <p:sldId id="257" r:id="rId4"/>
    <p:sldId id="262" r:id="rId5"/>
    <p:sldId id="261" r:id="rId6"/>
    <p:sldId id="522" r:id="rId7"/>
    <p:sldId id="523" r:id="rId8"/>
    <p:sldId id="524" r:id="rId9"/>
    <p:sldId id="525" r:id="rId10"/>
    <p:sldId id="272" r:id="rId11"/>
    <p:sldId id="526" r:id="rId12"/>
    <p:sldId id="527" r:id="rId13"/>
    <p:sldId id="528" r:id="rId14"/>
    <p:sldId id="529" r:id="rId15"/>
    <p:sldId id="530" r:id="rId16"/>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igul Kadirova" initials="AK"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F286E5"/>
  </p:clrMru>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832" autoAdjust="0"/>
    <p:restoredTop sz="48050" autoAdjust="0"/>
  </p:normalViewPr>
  <p:slideViewPr>
    <p:cSldViewPr snapToGrid="0">
      <p:cViewPr>
        <p:scale>
          <a:sx n="69" d="100"/>
          <a:sy n="69" d="100"/>
        </p:scale>
        <p:origin x="-1944" y="-150"/>
      </p:cViewPr>
      <p:guideLst>
        <p:guide orient="horz" pos="2160"/>
        <p:guide pos="3840"/>
      </p:guideLst>
    </p:cSldViewPr>
  </p:slideViewPr>
  <p:notesTextViewPr>
    <p:cViewPr>
      <p:scale>
        <a:sx n="100" d="100"/>
        <a:sy n="100" d="100"/>
      </p:scale>
      <p:origin x="0" y="0"/>
    </p:cViewPr>
  </p:notesTextViewPr>
  <p:sorterViewPr>
    <p:cViewPr>
      <p:scale>
        <a:sx n="200" d="100"/>
        <a:sy n="2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_____Microsoft_Office_Excel1.xlsx"/></Relationships>
</file>

<file path=ppt/charts/_rels/chart2.xml.rels><?xml version="1.0" encoding="UTF-8" standalone="yes"?>
<Relationships xmlns="http://schemas.openxmlformats.org/package/2006/relationships"><Relationship Id="rId1" Type="http://schemas.openxmlformats.org/officeDocument/2006/relationships/package" Target="../embeddings/_____Microsoft_Office_Excel2.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ru-RU"/>
  <c:chart>
    <c:title>
      <c:tx>
        <c:rich>
          <a:bodyPr/>
          <a:lstStyle/>
          <a:p>
            <a:pPr>
              <a:defRPr>
                <a:latin typeface="Times New Roman" pitchFamily="18" charset="0"/>
                <a:cs typeface="Times New Roman" pitchFamily="18" charset="0"/>
              </a:defRPr>
            </a:pPr>
            <a:r>
              <a:rPr lang="ru-RU">
                <a:latin typeface="Times New Roman" pitchFamily="18" charset="0"/>
                <a:cs typeface="Times New Roman" pitchFamily="18" charset="0"/>
              </a:rPr>
              <a:t>Сыныптағы психологиялық ахуал</a:t>
            </a:r>
          </a:p>
        </c:rich>
      </c:tx>
      <c:layout>
        <c:manualLayout>
          <c:xMode val="edge"/>
          <c:yMode val="edge"/>
          <c:x val="0.34536113724655881"/>
          <c:y val="0"/>
        </c:manualLayout>
      </c:layout>
    </c:title>
    <c:view3D>
      <c:rotX val="30"/>
      <c:perspective val="30"/>
    </c:view3D>
    <c:plotArea>
      <c:layout/>
      <c:pie3DChart>
        <c:varyColors val="1"/>
        <c:ser>
          <c:idx val="0"/>
          <c:order val="0"/>
          <c:tx>
            <c:strRef>
              <c:f>Лист1!$B$1</c:f>
              <c:strCache>
                <c:ptCount val="1"/>
                <c:pt idx="0">
                  <c:v>оқушы саны </c:v>
                </c:pt>
              </c:strCache>
            </c:strRef>
          </c:tx>
          <c:dLbls>
            <c:txPr>
              <a:bodyPr/>
              <a:lstStyle/>
              <a:p>
                <a:pPr>
                  <a:defRPr sz="2000" b="1"/>
                </a:pPr>
                <a:endParaRPr lang="ru-RU"/>
              </a:p>
            </c:txPr>
            <c:showVal val="1"/>
          </c:dLbls>
          <c:cat>
            <c:strRef>
              <c:f>Лист1!$A$2:$A$4</c:f>
              <c:strCache>
                <c:ptCount val="3"/>
                <c:pt idx="0">
                  <c:v>Жақсы деңгейде</c:v>
                </c:pt>
                <c:pt idx="1">
                  <c:v>қалыпты жағдай</c:v>
                </c:pt>
                <c:pt idx="2">
                  <c:v>психологиялық жайлылықтың қолайсыз деңгейі</c:v>
                </c:pt>
              </c:strCache>
            </c:strRef>
          </c:cat>
          <c:val>
            <c:numRef>
              <c:f>Лист1!$B$2:$B$4</c:f>
              <c:numCache>
                <c:formatCode>General</c:formatCode>
                <c:ptCount val="3"/>
                <c:pt idx="0">
                  <c:v>1</c:v>
                </c:pt>
                <c:pt idx="1">
                  <c:v>8</c:v>
                </c:pt>
                <c:pt idx="2">
                  <c:v>3</c:v>
                </c:pt>
              </c:numCache>
            </c:numRef>
          </c:val>
        </c:ser>
      </c:pie3DChart>
    </c:plotArea>
    <c:legend>
      <c:legendPos val="r"/>
      <c:layout>
        <c:manualLayout>
          <c:xMode val="edge"/>
          <c:yMode val="edge"/>
          <c:x val="2.1750432356155376E-2"/>
          <c:y val="0.9188652643889148"/>
          <c:w val="0.88392696098715029"/>
          <c:h val="8.0497725545387047E-2"/>
        </c:manualLayout>
      </c:layout>
      <c:txPr>
        <a:bodyPr/>
        <a:lstStyle/>
        <a:p>
          <a:pPr>
            <a:defRPr sz="1100" b="1">
              <a:latin typeface="Times New Roman" pitchFamily="18" charset="0"/>
              <a:cs typeface="Times New Roman" pitchFamily="18" charset="0"/>
            </a:defRPr>
          </a:pPr>
          <a:endParaRPr lang="ru-RU"/>
        </a:p>
      </c:txPr>
    </c:legend>
    <c:plotVisOnly val="1"/>
    <c:dispBlanksAs val="zero"/>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ru-RU"/>
  <c:chart>
    <c:title>
      <c:tx>
        <c:rich>
          <a:bodyPr/>
          <a:lstStyle/>
          <a:p>
            <a:pPr>
              <a:defRPr>
                <a:latin typeface="Times New Roman" pitchFamily="18" charset="0"/>
                <a:cs typeface="Times New Roman" pitchFamily="18" charset="0"/>
              </a:defRPr>
            </a:pPr>
            <a:r>
              <a:rPr lang="ru-RU">
                <a:latin typeface="Times New Roman" pitchFamily="18" charset="0"/>
                <a:cs typeface="Times New Roman" pitchFamily="18" charset="0"/>
              </a:rPr>
              <a:t>Мұғалімге деген оқушылардың көз қарасы</a:t>
            </a:r>
          </a:p>
        </c:rich>
      </c:tx>
      <c:layout/>
    </c:title>
    <c:view3D>
      <c:rotX val="30"/>
      <c:perspective val="30"/>
    </c:view3D>
    <c:plotArea>
      <c:layout/>
      <c:pie3DChart>
        <c:varyColors val="1"/>
        <c:ser>
          <c:idx val="0"/>
          <c:order val="0"/>
          <c:tx>
            <c:strRef>
              <c:f>Лист1!$B$1</c:f>
              <c:strCache>
                <c:ptCount val="1"/>
                <c:pt idx="0">
                  <c:v>оқушы саны </c:v>
                </c:pt>
              </c:strCache>
            </c:strRef>
          </c:tx>
          <c:dLbls>
            <c:txPr>
              <a:bodyPr/>
              <a:lstStyle/>
              <a:p>
                <a:pPr>
                  <a:defRPr sz="2000" b="1"/>
                </a:pPr>
                <a:endParaRPr lang="ru-RU"/>
              </a:p>
            </c:txPr>
            <c:showVal val="1"/>
          </c:dLbls>
          <c:cat>
            <c:strRef>
              <c:f>Лист1!$A$2:$A$4</c:f>
              <c:strCache>
                <c:ptCount val="3"/>
                <c:pt idx="0">
                  <c:v>Жағымды көз қарас</c:v>
                </c:pt>
                <c:pt idx="1">
                  <c:v>қалыпты көз қарас</c:v>
                </c:pt>
                <c:pt idx="2">
                  <c:v>психологиялық жайлылықтың қолайсыз деңгейі</c:v>
                </c:pt>
              </c:strCache>
            </c:strRef>
          </c:cat>
          <c:val>
            <c:numRef>
              <c:f>Лист1!$B$2:$B$4</c:f>
              <c:numCache>
                <c:formatCode>General</c:formatCode>
                <c:ptCount val="3"/>
                <c:pt idx="0">
                  <c:v>2</c:v>
                </c:pt>
                <c:pt idx="1">
                  <c:v>4</c:v>
                </c:pt>
                <c:pt idx="2">
                  <c:v>6</c:v>
                </c:pt>
              </c:numCache>
            </c:numRef>
          </c:val>
        </c:ser>
      </c:pie3DChart>
    </c:plotArea>
    <c:legend>
      <c:legendPos val="r"/>
      <c:layout>
        <c:manualLayout>
          <c:xMode val="edge"/>
          <c:yMode val="edge"/>
          <c:x val="2.1750432356155376E-2"/>
          <c:y val="0.9188652643889148"/>
          <c:w val="0.88392696098714918"/>
          <c:h val="8.0497725545387047E-2"/>
        </c:manualLayout>
      </c:layout>
      <c:txPr>
        <a:bodyPr/>
        <a:lstStyle/>
        <a:p>
          <a:pPr>
            <a:defRPr sz="1100">
              <a:latin typeface="Times New Roman" pitchFamily="18" charset="0"/>
              <a:cs typeface="Times New Roman" pitchFamily="18" charset="0"/>
            </a:defRPr>
          </a:pPr>
          <a:endParaRPr lang="ru-RU"/>
        </a:p>
      </c:txPr>
    </c:legend>
    <c:plotVisOnly val="1"/>
    <c:dispBlanksAs val="zero"/>
  </c:chart>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339FFC-7504-4A1E-8BC7-F2CC1EAE66AB}" type="datetimeFigureOut">
              <a:rPr lang="en-US" smtClean="0"/>
              <a:pPr/>
              <a:t>12/8/2021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DD280D-BCB0-4A9F-9582-A63BA6215658}" type="slidenum">
              <a:rPr lang="en-US" smtClean="0"/>
              <a:pPr/>
              <a:t>‹#›</a:t>
            </a:fld>
            <a:endParaRPr lang="en-US"/>
          </a:p>
        </p:txBody>
      </p:sp>
    </p:spTree>
    <p:extLst>
      <p:ext uri="{BB962C8B-B14F-4D97-AF65-F5344CB8AC3E}">
        <p14:creationId xmlns="" xmlns:p14="http://schemas.microsoft.com/office/powerpoint/2010/main" val="14642484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182880" algn="just" defTabSz="914400" rtl="0" eaLnBrk="1" fontAlgn="auto" latinLnBrk="0" hangingPunct="1">
              <a:lnSpc>
                <a:spcPct val="100000"/>
              </a:lnSpc>
              <a:spcBef>
                <a:spcPts val="0"/>
              </a:spcBef>
              <a:spcAft>
                <a:spcPts val="0"/>
              </a:spcAft>
              <a:buClrTx/>
              <a:buSzTx/>
              <a:buFontTx/>
              <a:buNone/>
              <a:tabLst/>
              <a:defRPr/>
            </a:pPr>
            <a:endParaRPr lang="ru-RU"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ECDD280D-BCB0-4A9F-9582-A63BA6215658}" type="slidenum">
              <a:rPr lang="en-US" smtClean="0"/>
              <a:pPr/>
              <a:t>1</a:t>
            </a:fld>
            <a:endParaRPr lang="en-US" dirty="0"/>
          </a:p>
        </p:txBody>
      </p:sp>
    </p:spTree>
    <p:extLst>
      <p:ext uri="{BB962C8B-B14F-4D97-AF65-F5344CB8AC3E}">
        <p14:creationId xmlns="" xmlns:p14="http://schemas.microsoft.com/office/powerpoint/2010/main" val="42830287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indent="182880" algn="l"/>
            <a:r>
              <a:rPr lang="ru-RU" dirty="0" err="1">
                <a:latin typeface="Arial" panose="020B0604020202020204" pitchFamily="34" charset="0"/>
                <a:cs typeface="Arial" panose="020B0604020202020204" pitchFamily="34" charset="0"/>
              </a:rPr>
              <a:t>Бейімделу</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кезеңі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деген</a:t>
            </a:r>
            <a:r>
              <a:rPr lang="ru-RU" dirty="0">
                <a:latin typeface="Arial" panose="020B0604020202020204" pitchFamily="34" charset="0"/>
                <a:cs typeface="Arial" panose="020B0604020202020204" pitchFamily="34" charset="0"/>
              </a:rPr>
              <a:t> не және </a:t>
            </a:r>
            <a:r>
              <a:rPr lang="ru-RU" dirty="0" err="1">
                <a:latin typeface="Arial" panose="020B0604020202020204" pitchFamily="34" charset="0"/>
                <a:cs typeface="Arial" panose="020B0604020202020204" pitchFamily="34" charset="0"/>
              </a:rPr>
              <a:t>балалармен</a:t>
            </a:r>
            <a:r>
              <a:rPr lang="ru-RU" dirty="0">
                <a:latin typeface="Arial" panose="020B0604020202020204" pitchFamily="34" charset="0"/>
                <a:cs typeface="Arial" panose="020B0604020202020204" pitchFamily="34" charset="0"/>
              </a:rPr>
              <a:t> осы </a:t>
            </a:r>
            <a:r>
              <a:rPr lang="ru-RU" dirty="0" err="1">
                <a:latin typeface="Arial" panose="020B0604020202020204" pitchFamily="34" charset="0"/>
                <a:cs typeface="Arial" panose="020B0604020202020204" pitchFamily="34" charset="0"/>
              </a:rPr>
              <a:t>кезеңде</a:t>
            </a:r>
            <a:r>
              <a:rPr lang="ru-RU" dirty="0">
                <a:latin typeface="Arial" panose="020B0604020202020204" pitchFamily="34" charset="0"/>
                <a:cs typeface="Arial" panose="020B0604020202020204" pitchFamily="34" charset="0"/>
              </a:rPr>
              <a:t> не </a:t>
            </a:r>
            <a:r>
              <a:rPr lang="ru-RU" dirty="0" err="1">
                <a:latin typeface="Arial" panose="020B0604020202020204" pitchFamily="34" charset="0"/>
                <a:cs typeface="Arial" panose="020B0604020202020204" pitchFamily="34" charset="0"/>
              </a:rPr>
              <a:t>болады</a:t>
            </a:r>
            <a:r>
              <a:rPr lang="ru-RU" dirty="0">
                <a:latin typeface="Arial" panose="020B0604020202020204" pitchFamily="34" charset="0"/>
                <a:cs typeface="Arial" panose="020B0604020202020204" pitchFamily="34" charset="0"/>
              </a:rPr>
              <a:t>?</a:t>
            </a:r>
          </a:p>
          <a:p>
            <a:pPr indent="182880" algn="l"/>
            <a:r>
              <a:rPr lang="ru-RU" dirty="0" err="1">
                <a:latin typeface="Arial" panose="020B0604020202020204" pitchFamily="34" charset="0"/>
                <a:cs typeface="Arial" panose="020B0604020202020204" pitchFamily="34" charset="0"/>
              </a:rPr>
              <a:t>Көпшілігіңіз</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байқаған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боларсыздар</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бірнеше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күннен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кейін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баланың</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мектепке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баруға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деген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құлшынысы</a:t>
            </a:r>
            <a:r>
              <a:rPr lang="ru-RU" dirty="0">
                <a:latin typeface="Arial" panose="020B0604020202020204" pitchFamily="34" charset="0"/>
                <a:cs typeface="Arial" panose="020B0604020202020204" pitchFamily="34" charset="0"/>
              </a:rPr>
              <a:t> мен </a:t>
            </a:r>
            <a:r>
              <a:rPr lang="ru-RU" dirty="0" err="1">
                <a:latin typeface="Arial" panose="020B0604020202020204" pitchFamily="34" charset="0"/>
                <a:cs typeface="Arial" panose="020B0604020202020204" pitchFamily="34" charset="0"/>
              </a:rPr>
              <a:t>ниеті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жоғала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бастайды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Баланың</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жұмысқа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қабілеттілігінің</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төмендеуіне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шаршауына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дімкәстігіне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қыңырлығына</a:t>
            </a:r>
            <a:r>
              <a:rPr lang="ru-RU" dirty="0">
                <a:latin typeface="Arial" panose="020B0604020202020204" pitchFamily="34" charset="0"/>
                <a:cs typeface="Arial" panose="020B0604020202020204" pitchFamily="34" charset="0"/>
              </a:rPr>
              <a:t> тап </a:t>
            </a:r>
            <a:r>
              <a:rPr lang="ru-RU" dirty="0" err="1">
                <a:latin typeface="Arial" panose="020B0604020202020204" pitchFamily="34" charset="0"/>
                <a:cs typeface="Arial" panose="020B0604020202020204" pitchFamily="34" charset="0"/>
              </a:rPr>
              <a:t>боласыз</a:t>
            </a:r>
            <a:r>
              <a:rPr lang="ru-RU" dirty="0">
                <a:latin typeface="Arial" panose="020B0604020202020204" pitchFamily="34" charset="0"/>
                <a:cs typeface="Arial" panose="020B0604020202020204" pitchFamily="34" charset="0"/>
              </a:rPr>
              <a:t>…</a:t>
            </a:r>
          </a:p>
          <a:p>
            <a:pPr indent="182880" algn="l"/>
            <a:r>
              <a:rPr lang="ru-RU" dirty="0" err="1">
                <a:latin typeface="Arial" panose="020B0604020202020204" pitchFamily="34" charset="0"/>
                <a:cs typeface="Arial" panose="020B0604020202020204" pitchFamily="34" charset="0"/>
              </a:rPr>
              <a:t>Бұл</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шынымен</a:t>
            </a:r>
            <a:r>
              <a:rPr lang="ru-RU" dirty="0">
                <a:latin typeface="Arial" panose="020B0604020202020204" pitchFamily="34" charset="0"/>
                <a:cs typeface="Arial" panose="020B0604020202020204" pitchFamily="34" charset="0"/>
              </a:rPr>
              <a:t> де </a:t>
            </a:r>
            <a:r>
              <a:rPr lang="ru-RU" dirty="0" err="1">
                <a:latin typeface="Arial" panose="020B0604020202020204" pitchFamily="34" charset="0"/>
                <a:cs typeface="Arial" panose="020B0604020202020204" pitchFamily="34" charset="0"/>
              </a:rPr>
              <a:t>солай</a:t>
            </a:r>
            <a:r>
              <a:rPr lang="ru-RU" dirty="0">
                <a:latin typeface="Arial" panose="020B0604020202020204" pitchFamily="34" charset="0"/>
                <a:cs typeface="Arial" panose="020B0604020202020204" pitchFamily="34" charset="0"/>
              </a:rPr>
              <a:t> және </a:t>
            </a:r>
            <a:r>
              <a:rPr lang="ru-RU" dirty="0" err="1">
                <a:latin typeface="Arial" panose="020B0604020202020204" pitchFamily="34" charset="0"/>
                <a:cs typeface="Arial" panose="020B0604020202020204" pitchFamily="34" charset="0"/>
              </a:rPr>
              <a:t>бейімделу</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кезеңінде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мұндай</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құбылыстардың</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орын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алуы</a:t>
            </a:r>
            <a:r>
              <a:rPr lang="ru-RU" dirty="0">
                <a:latin typeface="Arial" panose="020B0604020202020204" pitchFamily="34" charset="0"/>
                <a:cs typeface="Arial" panose="020B0604020202020204" pitchFamily="34" charset="0"/>
              </a:rPr>
              <a:t> </a:t>
            </a:r>
            <a:r>
              <a:rPr lang="en-GB"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қалыпты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жағдай</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Мектепке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барудың</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бірінші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күндері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апталары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ағзаның</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төзімділігі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төмендейді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баланың</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ұйқысы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тәбеті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бұзылады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дене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қызуы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көтеріледі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Бірінші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сыныптағылардың</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көңілі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басқа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жаққа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ауып</a:t>
            </a:r>
            <a:r>
              <a:rPr lang="ru-RU" dirty="0">
                <a:latin typeface="Arial" panose="020B0604020202020204" pitchFamily="34" charset="0"/>
                <a:cs typeface="Arial" panose="020B0604020202020204" pitchFamily="34" charset="0"/>
              </a:rPr>
              <a:t> кете </a:t>
            </a:r>
            <a:r>
              <a:rPr lang="ru-RU" dirty="0" err="1">
                <a:latin typeface="Arial" panose="020B0604020202020204" pitchFamily="34" charset="0"/>
                <a:cs typeface="Arial" panose="020B0604020202020204" pitchFamily="34" charset="0"/>
              </a:rPr>
              <a:t>береді</a:t>
            </a:r>
            <a:r>
              <a:rPr lang="ru-RU" dirty="0">
                <a:latin typeface="Arial" panose="020B0604020202020204" pitchFamily="34" charset="0"/>
                <a:cs typeface="Arial" panose="020B0604020202020204" pitchFamily="34" charset="0"/>
              </a:rPr>
              <a:t>, тез </a:t>
            </a:r>
            <a:r>
              <a:rPr lang="ru-RU" dirty="0" err="1">
                <a:latin typeface="Arial" panose="020B0604020202020204" pitchFamily="34" charset="0"/>
                <a:cs typeface="Arial" panose="020B0604020202020204" pitchFamily="34" charset="0"/>
              </a:rPr>
              <a:t>шаршайды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лезде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қозғыш</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эмоцияшыл</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әсершіл</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болады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Олардың</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мінез</a:t>
            </a:r>
            <a:r>
              <a:rPr lang="en-GB" dirty="0">
                <a:latin typeface="Arial" panose="020B0604020202020204" pitchFamily="34" charset="0"/>
                <a:cs typeface="Arial" panose="020B0604020202020204" pitchFamily="34" charset="0"/>
              </a:rPr>
              <a:t>-</a:t>
            </a:r>
            <a:r>
              <a:rPr lang="kk-KZ" dirty="0">
                <a:latin typeface="Arial" panose="020B0604020202020204" pitchFamily="34" charset="0"/>
                <a:cs typeface="Arial" panose="020B0604020202020204" pitchFamily="34" charset="0"/>
              </a:rPr>
              <a:t>құлқы сылбырлығымен, ұқыпсыздығымен, тәртіпсіздігімен ерекшеленеді.</a:t>
            </a:r>
          </a:p>
          <a:p>
            <a:pPr indent="182880" algn="l"/>
            <a:r>
              <a:rPr lang="kk-KZ" dirty="0">
                <a:latin typeface="Arial" panose="020B0604020202020204" pitchFamily="34" charset="0"/>
                <a:cs typeface="Arial" panose="020B0604020202020204" pitchFamily="34" charset="0"/>
              </a:rPr>
              <a:t>Не болып жатыр, не істеу керек және менің ата</a:t>
            </a:r>
            <a:r>
              <a:rPr lang="en-GB" dirty="0">
                <a:latin typeface="Arial" panose="020B0604020202020204" pitchFamily="34" charset="0"/>
                <a:cs typeface="Arial" panose="020B0604020202020204" pitchFamily="34" charset="0"/>
              </a:rPr>
              <a:t>-</a:t>
            </a:r>
            <a:r>
              <a:rPr lang="kk-KZ" dirty="0">
                <a:latin typeface="Arial" panose="020B0604020202020204" pitchFamily="34" charset="0"/>
                <a:cs typeface="Arial" panose="020B0604020202020204" pitchFamily="34" charset="0"/>
              </a:rPr>
              <a:t>ана ретіндегі рөлім қандай </a:t>
            </a:r>
            <a:r>
              <a:rPr lang="en-GB" dirty="0">
                <a:latin typeface="Arial" panose="020B0604020202020204" pitchFamily="34" charset="0"/>
                <a:cs typeface="Arial" panose="020B0604020202020204" pitchFamily="34" charset="0"/>
              </a:rPr>
              <a:t>–</a:t>
            </a:r>
            <a:r>
              <a:rPr lang="kk-KZ" dirty="0">
                <a:latin typeface="Arial" panose="020B0604020202020204" pitchFamily="34" charset="0"/>
                <a:cs typeface="Arial" panose="020B0604020202020204" pitchFamily="34" charset="0"/>
              </a:rPr>
              <a:t> бүгінгі кездесуде анықтаймыз.</a:t>
            </a:r>
            <a:endParaRPr lang="ru-RU" dirty="0">
              <a:latin typeface="Arial" panose="020B0604020202020204" pitchFamily="34" charset="0"/>
              <a:cs typeface="Arial" panose="020B0604020202020204" pitchFamily="34" charset="0"/>
            </a:endParaRPr>
          </a:p>
          <a:p>
            <a:pPr indent="182880" algn="l"/>
            <a:endParaRPr lang="ru-RU" dirty="0">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0"/>
          </p:nvPr>
        </p:nvSpPr>
        <p:spPr/>
        <p:txBody>
          <a:bodyPr/>
          <a:lstStyle/>
          <a:p>
            <a:fld id="{C9FCF9B8-F75E-49DC-9DDF-D9FA28FD62AC}" type="slidenum">
              <a:rPr lang="ru-RU" smtClean="0"/>
              <a:pPr/>
              <a:t>2</a:t>
            </a:fld>
            <a:endParaRPr lang="ru-RU"/>
          </a:p>
        </p:txBody>
      </p:sp>
    </p:spTree>
    <p:extLst>
      <p:ext uri="{BB962C8B-B14F-4D97-AF65-F5344CB8AC3E}">
        <p14:creationId xmlns="" xmlns:p14="http://schemas.microsoft.com/office/powerpoint/2010/main" val="10321607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indent="182880" algn="l"/>
            <a:r>
              <a:rPr lang="ru-RU" sz="1200" b="0" i="0" kern="1200" dirty="0" err="1">
                <a:solidFill>
                  <a:schemeClr val="tx1"/>
                </a:solidFill>
                <a:effectLst/>
                <a:latin typeface="+mn-lt"/>
                <a:ea typeface="+mn-ea"/>
                <a:cs typeface="+mn-cs"/>
              </a:rPr>
              <a:t>Әлеуметтік</a:t>
            </a:r>
            <a:r>
              <a:rPr lang="ru-RU" sz="1200" b="0" i="0" kern="1200" dirty="0">
                <a:solidFill>
                  <a:schemeClr val="tx1"/>
                </a:solidFill>
                <a:effectLst/>
                <a:latin typeface="+mn-lt"/>
                <a:ea typeface="+mn-ea"/>
                <a:cs typeface="+mn-cs"/>
              </a:rPr>
              <a:t> </a:t>
            </a:r>
            <a:r>
              <a:rPr lang="ru-RU" sz="1200" b="0" i="0" kern="1200" dirty="0" err="1">
                <a:solidFill>
                  <a:schemeClr val="tx1"/>
                </a:solidFill>
                <a:effectLst/>
                <a:latin typeface="+mn-lt"/>
                <a:ea typeface="+mn-ea"/>
                <a:cs typeface="+mn-cs"/>
              </a:rPr>
              <a:t>бейімделу</a:t>
            </a:r>
            <a:r>
              <a:rPr lang="ru-RU" sz="1200" b="0" i="0" kern="1200" dirty="0">
                <a:solidFill>
                  <a:schemeClr val="tx1"/>
                </a:solidFill>
                <a:effectLst/>
                <a:latin typeface="+mn-lt"/>
                <a:ea typeface="+mn-ea"/>
                <a:cs typeface="+mn-cs"/>
              </a:rPr>
              <a:t> </a:t>
            </a:r>
            <a:r>
              <a:rPr lang="en-GB" sz="1200" b="0" i="0" kern="1200" dirty="0">
                <a:solidFill>
                  <a:schemeClr val="tx1"/>
                </a:solidFill>
                <a:effectLst/>
                <a:latin typeface="+mn-lt"/>
                <a:ea typeface="+mn-ea"/>
                <a:cs typeface="+mn-cs"/>
              </a:rPr>
              <a:t>–</a:t>
            </a:r>
            <a:r>
              <a:rPr lang="kk-KZ" sz="1200" b="0" i="0" kern="1200" dirty="0">
                <a:solidFill>
                  <a:schemeClr val="tx1"/>
                </a:solidFill>
                <a:effectLst/>
                <a:latin typeface="+mn-lt"/>
                <a:ea typeface="+mn-ea"/>
                <a:cs typeface="+mn-cs"/>
              </a:rPr>
              <a:t> адамның қоғам қатарына ену барысы, оның нәтижесінде сана</a:t>
            </a:r>
            <a:r>
              <a:rPr lang="en-GB" sz="1200" b="0" i="0" kern="1200" dirty="0">
                <a:solidFill>
                  <a:schemeClr val="tx1"/>
                </a:solidFill>
                <a:effectLst/>
                <a:latin typeface="+mn-lt"/>
                <a:ea typeface="+mn-ea"/>
                <a:cs typeface="+mn-cs"/>
              </a:rPr>
              <a:t>-</a:t>
            </a:r>
            <a:r>
              <a:rPr lang="kk-KZ" sz="1200" b="0" i="0" kern="1200" dirty="0">
                <a:solidFill>
                  <a:schemeClr val="tx1"/>
                </a:solidFill>
                <a:effectLst/>
                <a:latin typeface="+mn-lt"/>
                <a:ea typeface="+mn-ea"/>
                <a:cs typeface="+mn-cs"/>
              </a:rPr>
              <a:t>сезім және рөлдік мінез</a:t>
            </a:r>
            <a:r>
              <a:rPr lang="en-GB" sz="1200" b="0" i="0" kern="1200" dirty="0">
                <a:solidFill>
                  <a:schemeClr val="tx1"/>
                </a:solidFill>
                <a:effectLst/>
                <a:latin typeface="+mn-lt"/>
                <a:ea typeface="+mn-ea"/>
                <a:cs typeface="+mn-cs"/>
              </a:rPr>
              <a:t>-</a:t>
            </a:r>
            <a:r>
              <a:rPr lang="kk-KZ" sz="1200" b="0" i="0" kern="1200" dirty="0">
                <a:solidFill>
                  <a:schemeClr val="tx1"/>
                </a:solidFill>
                <a:effectLst/>
                <a:latin typeface="+mn-lt"/>
                <a:ea typeface="+mn-ea"/>
                <a:cs typeface="+mn-cs"/>
              </a:rPr>
              <a:t>құлық, өзін</a:t>
            </a:r>
            <a:r>
              <a:rPr lang="en-GB" sz="1200" b="0" i="0" kern="1200" dirty="0">
                <a:solidFill>
                  <a:schemeClr val="tx1"/>
                </a:solidFill>
                <a:effectLst/>
                <a:latin typeface="+mn-lt"/>
                <a:ea typeface="+mn-ea"/>
                <a:cs typeface="+mn-cs"/>
              </a:rPr>
              <a:t>-</a:t>
            </a:r>
            <a:r>
              <a:rPr lang="kk-KZ" sz="1200" b="0" i="0" kern="1200" dirty="0">
                <a:solidFill>
                  <a:schemeClr val="tx1"/>
                </a:solidFill>
                <a:effectLst/>
                <a:latin typeface="+mn-lt"/>
                <a:ea typeface="+mn-ea"/>
                <a:cs typeface="+mn-cs"/>
              </a:rPr>
              <a:t>өзі қадағалау және өз</a:t>
            </a:r>
            <a:r>
              <a:rPr lang="en-GB" sz="1200" b="0" i="0" kern="1200" dirty="0">
                <a:solidFill>
                  <a:schemeClr val="tx1"/>
                </a:solidFill>
                <a:effectLst/>
                <a:latin typeface="+mn-lt"/>
                <a:ea typeface="+mn-ea"/>
                <a:cs typeface="+mn-cs"/>
              </a:rPr>
              <a:t>-</a:t>
            </a:r>
            <a:r>
              <a:rPr lang="kk-KZ" sz="1200" b="0" i="0" kern="1200" dirty="0">
                <a:solidFill>
                  <a:schemeClr val="tx1"/>
                </a:solidFill>
                <a:effectLst/>
                <a:latin typeface="+mn-lt"/>
                <a:ea typeface="+mn-ea"/>
                <a:cs typeface="+mn-cs"/>
              </a:rPr>
              <a:t>өзіне қызмет көрсету қабілеттері, айналадағылармен лайықты байланыстар қалыптасады, бұл </a:t>
            </a:r>
            <a:r>
              <a:rPr lang="en-GB" sz="1200" b="0" i="0" kern="1200" dirty="0">
                <a:solidFill>
                  <a:schemeClr val="tx1"/>
                </a:solidFill>
                <a:effectLst/>
                <a:latin typeface="+mn-lt"/>
                <a:ea typeface="+mn-ea"/>
                <a:cs typeface="+mn-cs"/>
              </a:rPr>
              <a:t>–</a:t>
            </a:r>
            <a:r>
              <a:rPr lang="ru-RU" sz="1200" b="0" i="0" kern="1200" dirty="0">
                <a:solidFill>
                  <a:schemeClr val="tx1"/>
                </a:solidFill>
                <a:effectLst/>
                <a:latin typeface="+mn-lt"/>
                <a:ea typeface="+mn-ea"/>
                <a:cs typeface="+mn-cs"/>
              </a:rPr>
              <a:t> </a:t>
            </a:r>
            <a:r>
              <a:rPr lang="kk-KZ" sz="1200" b="0" i="0" kern="1200" dirty="0">
                <a:solidFill>
                  <a:schemeClr val="tx1"/>
                </a:solidFill>
                <a:effectLst/>
                <a:latin typeface="+mn-lt"/>
                <a:ea typeface="+mn-ea"/>
                <a:cs typeface="+mn-cs"/>
              </a:rPr>
              <a:t>белгілі әлеуметтік</a:t>
            </a:r>
            <a:r>
              <a:rPr lang="en-GB" sz="1200" b="0" i="0" kern="1200" dirty="0">
                <a:solidFill>
                  <a:schemeClr val="tx1"/>
                </a:solidFill>
                <a:effectLst/>
                <a:latin typeface="+mn-lt"/>
                <a:ea typeface="+mn-ea"/>
                <a:cs typeface="+mn-cs"/>
              </a:rPr>
              <a:t>-</a:t>
            </a:r>
            <a:r>
              <a:rPr lang="kk-KZ" sz="1200" b="0" i="0" kern="1200" dirty="0">
                <a:solidFill>
                  <a:schemeClr val="tx1"/>
                </a:solidFill>
                <a:effectLst/>
                <a:latin typeface="+mn-lt"/>
                <a:ea typeface="+mn-ea"/>
                <a:cs typeface="+mn-cs"/>
              </a:rPr>
              <a:t>психологиялық мәртебеге ие болу, белгілі бір әлеуметтік рөлдік функцияларды меңгеру барысы.</a:t>
            </a:r>
          </a:p>
          <a:p>
            <a:pPr indent="182880" algn="l"/>
            <a:r>
              <a:rPr lang="ru-RU" sz="1200" b="0" i="0" kern="1200" dirty="0" err="1" smtClean="0">
                <a:solidFill>
                  <a:schemeClr val="tx1"/>
                </a:solidFill>
                <a:effectLst/>
                <a:latin typeface="+mn-lt"/>
                <a:ea typeface="+mn-ea"/>
                <a:cs typeface="+mn-cs"/>
              </a:rPr>
              <a:t>Физикалық</a:t>
            </a:r>
            <a:r>
              <a:rPr lang="ru-RU" sz="1200" b="0" i="0" kern="1200" dirty="0" smtClean="0">
                <a:solidFill>
                  <a:schemeClr val="tx1"/>
                </a:solidFill>
                <a:effectLst/>
                <a:latin typeface="+mn-lt"/>
                <a:ea typeface="+mn-ea"/>
                <a:cs typeface="+mn-cs"/>
              </a:rPr>
              <a:t> </a:t>
            </a:r>
            <a:r>
              <a:rPr lang="ru-RU" sz="1200" b="0" i="0" kern="1200" dirty="0" err="1">
                <a:solidFill>
                  <a:schemeClr val="tx1"/>
                </a:solidFill>
                <a:effectLst/>
                <a:latin typeface="+mn-lt"/>
                <a:ea typeface="+mn-ea"/>
                <a:cs typeface="+mn-cs"/>
              </a:rPr>
              <a:t>тұрғыдан</a:t>
            </a:r>
            <a:r>
              <a:rPr lang="ru-RU" sz="1200" b="0" i="0" kern="1200" dirty="0">
                <a:solidFill>
                  <a:schemeClr val="tx1"/>
                </a:solidFill>
                <a:effectLst/>
                <a:latin typeface="+mn-lt"/>
                <a:ea typeface="+mn-ea"/>
                <a:cs typeface="+mn-cs"/>
              </a:rPr>
              <a:t> </a:t>
            </a:r>
            <a:r>
              <a:rPr lang="ru-RU" sz="1200" b="0" i="0" kern="1200" dirty="0" err="1">
                <a:solidFill>
                  <a:schemeClr val="tx1"/>
                </a:solidFill>
                <a:effectLst/>
                <a:latin typeface="+mn-lt"/>
                <a:ea typeface="+mn-ea"/>
                <a:cs typeface="+mn-cs"/>
              </a:rPr>
              <a:t>қатарластарымен</a:t>
            </a:r>
            <a:r>
              <a:rPr lang="ru-RU" sz="1200" b="0" i="0" kern="1200" dirty="0">
                <a:solidFill>
                  <a:schemeClr val="tx1"/>
                </a:solidFill>
                <a:effectLst/>
                <a:latin typeface="+mn-lt"/>
                <a:ea typeface="+mn-ea"/>
                <a:cs typeface="+mn-cs"/>
              </a:rPr>
              <a:t>, </a:t>
            </a:r>
            <a:r>
              <a:rPr lang="ru-RU" sz="1200" b="0" i="0" kern="1200" dirty="0" err="1">
                <a:solidFill>
                  <a:schemeClr val="tx1"/>
                </a:solidFill>
                <a:effectLst/>
                <a:latin typeface="+mn-lt"/>
                <a:ea typeface="+mn-ea"/>
                <a:cs typeface="+mn-cs"/>
              </a:rPr>
              <a:t>педагогтармен</a:t>
            </a:r>
            <a:r>
              <a:rPr lang="ru-RU" sz="1200" b="0" i="0" kern="1200" dirty="0">
                <a:solidFill>
                  <a:schemeClr val="tx1"/>
                </a:solidFill>
                <a:effectLst/>
                <a:latin typeface="+mn-lt"/>
                <a:ea typeface="+mn-ea"/>
                <a:cs typeface="+mn-cs"/>
              </a:rPr>
              <a:t> </a:t>
            </a:r>
            <a:r>
              <a:rPr lang="ru-RU" sz="1200" b="0" i="0" kern="1200" dirty="0" err="1">
                <a:solidFill>
                  <a:schemeClr val="tx1"/>
                </a:solidFill>
                <a:effectLst/>
                <a:latin typeface="+mn-lt"/>
                <a:ea typeface="+mn-ea"/>
                <a:cs typeface="+mn-cs"/>
              </a:rPr>
              <a:t>қарым</a:t>
            </a:r>
            <a:r>
              <a:rPr lang="en-GB" sz="1200" b="0" i="0" kern="1200" dirty="0">
                <a:solidFill>
                  <a:schemeClr val="tx1"/>
                </a:solidFill>
                <a:effectLst/>
                <a:latin typeface="+mn-lt"/>
                <a:ea typeface="+mn-ea"/>
                <a:cs typeface="+mn-cs"/>
              </a:rPr>
              <a:t>-</a:t>
            </a:r>
            <a:r>
              <a:rPr lang="kk-KZ" sz="1200" b="0" i="0" kern="1200" dirty="0">
                <a:solidFill>
                  <a:schemeClr val="tx1"/>
                </a:solidFill>
                <a:effectLst/>
                <a:latin typeface="+mn-lt"/>
                <a:ea typeface="+mn-ea"/>
                <a:cs typeface="+mn-cs"/>
              </a:rPr>
              <a:t>қатынас құра алатын және өз мінез</a:t>
            </a:r>
            <a:r>
              <a:rPr lang="en-GB" sz="1200" b="0" i="0" kern="1200" dirty="0">
                <a:solidFill>
                  <a:schemeClr val="tx1"/>
                </a:solidFill>
                <a:effectLst/>
                <a:latin typeface="+mn-lt"/>
                <a:ea typeface="+mn-ea"/>
                <a:cs typeface="+mn-cs"/>
              </a:rPr>
              <a:t>-</a:t>
            </a:r>
            <a:r>
              <a:rPr lang="kk-KZ" sz="1200" b="0" i="0" kern="1200" dirty="0">
                <a:solidFill>
                  <a:schemeClr val="tx1"/>
                </a:solidFill>
                <a:effectLst/>
                <a:latin typeface="+mn-lt"/>
                <a:ea typeface="+mn-ea"/>
                <a:cs typeface="+mn-cs"/>
              </a:rPr>
              <a:t>құлқын физикалық тұрғыдан өз бетінше реттеу әдістерін меңгерген балалар әлдеқайда жетілген болады: олардың кеудесі тік, тері беттері физикалық белсенділігіне сай, денесі «бұлшық еттерге» толы, олар өз жасына сай физикалық жүктемелерді көтеруге қабілетті.</a:t>
            </a:r>
          </a:p>
          <a:p>
            <a:pPr indent="182880" algn="l"/>
            <a:r>
              <a:rPr lang="ru-RU" sz="1200" b="0" i="0" kern="1200" dirty="0" err="1">
                <a:solidFill>
                  <a:schemeClr val="tx1"/>
                </a:solidFill>
                <a:effectLst/>
                <a:latin typeface="+mn-lt"/>
                <a:ea typeface="+mn-ea"/>
                <a:cs typeface="+mn-cs"/>
              </a:rPr>
              <a:t>Алайда</a:t>
            </a:r>
            <a:r>
              <a:rPr lang="ru-RU" sz="1200" b="0" i="0" kern="1200" dirty="0">
                <a:solidFill>
                  <a:schemeClr val="tx1"/>
                </a:solidFill>
                <a:effectLst/>
                <a:latin typeface="+mn-lt"/>
                <a:ea typeface="+mn-ea"/>
                <a:cs typeface="+mn-cs"/>
              </a:rPr>
              <a:t>, </a:t>
            </a:r>
            <a:r>
              <a:rPr lang="ru-RU" sz="1200" b="0" i="0" kern="1200" dirty="0" err="1">
                <a:solidFill>
                  <a:schemeClr val="tx1"/>
                </a:solidFill>
                <a:effectLst/>
                <a:latin typeface="+mn-lt"/>
                <a:ea typeface="+mn-ea"/>
                <a:cs typeface="+mn-cs"/>
              </a:rPr>
              <a:t>көбінесе</a:t>
            </a:r>
            <a:r>
              <a:rPr lang="ru-RU" sz="1200" b="0" i="0" kern="1200" dirty="0">
                <a:solidFill>
                  <a:schemeClr val="tx1"/>
                </a:solidFill>
                <a:effectLst/>
                <a:latin typeface="+mn-lt"/>
                <a:ea typeface="+mn-ea"/>
                <a:cs typeface="+mn-cs"/>
              </a:rPr>
              <a:t> </a:t>
            </a:r>
            <a:r>
              <a:rPr lang="ru-RU" sz="1200" b="0" i="0" kern="1200" dirty="0" err="1">
                <a:solidFill>
                  <a:schemeClr val="tx1"/>
                </a:solidFill>
                <a:effectLst/>
                <a:latin typeface="+mn-lt"/>
                <a:ea typeface="+mn-ea"/>
                <a:cs typeface="+mn-cs"/>
              </a:rPr>
              <a:t>балалар</a:t>
            </a:r>
            <a:r>
              <a:rPr lang="ru-RU" sz="1200" b="0" i="0" kern="1200" dirty="0">
                <a:solidFill>
                  <a:schemeClr val="tx1"/>
                </a:solidFill>
                <a:effectLst/>
                <a:latin typeface="+mn-lt"/>
                <a:ea typeface="+mn-ea"/>
                <a:cs typeface="+mn-cs"/>
              </a:rPr>
              <a:t> </a:t>
            </a:r>
            <a:r>
              <a:rPr lang="ru-RU" sz="1200" b="0" i="0" kern="1200" dirty="0" err="1">
                <a:solidFill>
                  <a:schemeClr val="tx1"/>
                </a:solidFill>
                <a:effectLst/>
                <a:latin typeface="+mn-lt"/>
                <a:ea typeface="+mn-ea"/>
                <a:cs typeface="+mn-cs"/>
              </a:rPr>
              <a:t>бейімделу</a:t>
            </a:r>
            <a:r>
              <a:rPr lang="ru-RU" sz="1200" b="0" i="0" kern="1200" dirty="0">
                <a:solidFill>
                  <a:schemeClr val="tx1"/>
                </a:solidFill>
                <a:effectLst/>
                <a:latin typeface="+mn-lt"/>
                <a:ea typeface="+mn-ea"/>
                <a:cs typeface="+mn-cs"/>
              </a:rPr>
              <a:t> </a:t>
            </a:r>
            <a:r>
              <a:rPr lang="ru-RU" sz="1200" b="0" i="0" kern="1200" dirty="0" err="1">
                <a:solidFill>
                  <a:schemeClr val="tx1"/>
                </a:solidFill>
                <a:effectLst/>
                <a:latin typeface="+mn-lt"/>
                <a:ea typeface="+mn-ea"/>
                <a:cs typeface="+mn-cs"/>
              </a:rPr>
              <a:t>сатысында</a:t>
            </a:r>
            <a:r>
              <a:rPr lang="ru-RU" sz="1200" b="0" i="0" kern="1200" dirty="0">
                <a:solidFill>
                  <a:schemeClr val="tx1"/>
                </a:solidFill>
                <a:effectLst/>
                <a:latin typeface="+mn-lt"/>
                <a:ea typeface="+mn-ea"/>
                <a:cs typeface="+mn-cs"/>
              </a:rPr>
              <a:t> </a:t>
            </a:r>
            <a:r>
              <a:rPr lang="ru-RU" sz="1200" b="0" i="0" kern="1200" dirty="0" err="1">
                <a:solidFill>
                  <a:schemeClr val="tx1"/>
                </a:solidFill>
                <a:effectLst/>
                <a:latin typeface="+mn-lt"/>
                <a:ea typeface="+mn-ea"/>
                <a:cs typeface="+mn-cs"/>
              </a:rPr>
              <a:t>тұйықтық</a:t>
            </a:r>
            <a:r>
              <a:rPr lang="ru-RU" sz="1200" b="0" i="0" kern="1200" dirty="0">
                <a:solidFill>
                  <a:schemeClr val="tx1"/>
                </a:solidFill>
                <a:effectLst/>
                <a:latin typeface="+mn-lt"/>
                <a:ea typeface="+mn-ea"/>
                <a:cs typeface="+mn-cs"/>
              </a:rPr>
              <a:t>, </a:t>
            </a:r>
            <a:r>
              <a:rPr lang="ru-RU" sz="1200" b="0" i="0" kern="1200" dirty="0" err="1">
                <a:solidFill>
                  <a:schemeClr val="tx1"/>
                </a:solidFill>
                <a:effectLst/>
                <a:latin typeface="+mn-lt"/>
                <a:ea typeface="+mn-ea"/>
                <a:cs typeface="+mn-cs"/>
              </a:rPr>
              <a:t>сенімсіздік</a:t>
            </a:r>
            <a:r>
              <a:rPr lang="ru-RU" sz="1200" b="0" i="0" kern="1200" dirty="0">
                <a:solidFill>
                  <a:schemeClr val="tx1"/>
                </a:solidFill>
                <a:effectLst/>
                <a:latin typeface="+mn-lt"/>
                <a:ea typeface="+mn-ea"/>
                <a:cs typeface="+mn-cs"/>
              </a:rPr>
              <a:t>, </a:t>
            </a:r>
            <a:r>
              <a:rPr lang="ru-RU" sz="1200" b="0" i="0" kern="1200" dirty="0" err="1">
                <a:solidFill>
                  <a:schemeClr val="tx1"/>
                </a:solidFill>
                <a:effectLst/>
                <a:latin typeface="+mn-lt"/>
                <a:ea typeface="+mn-ea"/>
                <a:cs typeface="+mn-cs"/>
              </a:rPr>
              <a:t>қорқыныш</a:t>
            </a:r>
            <a:r>
              <a:rPr lang="ru-RU" sz="1200" b="0" i="0" kern="1200" dirty="0">
                <a:solidFill>
                  <a:schemeClr val="tx1"/>
                </a:solidFill>
                <a:effectLst/>
                <a:latin typeface="+mn-lt"/>
                <a:ea typeface="+mn-ea"/>
                <a:cs typeface="+mn-cs"/>
              </a:rPr>
              <a:t> </a:t>
            </a:r>
            <a:r>
              <a:rPr lang="ru-RU" sz="1200" b="0" i="0" kern="1200" dirty="0" err="1">
                <a:solidFill>
                  <a:schemeClr val="tx1"/>
                </a:solidFill>
                <a:effectLst/>
                <a:latin typeface="+mn-lt"/>
                <a:ea typeface="+mn-ea"/>
                <a:cs typeface="+mn-cs"/>
              </a:rPr>
              <a:t>көрсетеді</a:t>
            </a:r>
            <a:r>
              <a:rPr lang="ru-RU" sz="1200" b="0" i="0" kern="1200" dirty="0">
                <a:solidFill>
                  <a:schemeClr val="tx1"/>
                </a:solidFill>
                <a:effectLst/>
                <a:latin typeface="+mn-lt"/>
                <a:ea typeface="+mn-ea"/>
                <a:cs typeface="+mn-cs"/>
              </a:rPr>
              <a:t>, </a:t>
            </a:r>
            <a:r>
              <a:rPr lang="ru-RU" sz="1200" b="0" i="0" kern="1200" dirty="0" err="1">
                <a:solidFill>
                  <a:schemeClr val="tx1"/>
                </a:solidFill>
                <a:effectLst/>
                <a:latin typeface="+mn-lt"/>
                <a:ea typeface="+mn-ea"/>
                <a:cs typeface="+mn-cs"/>
              </a:rPr>
              <a:t>бұл</a:t>
            </a:r>
            <a:r>
              <a:rPr lang="ru-RU" sz="1200" b="0" i="0" kern="1200" dirty="0">
                <a:solidFill>
                  <a:schemeClr val="tx1"/>
                </a:solidFill>
                <a:effectLst/>
                <a:latin typeface="+mn-lt"/>
                <a:ea typeface="+mn-ea"/>
                <a:cs typeface="+mn-cs"/>
              </a:rPr>
              <a:t> </a:t>
            </a:r>
            <a:r>
              <a:rPr lang="en-GB" sz="1200" b="0" i="0" kern="1200" dirty="0">
                <a:solidFill>
                  <a:schemeClr val="tx1"/>
                </a:solidFill>
                <a:effectLst/>
                <a:latin typeface="+mn-lt"/>
                <a:ea typeface="+mn-ea"/>
                <a:cs typeface="+mn-cs"/>
              </a:rPr>
              <a:t>–</a:t>
            </a:r>
            <a:r>
              <a:rPr lang="kk-KZ" sz="1200" b="0" i="0" kern="1200" dirty="0">
                <a:solidFill>
                  <a:schemeClr val="tx1"/>
                </a:solidFill>
                <a:effectLst/>
                <a:latin typeface="+mn-lt"/>
                <a:ea typeface="+mn-ea"/>
                <a:cs typeface="+mn-cs"/>
              </a:rPr>
              <a:t> алғашқы </a:t>
            </a:r>
            <a:r>
              <a:rPr lang="en-GB" sz="1200" b="0" i="0" kern="1200" dirty="0">
                <a:solidFill>
                  <a:schemeClr val="tx1"/>
                </a:solidFill>
                <a:effectLst/>
                <a:latin typeface="+mn-lt"/>
                <a:ea typeface="+mn-ea"/>
                <a:cs typeface="+mn-cs"/>
              </a:rPr>
              <a:t>2-3 </a:t>
            </a:r>
            <a:r>
              <a:rPr lang="kk-KZ" sz="1200" b="0" i="0" kern="1200" dirty="0">
                <a:solidFill>
                  <a:schemeClr val="tx1"/>
                </a:solidFill>
                <a:effectLst/>
                <a:latin typeface="+mn-lt"/>
                <a:ea typeface="+mn-ea"/>
                <a:cs typeface="+mn-cs"/>
              </a:rPr>
              <a:t>аптадағы жаңа ортаға қатысты көрсетілетін орынды реакция. </a:t>
            </a:r>
            <a:endParaRPr lang="kk-KZ" sz="1200" b="0" i="0" kern="1200" dirty="0" smtClean="0">
              <a:solidFill>
                <a:schemeClr val="tx1"/>
              </a:solidFill>
              <a:effectLst/>
              <a:latin typeface="+mn-lt"/>
              <a:ea typeface="+mn-ea"/>
              <a:cs typeface="+mn-cs"/>
            </a:endParaRPr>
          </a:p>
          <a:p>
            <a:pPr indent="182880" algn="l"/>
            <a:r>
              <a:rPr lang="ru-RU" sz="1200" b="0" i="0" kern="1200" baseline="0" dirty="0" err="1" smtClean="0">
                <a:solidFill>
                  <a:schemeClr val="tx1"/>
                </a:solidFill>
                <a:effectLst/>
                <a:latin typeface="+mn-lt"/>
                <a:ea typeface="+mn-ea"/>
                <a:cs typeface="+mn-cs"/>
              </a:rPr>
              <a:t>Ата</a:t>
            </a:r>
            <a:r>
              <a:rPr lang="en-GB" sz="1200" b="0" i="0" kern="1200" baseline="0" dirty="0">
                <a:solidFill>
                  <a:schemeClr val="tx1"/>
                </a:solidFill>
                <a:effectLst/>
                <a:latin typeface="+mn-lt"/>
                <a:ea typeface="+mn-ea"/>
                <a:cs typeface="+mn-cs"/>
              </a:rPr>
              <a:t>-</a:t>
            </a:r>
            <a:r>
              <a:rPr lang="kk-KZ" sz="1200" b="0" i="0" kern="1200" baseline="0" dirty="0">
                <a:solidFill>
                  <a:schemeClr val="tx1"/>
                </a:solidFill>
                <a:effectLst/>
                <a:latin typeface="+mn-lt"/>
                <a:ea typeface="+mn-ea"/>
                <a:cs typeface="+mn-cs"/>
              </a:rPr>
              <a:t>ананың міндеті </a:t>
            </a:r>
            <a:r>
              <a:rPr lang="en-GB" sz="1200" b="0" i="0" kern="1200" baseline="0" dirty="0">
                <a:solidFill>
                  <a:schemeClr val="tx1"/>
                </a:solidFill>
                <a:effectLst/>
                <a:latin typeface="+mn-lt"/>
                <a:ea typeface="+mn-ea"/>
                <a:cs typeface="+mn-cs"/>
              </a:rPr>
              <a:t>–</a:t>
            </a:r>
            <a:r>
              <a:rPr lang="kk-KZ" sz="1200" b="0" i="0" kern="1200" baseline="0" dirty="0">
                <a:solidFill>
                  <a:schemeClr val="tx1"/>
                </a:solidFill>
                <a:effectLst/>
                <a:latin typeface="+mn-lt"/>
                <a:ea typeface="+mn-ea"/>
                <a:cs typeface="+mn-cs"/>
              </a:rPr>
              <a:t> баланы тиімді коммуникация (өзара әрекеттестік) әдістеріне үйрету, жаңа міндеттерді дұрыс түсінуді қалыптастыру, өзінің өзгелерден өзгешелігін қабылдай білуге үйрету!</a:t>
            </a:r>
            <a:endParaRPr lang="ru-RU" sz="1200" b="0" i="0" kern="1200" baseline="0" dirty="0">
              <a:solidFill>
                <a:schemeClr val="tx1"/>
              </a:solidFill>
              <a:effectLst/>
              <a:latin typeface="+mn-lt"/>
              <a:ea typeface="+mn-ea"/>
              <a:cs typeface="+mn-cs"/>
            </a:endParaRPr>
          </a:p>
        </p:txBody>
      </p:sp>
      <p:sp>
        <p:nvSpPr>
          <p:cNvPr id="4" name="Номер слайда 3"/>
          <p:cNvSpPr>
            <a:spLocks noGrp="1"/>
          </p:cNvSpPr>
          <p:nvPr>
            <p:ph type="sldNum" sz="quarter" idx="10"/>
          </p:nvPr>
        </p:nvSpPr>
        <p:spPr/>
        <p:txBody>
          <a:bodyPr/>
          <a:lstStyle/>
          <a:p>
            <a:fld id="{C9FCF9B8-F75E-49DC-9DDF-D9FA28FD62AC}" type="slidenum">
              <a:rPr lang="ru-RU" smtClean="0"/>
              <a:pPr/>
              <a:t>3</a:t>
            </a:fld>
            <a:endParaRPr lang="ru-RU"/>
          </a:p>
        </p:txBody>
      </p:sp>
    </p:spTree>
    <p:extLst>
      <p:ext uri="{BB962C8B-B14F-4D97-AF65-F5344CB8AC3E}">
        <p14:creationId xmlns="" xmlns:p14="http://schemas.microsoft.com/office/powerpoint/2010/main" val="7738525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indent="182880"/>
            <a:r>
              <a:rPr lang="ru-RU" dirty="0" err="1"/>
              <a:t>Мектепке</a:t>
            </a:r>
            <a:r>
              <a:rPr lang="ru-RU" dirty="0"/>
              <a:t> </a:t>
            </a:r>
            <a:r>
              <a:rPr lang="ru-RU" dirty="0" err="1"/>
              <a:t>бейімделу</a:t>
            </a:r>
            <a:r>
              <a:rPr lang="ru-RU" dirty="0"/>
              <a:t> </a:t>
            </a:r>
            <a:r>
              <a:rPr lang="ru-RU" dirty="0" err="1"/>
              <a:t>барлық</a:t>
            </a:r>
            <a:r>
              <a:rPr lang="ru-RU" dirty="0"/>
              <a:t> </a:t>
            </a:r>
            <a:r>
              <a:rPr lang="ru-RU" dirty="0" err="1"/>
              <a:t>жүйелердің</a:t>
            </a:r>
            <a:r>
              <a:rPr lang="ru-RU" dirty="0"/>
              <a:t> </a:t>
            </a:r>
            <a:r>
              <a:rPr lang="ru-RU" dirty="0" err="1"/>
              <a:t>айтарлықтай</a:t>
            </a:r>
            <a:r>
              <a:rPr lang="ru-RU" dirty="0"/>
              <a:t> </a:t>
            </a:r>
            <a:r>
              <a:rPr lang="ru-RU" dirty="0" err="1"/>
              <a:t>ширығуымен</a:t>
            </a:r>
            <a:r>
              <a:rPr lang="ru-RU" dirty="0"/>
              <a:t> </a:t>
            </a:r>
            <a:r>
              <a:rPr lang="ru-RU" dirty="0" err="1"/>
              <a:t>байланысты</a:t>
            </a:r>
            <a:r>
              <a:rPr lang="ru-RU" dirty="0"/>
              <a:t>. </a:t>
            </a:r>
            <a:r>
              <a:rPr lang="ru-RU" dirty="0" err="1"/>
              <a:t>Мысалы</a:t>
            </a:r>
            <a:r>
              <a:rPr lang="ru-RU" dirty="0"/>
              <a:t>, </a:t>
            </a:r>
            <a:r>
              <a:rPr lang="ru-RU" dirty="0" err="1"/>
              <a:t>жүрек</a:t>
            </a:r>
            <a:r>
              <a:rPr lang="en-GB" dirty="0"/>
              <a:t>-</a:t>
            </a:r>
            <a:r>
              <a:rPr lang="kk-KZ" dirty="0"/>
              <a:t>қан тамырларыжәне бұлшық ет жүйелері баланың белсенділігі төмендеуіне байланысты өзгеріске ұшырайды (бала енді көп уақытын сабырлы күйде өткізуі, бір орында отыруы тиіс). Жасушаларда және тіндерде оттегі азая түседі, сондықтан, танымдық функциялар (зейін қою, есте сақтау, ойлау, т.б.) нашарлауына, шаршауға апаруы мүмкін. </a:t>
            </a:r>
            <a:endParaRPr lang="ru-RU" dirty="0"/>
          </a:p>
          <a:p>
            <a:pPr indent="182880"/>
            <a:r>
              <a:rPr lang="ru-RU" dirty="0" err="1"/>
              <a:t>Иммундық</a:t>
            </a:r>
            <a:r>
              <a:rPr lang="ru-RU" dirty="0"/>
              <a:t> </a:t>
            </a:r>
            <a:r>
              <a:rPr lang="ru-RU" dirty="0" err="1"/>
              <a:t>жүйе</a:t>
            </a:r>
            <a:r>
              <a:rPr lang="ru-RU" dirty="0"/>
              <a:t> </a:t>
            </a:r>
            <a:r>
              <a:rPr lang="ru-RU" dirty="0" err="1"/>
              <a:t>жаңа</a:t>
            </a:r>
            <a:r>
              <a:rPr lang="ru-RU" dirty="0"/>
              <a:t> </a:t>
            </a:r>
            <a:r>
              <a:rPr lang="ru-RU" dirty="0" err="1"/>
              <a:t>ортаға</a:t>
            </a:r>
            <a:r>
              <a:rPr lang="ru-RU" dirty="0"/>
              <a:t> </a:t>
            </a:r>
            <a:r>
              <a:rPr lang="ru-RU" dirty="0" err="1"/>
              <a:t>түсуге</a:t>
            </a:r>
            <a:r>
              <a:rPr lang="ru-RU" dirty="0"/>
              <a:t> </a:t>
            </a:r>
            <a:r>
              <a:rPr lang="ru-RU" dirty="0" err="1"/>
              <a:t>байланысты</a:t>
            </a:r>
            <a:r>
              <a:rPr lang="ru-RU" dirty="0"/>
              <a:t> және </a:t>
            </a:r>
            <a:r>
              <a:rPr lang="ru-RU" dirty="0" err="1"/>
              <a:t>жаңа</a:t>
            </a:r>
            <a:r>
              <a:rPr lang="ru-RU" dirty="0"/>
              <a:t> </a:t>
            </a:r>
            <a:r>
              <a:rPr lang="ru-RU" dirty="0" err="1"/>
              <a:t>бөтен</a:t>
            </a:r>
            <a:r>
              <a:rPr lang="ru-RU" dirty="0"/>
              <a:t> </a:t>
            </a:r>
            <a:r>
              <a:rPr lang="ru-RU" dirty="0" err="1"/>
              <a:t>микроағзаларға</a:t>
            </a:r>
            <a:r>
              <a:rPr lang="ru-RU" dirty="0"/>
              <a:t> және </a:t>
            </a:r>
            <a:r>
              <a:rPr lang="ru-RU" dirty="0" err="1"/>
              <a:t>басқа</a:t>
            </a:r>
            <a:r>
              <a:rPr lang="ru-RU" dirty="0"/>
              <a:t> </a:t>
            </a:r>
            <a:r>
              <a:rPr lang="ru-RU" dirty="0" err="1"/>
              <a:t>адамдардың</a:t>
            </a:r>
            <a:r>
              <a:rPr lang="ru-RU" dirty="0"/>
              <a:t> </a:t>
            </a:r>
            <a:r>
              <a:rPr lang="ru-RU" dirty="0" err="1"/>
              <a:t>орталарына</a:t>
            </a:r>
            <a:r>
              <a:rPr lang="ru-RU" dirty="0"/>
              <a:t> </a:t>
            </a:r>
            <a:r>
              <a:rPr lang="ru-RU" dirty="0" err="1"/>
              <a:t>түсуге</a:t>
            </a:r>
            <a:r>
              <a:rPr lang="ru-RU" dirty="0"/>
              <a:t> </a:t>
            </a:r>
            <a:r>
              <a:rPr lang="ru-RU" dirty="0" err="1"/>
              <a:t>байланысты</a:t>
            </a:r>
            <a:r>
              <a:rPr lang="ru-RU" dirty="0"/>
              <a:t> </a:t>
            </a:r>
            <a:r>
              <a:rPr lang="ru-RU" dirty="0" err="1"/>
              <a:t>ширыққан</a:t>
            </a:r>
            <a:r>
              <a:rPr lang="ru-RU" dirty="0"/>
              <a:t> </a:t>
            </a:r>
            <a:r>
              <a:rPr lang="ru-RU" dirty="0" err="1"/>
              <a:t>күйде</a:t>
            </a:r>
            <a:r>
              <a:rPr lang="ru-RU" dirty="0"/>
              <a:t> </a:t>
            </a:r>
            <a:r>
              <a:rPr lang="ru-RU" dirty="0" err="1"/>
              <a:t>болады</a:t>
            </a:r>
            <a:r>
              <a:rPr lang="ru-RU" dirty="0"/>
              <a:t>. Орталық және </a:t>
            </a:r>
            <a:r>
              <a:rPr lang="ru-RU" dirty="0" err="1"/>
              <a:t>перифериялық</a:t>
            </a:r>
            <a:r>
              <a:rPr lang="ru-RU" dirty="0"/>
              <a:t> </a:t>
            </a:r>
            <a:r>
              <a:rPr lang="ru-RU" dirty="0" err="1"/>
              <a:t>жүйке</a:t>
            </a:r>
            <a:r>
              <a:rPr lang="ru-RU" dirty="0"/>
              <a:t> </a:t>
            </a:r>
            <a:r>
              <a:rPr lang="ru-RU" dirty="0" err="1"/>
              <a:t>жүйесі</a:t>
            </a:r>
            <a:r>
              <a:rPr lang="ru-RU" dirty="0"/>
              <a:t> </a:t>
            </a:r>
            <a:r>
              <a:rPr lang="ru-RU" dirty="0" err="1"/>
              <a:t>қозу</a:t>
            </a:r>
            <a:r>
              <a:rPr lang="ru-RU" dirty="0"/>
              <a:t> және </a:t>
            </a:r>
            <a:r>
              <a:rPr lang="ru-RU" dirty="0" err="1"/>
              <a:t>тежеу</a:t>
            </a:r>
            <a:r>
              <a:rPr lang="ru-RU" dirty="0"/>
              <a:t> </a:t>
            </a:r>
            <a:r>
              <a:rPr lang="ru-RU" dirty="0" err="1"/>
              <a:t>үдерістерінің</a:t>
            </a:r>
            <a:r>
              <a:rPr lang="ru-RU" dirty="0"/>
              <a:t> </a:t>
            </a:r>
            <a:r>
              <a:rPr lang="ru-RU" dirty="0" err="1"/>
              <a:t>жүруін</a:t>
            </a:r>
            <a:r>
              <a:rPr lang="ru-RU" dirty="0"/>
              <a:t> (</a:t>
            </a:r>
            <a:r>
              <a:rPr lang="ru-RU" dirty="0" err="1"/>
              <a:t>жүгіргіміз</a:t>
            </a:r>
            <a:r>
              <a:rPr lang="ru-RU" dirty="0"/>
              <a:t> </a:t>
            </a:r>
            <a:r>
              <a:rPr lang="ru-RU" dirty="0" err="1"/>
              <a:t>келеді</a:t>
            </a:r>
            <a:r>
              <a:rPr lang="ru-RU" dirty="0"/>
              <a:t>, </a:t>
            </a:r>
            <a:r>
              <a:rPr lang="ru-RU" dirty="0" err="1"/>
              <a:t>бірақ</a:t>
            </a:r>
            <a:r>
              <a:rPr lang="ru-RU" dirty="0"/>
              <a:t>, </a:t>
            </a:r>
            <a:r>
              <a:rPr lang="ru-RU" dirty="0" err="1"/>
              <a:t>сабақта</a:t>
            </a:r>
            <a:r>
              <a:rPr lang="ru-RU" dirty="0"/>
              <a:t> </a:t>
            </a:r>
            <a:r>
              <a:rPr lang="ru-RU" dirty="0" err="1"/>
              <a:t>отырмыз</a:t>
            </a:r>
            <a:r>
              <a:rPr lang="ru-RU" dirty="0"/>
              <a:t>), ОЖЖ </a:t>
            </a:r>
            <a:r>
              <a:rPr lang="ru-RU" dirty="0" err="1"/>
              <a:t>командаларын</a:t>
            </a:r>
            <a:r>
              <a:rPr lang="ru-RU" dirty="0"/>
              <a:t> </a:t>
            </a:r>
            <a:r>
              <a:rPr lang="ru-RU" dirty="0" err="1"/>
              <a:t>жұмыс</a:t>
            </a:r>
            <a:r>
              <a:rPr lang="ru-RU" dirty="0"/>
              <a:t> </a:t>
            </a:r>
            <a:r>
              <a:rPr lang="ru-RU" dirty="0" err="1"/>
              <a:t>органдарына</a:t>
            </a:r>
            <a:r>
              <a:rPr lang="ru-RU" dirty="0"/>
              <a:t> </a:t>
            </a:r>
            <a:r>
              <a:rPr lang="ru-RU" dirty="0" err="1"/>
              <a:t>жеткізуді</a:t>
            </a:r>
            <a:r>
              <a:rPr lang="ru-RU" dirty="0"/>
              <a:t> </a:t>
            </a:r>
            <a:r>
              <a:rPr lang="ru-RU" dirty="0" err="1"/>
              <a:t>қамтамасыз</a:t>
            </a:r>
            <a:r>
              <a:rPr lang="ru-RU" dirty="0"/>
              <a:t> </a:t>
            </a:r>
            <a:r>
              <a:rPr lang="ru-RU" dirty="0" err="1"/>
              <a:t>ете</a:t>
            </a:r>
            <a:r>
              <a:rPr lang="ru-RU" dirty="0"/>
              <a:t> </a:t>
            </a:r>
            <a:r>
              <a:rPr lang="ru-RU" dirty="0" err="1"/>
              <a:t>отырып</a:t>
            </a:r>
            <a:r>
              <a:rPr lang="ru-RU" dirty="0"/>
              <a:t>, </a:t>
            </a:r>
            <a:r>
              <a:rPr lang="ru-RU" dirty="0" err="1"/>
              <a:t>жаңа</a:t>
            </a:r>
            <a:r>
              <a:rPr lang="ru-RU" dirty="0"/>
              <a:t> </a:t>
            </a:r>
            <a:r>
              <a:rPr lang="ru-RU" dirty="0" err="1"/>
              <a:t>жұмыс</a:t>
            </a:r>
            <a:r>
              <a:rPr lang="ru-RU" dirty="0"/>
              <a:t> </a:t>
            </a:r>
            <a:r>
              <a:rPr lang="ru-RU" dirty="0" err="1"/>
              <a:t>тәртібіне</a:t>
            </a:r>
            <a:r>
              <a:rPr lang="ru-RU" dirty="0"/>
              <a:t> </a:t>
            </a:r>
            <a:r>
              <a:rPr lang="ru-RU" dirty="0" err="1"/>
              <a:t>көшеді</a:t>
            </a:r>
            <a:r>
              <a:rPr lang="ru-RU" dirty="0"/>
              <a:t>. </a:t>
            </a:r>
            <a:r>
              <a:rPr lang="ru-RU" dirty="0" err="1"/>
              <a:t>Ерік</a:t>
            </a:r>
            <a:r>
              <a:rPr lang="en-GB" dirty="0"/>
              <a:t>-</a:t>
            </a:r>
            <a:r>
              <a:rPr lang="kk-KZ" dirty="0"/>
              <a:t>жігер күшімен реттеу жүйесі (тежеу) қалыптасады.</a:t>
            </a:r>
          </a:p>
          <a:p>
            <a:pPr indent="182880"/>
            <a:r>
              <a:rPr lang="ru-RU" dirty="0" err="1"/>
              <a:t>Жаңа</a:t>
            </a:r>
            <a:r>
              <a:rPr lang="ru-RU" dirty="0"/>
              <a:t> </a:t>
            </a:r>
            <a:r>
              <a:rPr lang="ru-RU" dirty="0" err="1"/>
              <a:t>жұмыс</a:t>
            </a:r>
            <a:r>
              <a:rPr lang="ru-RU" dirty="0"/>
              <a:t> </a:t>
            </a:r>
            <a:r>
              <a:rPr lang="ru-RU" dirty="0" err="1"/>
              <a:t>тәртібіне</a:t>
            </a:r>
            <a:r>
              <a:rPr lang="ru-RU" dirty="0"/>
              <a:t> </a:t>
            </a:r>
            <a:r>
              <a:rPr lang="ru-RU" dirty="0" err="1"/>
              <a:t>көшу</a:t>
            </a:r>
            <a:r>
              <a:rPr lang="ru-RU" dirty="0"/>
              <a:t> </a:t>
            </a:r>
            <a:r>
              <a:rPr lang="ru-RU" dirty="0" err="1"/>
              <a:t>баланың</a:t>
            </a:r>
            <a:r>
              <a:rPr lang="ru-RU" dirty="0"/>
              <a:t> </a:t>
            </a:r>
            <a:r>
              <a:rPr lang="ru-RU" dirty="0" err="1"/>
              <a:t>ағзасындағы</a:t>
            </a:r>
            <a:r>
              <a:rPr lang="ru-RU" dirty="0"/>
              <a:t> </a:t>
            </a:r>
            <a:r>
              <a:rPr lang="ru-RU" dirty="0" err="1"/>
              <a:t>әрбір</a:t>
            </a:r>
            <a:r>
              <a:rPr lang="ru-RU" dirty="0"/>
              <a:t> </a:t>
            </a:r>
            <a:r>
              <a:rPr lang="ru-RU" dirty="0" err="1"/>
              <a:t>үдеріске</a:t>
            </a:r>
            <a:r>
              <a:rPr lang="ru-RU" dirty="0"/>
              <a:t> және </a:t>
            </a:r>
            <a:r>
              <a:rPr lang="ru-RU" dirty="0" err="1"/>
              <a:t>әрбір</a:t>
            </a:r>
            <a:r>
              <a:rPr lang="ru-RU" dirty="0"/>
              <a:t> </a:t>
            </a:r>
            <a:r>
              <a:rPr lang="ru-RU" dirty="0" err="1"/>
              <a:t>жасушаға</a:t>
            </a:r>
            <a:r>
              <a:rPr lang="ru-RU" dirty="0"/>
              <a:t> </a:t>
            </a:r>
            <a:r>
              <a:rPr lang="ru-RU" dirty="0" err="1"/>
              <a:t>әсер</a:t>
            </a:r>
            <a:r>
              <a:rPr lang="ru-RU" dirty="0"/>
              <a:t> </a:t>
            </a:r>
            <a:r>
              <a:rPr lang="ru-RU" dirty="0" err="1"/>
              <a:t>етеді</a:t>
            </a:r>
            <a:r>
              <a:rPr lang="ru-RU" dirty="0"/>
              <a:t>. </a:t>
            </a:r>
            <a:r>
              <a:rPr lang="ru-RU" dirty="0" err="1"/>
              <a:t>сондықтан</a:t>
            </a:r>
            <a:r>
              <a:rPr lang="ru-RU" dirty="0"/>
              <a:t>, </a:t>
            </a:r>
            <a:r>
              <a:rPr lang="ru-RU" dirty="0" err="1"/>
              <a:t>ересектер</a:t>
            </a:r>
            <a:r>
              <a:rPr lang="ru-RU" dirty="0"/>
              <a:t> осы </a:t>
            </a:r>
            <a:r>
              <a:rPr lang="ru-RU" dirty="0" err="1"/>
              <a:t>жүйелердің</a:t>
            </a:r>
            <a:r>
              <a:rPr lang="ru-RU" dirty="0"/>
              <a:t> </a:t>
            </a:r>
            <a:r>
              <a:rPr lang="ru-RU" dirty="0" err="1"/>
              <a:t>ойдағыдай</a:t>
            </a:r>
            <a:r>
              <a:rPr lang="ru-RU" dirty="0"/>
              <a:t> </a:t>
            </a:r>
            <a:r>
              <a:rPr lang="ru-RU" dirty="0" err="1"/>
              <a:t>жұмыс</a:t>
            </a:r>
            <a:r>
              <a:rPr lang="ru-RU" dirty="0"/>
              <a:t> </a:t>
            </a:r>
            <a:r>
              <a:rPr lang="ru-RU" dirty="0" err="1"/>
              <a:t>жасауы</a:t>
            </a:r>
            <a:r>
              <a:rPr lang="ru-RU" dirty="0"/>
              <a:t> және </a:t>
            </a:r>
            <a:r>
              <a:rPr lang="ru-RU" dirty="0" err="1"/>
              <a:t>қалпына</a:t>
            </a:r>
            <a:r>
              <a:rPr lang="ru-RU" dirty="0"/>
              <a:t> </a:t>
            </a:r>
            <a:r>
              <a:rPr lang="ru-RU" dirty="0" err="1"/>
              <a:t>келуі</a:t>
            </a:r>
            <a:r>
              <a:rPr lang="ru-RU" dirty="0"/>
              <a:t> </a:t>
            </a:r>
            <a:r>
              <a:rPr lang="ru-RU" dirty="0" err="1"/>
              <a:t>үшін</a:t>
            </a:r>
            <a:r>
              <a:rPr lang="ru-RU" dirty="0"/>
              <a:t> </a:t>
            </a:r>
            <a:r>
              <a:rPr lang="ru-RU" dirty="0" err="1"/>
              <a:t>мейлінше</a:t>
            </a:r>
            <a:r>
              <a:rPr lang="ru-RU" dirty="0"/>
              <a:t> </a:t>
            </a:r>
            <a:r>
              <a:rPr lang="ru-RU" dirty="0" err="1"/>
              <a:t>жақсы</a:t>
            </a:r>
            <a:r>
              <a:rPr lang="ru-RU" dirty="0"/>
              <a:t> </a:t>
            </a:r>
            <a:r>
              <a:rPr lang="ru-RU" dirty="0" err="1"/>
              <a:t>жағдай</a:t>
            </a:r>
            <a:r>
              <a:rPr lang="ru-RU" dirty="0"/>
              <a:t> </a:t>
            </a:r>
            <a:r>
              <a:rPr lang="ru-RU" dirty="0" err="1"/>
              <a:t>жасауы</a:t>
            </a:r>
            <a:r>
              <a:rPr lang="ru-RU" dirty="0"/>
              <a:t> </a:t>
            </a:r>
            <a:r>
              <a:rPr lang="ru-RU" dirty="0" err="1"/>
              <a:t>қажет</a:t>
            </a:r>
            <a:r>
              <a:rPr lang="ru-RU" dirty="0"/>
              <a:t>. </a:t>
            </a:r>
          </a:p>
          <a:p>
            <a:pPr indent="182880"/>
            <a:r>
              <a:rPr lang="ru-RU" dirty="0"/>
              <a:t> </a:t>
            </a:r>
            <a:r>
              <a:rPr lang="ru-RU" b="1" dirty="0" err="1"/>
              <a:t>Егер</a:t>
            </a:r>
            <a:r>
              <a:rPr lang="ru-RU" b="1" dirty="0"/>
              <a:t> </a:t>
            </a:r>
            <a:r>
              <a:rPr lang="ru-RU" b="1" dirty="0" err="1"/>
              <a:t>баланың</a:t>
            </a:r>
            <a:r>
              <a:rPr lang="ru-RU" b="1" dirty="0"/>
              <a:t> </a:t>
            </a:r>
            <a:r>
              <a:rPr lang="ru-RU" b="1" dirty="0" err="1"/>
              <a:t>нәрестелік</a:t>
            </a:r>
            <a:r>
              <a:rPr lang="ru-RU" b="1" dirty="0"/>
              <a:t> </a:t>
            </a:r>
            <a:r>
              <a:rPr lang="ru-RU" b="1" dirty="0" err="1"/>
              <a:t>кезеңі</a:t>
            </a:r>
            <a:r>
              <a:rPr lang="ru-RU" b="1" dirty="0"/>
              <a:t> </a:t>
            </a:r>
            <a:r>
              <a:rPr lang="ru-RU" b="1" dirty="0" err="1"/>
              <a:t>қолайсыз</a:t>
            </a:r>
            <a:r>
              <a:rPr lang="ru-RU" b="1" dirty="0"/>
              <a:t> </a:t>
            </a:r>
            <a:r>
              <a:rPr lang="ru-RU" b="1" dirty="0" err="1"/>
              <a:t>өткенін</a:t>
            </a:r>
            <a:r>
              <a:rPr lang="ru-RU" b="1" dirty="0"/>
              <a:t>, </a:t>
            </a:r>
            <a:r>
              <a:rPr lang="ru-RU" b="1" dirty="0" err="1"/>
              <a:t>созылмалы</a:t>
            </a:r>
            <a:r>
              <a:rPr lang="ru-RU" b="1" dirty="0"/>
              <a:t> </a:t>
            </a:r>
            <a:r>
              <a:rPr lang="ru-RU" b="1" dirty="0" err="1"/>
              <a:t>сырқаттары</a:t>
            </a:r>
            <a:r>
              <a:rPr lang="ru-RU" b="1" dirty="0"/>
              <a:t>, </a:t>
            </a:r>
            <a:r>
              <a:rPr lang="ru-RU" b="1" dirty="0" err="1"/>
              <a:t>кіші</a:t>
            </a:r>
            <a:r>
              <a:rPr lang="ru-RU" b="1" dirty="0"/>
              <a:t> </a:t>
            </a:r>
            <a:r>
              <a:rPr lang="ru-RU" b="1" dirty="0" err="1"/>
              <a:t>жаста</a:t>
            </a:r>
            <a:r>
              <a:rPr lang="ru-RU" b="1" dirty="0"/>
              <a:t> </a:t>
            </a:r>
            <a:r>
              <a:rPr lang="ru-RU" b="1" dirty="0" err="1"/>
              <a:t>алған</a:t>
            </a:r>
            <a:r>
              <a:rPr lang="ru-RU" b="1" dirty="0"/>
              <a:t> </a:t>
            </a:r>
            <a:r>
              <a:rPr lang="ru-RU" b="1" dirty="0" err="1"/>
              <a:t>жарақаттары</a:t>
            </a:r>
            <a:r>
              <a:rPr lang="ru-RU" b="1" dirty="0"/>
              <a:t> бар </a:t>
            </a:r>
            <a:r>
              <a:rPr lang="ru-RU" b="1" dirty="0" err="1"/>
              <a:t>екенін</a:t>
            </a:r>
            <a:r>
              <a:rPr lang="ru-RU" b="1" dirty="0"/>
              <a:t> </a:t>
            </a:r>
            <a:r>
              <a:rPr lang="ru-RU" b="1" dirty="0" err="1"/>
              <a:t>білсеңіз</a:t>
            </a:r>
            <a:r>
              <a:rPr lang="ru-RU" b="1" dirty="0"/>
              <a:t>, </a:t>
            </a:r>
            <a:r>
              <a:rPr lang="ru-RU" b="1" dirty="0" err="1"/>
              <a:t>бейімделу</a:t>
            </a:r>
            <a:r>
              <a:rPr lang="ru-RU" b="1" dirty="0"/>
              <a:t> </a:t>
            </a:r>
            <a:r>
              <a:rPr lang="ru-RU" b="1" dirty="0" err="1"/>
              <a:t>ұзаққа</a:t>
            </a:r>
            <a:r>
              <a:rPr lang="ru-RU" b="1" dirty="0"/>
              <a:t> </a:t>
            </a:r>
            <a:r>
              <a:rPr lang="ru-RU" b="1" dirty="0" err="1"/>
              <a:t>созылуы</a:t>
            </a:r>
            <a:r>
              <a:rPr lang="ru-RU" b="1" dirty="0"/>
              <a:t> және </a:t>
            </a:r>
            <a:r>
              <a:rPr lang="ru-RU" b="1" dirty="0" err="1"/>
              <a:t>қиындауы</a:t>
            </a:r>
            <a:r>
              <a:rPr lang="ru-RU" b="1" dirty="0"/>
              <a:t> </a:t>
            </a:r>
            <a:r>
              <a:rPr lang="ru-RU" b="1" dirty="0" err="1"/>
              <a:t>ықтимал</a:t>
            </a:r>
            <a:r>
              <a:rPr lang="ru-RU" b="1" dirty="0"/>
              <a:t>.</a:t>
            </a:r>
          </a:p>
          <a:p>
            <a:pPr indent="182880"/>
            <a:r>
              <a:rPr lang="ru-RU" b="1" dirty="0" err="1"/>
              <a:t>Қазір</a:t>
            </a:r>
            <a:r>
              <a:rPr lang="ru-RU" b="1" dirty="0"/>
              <a:t> </a:t>
            </a:r>
            <a:r>
              <a:rPr lang="ru-RU" b="1" dirty="0" err="1"/>
              <a:t>өте</a:t>
            </a:r>
            <a:r>
              <a:rPr lang="ru-RU" b="1" dirty="0"/>
              <a:t> </a:t>
            </a:r>
            <a:r>
              <a:rPr lang="ru-RU" b="1" dirty="0" err="1"/>
              <a:t>жиі</a:t>
            </a:r>
            <a:r>
              <a:rPr lang="ru-RU" b="1" dirty="0"/>
              <a:t> </a:t>
            </a:r>
            <a:r>
              <a:rPr lang="ru-RU" b="1" dirty="0" err="1"/>
              <a:t>көрініс</a:t>
            </a:r>
            <a:r>
              <a:rPr lang="ru-RU" b="1" dirty="0"/>
              <a:t> </a:t>
            </a:r>
            <a:r>
              <a:rPr lang="ru-RU" b="1" dirty="0" err="1"/>
              <a:t>беретін</a:t>
            </a:r>
            <a:r>
              <a:rPr lang="ru-RU" b="1" dirty="0"/>
              <a:t> </a:t>
            </a:r>
            <a:r>
              <a:rPr lang="ru-RU" b="0" dirty="0"/>
              <a:t>және </a:t>
            </a:r>
            <a:r>
              <a:rPr lang="ru-RU" b="0" dirty="0" err="1"/>
              <a:t>жаңа</a:t>
            </a:r>
            <a:r>
              <a:rPr lang="ru-RU" b="0" dirty="0"/>
              <a:t> </a:t>
            </a:r>
            <a:r>
              <a:rPr lang="ru-RU" b="0" dirty="0" err="1"/>
              <a:t>ортаға</a:t>
            </a:r>
            <a:r>
              <a:rPr lang="ru-RU" b="0" dirty="0"/>
              <a:t> </a:t>
            </a:r>
            <a:r>
              <a:rPr lang="ru-RU" b="0" dirty="0" err="1"/>
              <a:t>түсудің</a:t>
            </a:r>
            <a:r>
              <a:rPr lang="ru-RU" b="0" dirty="0"/>
              <a:t>, </a:t>
            </a:r>
            <a:r>
              <a:rPr lang="ru-RU" b="0" dirty="0" err="1"/>
              <a:t>жаңа</a:t>
            </a:r>
            <a:r>
              <a:rPr lang="ru-RU" b="0" dirty="0"/>
              <a:t> </a:t>
            </a:r>
            <a:r>
              <a:rPr lang="ru-RU" b="0" dirty="0" err="1"/>
              <a:t>функцияларды</a:t>
            </a:r>
            <a:r>
              <a:rPr lang="ru-RU" b="0" dirty="0"/>
              <a:t> </a:t>
            </a:r>
            <a:r>
              <a:rPr lang="ru-RU" b="0" dirty="0" err="1"/>
              <a:t>меңгерудің</a:t>
            </a:r>
            <a:r>
              <a:rPr lang="ru-RU" b="0" dirty="0"/>
              <a:t> </a:t>
            </a:r>
            <a:r>
              <a:rPr lang="ru-RU" b="0" dirty="0" err="1"/>
              <a:t>нәтижесі</a:t>
            </a:r>
            <a:r>
              <a:rPr lang="ru-RU" b="0" dirty="0"/>
              <a:t> </a:t>
            </a:r>
            <a:r>
              <a:rPr lang="ru-RU" b="0" dirty="0" err="1"/>
              <a:t>болуы</a:t>
            </a:r>
            <a:r>
              <a:rPr lang="ru-RU" b="0" dirty="0"/>
              <a:t> </a:t>
            </a:r>
            <a:r>
              <a:rPr lang="ru-RU" b="0" dirty="0" err="1"/>
              <a:t>мүмкін</a:t>
            </a:r>
            <a:r>
              <a:rPr lang="ru-RU" b="0" dirty="0"/>
              <a:t> </a:t>
            </a:r>
            <a:r>
              <a:rPr lang="ru-RU" b="0" dirty="0" err="1"/>
              <a:t>немесе</a:t>
            </a:r>
            <a:r>
              <a:rPr lang="ru-RU" b="0" dirty="0"/>
              <a:t> </a:t>
            </a:r>
            <a:r>
              <a:rPr lang="ru-RU" b="0" dirty="0" err="1"/>
              <a:t>баланың</a:t>
            </a:r>
            <a:r>
              <a:rPr lang="ru-RU" b="0" dirty="0"/>
              <a:t> </a:t>
            </a:r>
            <a:r>
              <a:rPr lang="ru-RU" b="0" dirty="0" err="1"/>
              <a:t>тұрақты</a:t>
            </a:r>
            <a:r>
              <a:rPr lang="ru-RU" b="0" dirty="0"/>
              <a:t> </a:t>
            </a:r>
            <a:r>
              <a:rPr lang="ru-RU" b="0" dirty="0" err="1"/>
              <a:t>серігі</a:t>
            </a:r>
            <a:r>
              <a:rPr lang="ru-RU" b="0" dirty="0"/>
              <a:t> </a:t>
            </a:r>
            <a:r>
              <a:rPr lang="ru-RU" b="0" dirty="0" err="1"/>
              <a:t>болуы</a:t>
            </a:r>
            <a:r>
              <a:rPr lang="ru-RU" b="0" dirty="0"/>
              <a:t> </a:t>
            </a:r>
            <a:r>
              <a:rPr lang="ru-RU" b="0" dirty="0" err="1"/>
              <a:t>мүмкін</a:t>
            </a:r>
            <a:r>
              <a:rPr lang="ru-RU" b="0" dirty="0"/>
              <a:t> </a:t>
            </a:r>
            <a:r>
              <a:rPr lang="ru-RU" b="1" dirty="0" err="1"/>
              <a:t>жүйке</a:t>
            </a:r>
            <a:r>
              <a:rPr lang="en-GB" b="1" dirty="0"/>
              <a:t>-</a:t>
            </a:r>
            <a:r>
              <a:rPr lang="kk-KZ" b="1" dirty="0"/>
              <a:t>психикалық бұзылыстарға ерекше көңіл бөлу керек. </a:t>
            </a:r>
            <a:r>
              <a:rPr lang="kk-KZ" b="0" dirty="0"/>
              <a:t>Бірінші жағдайда жүйке</a:t>
            </a:r>
            <a:r>
              <a:rPr lang="en-GB" b="0" dirty="0"/>
              <a:t>-</a:t>
            </a:r>
            <a:r>
              <a:rPr lang="kk-KZ" b="0" dirty="0"/>
              <a:t>психикалық бұзылыстар өткінші сипатқа ие, ал олардың көрініс беру деңгейі нормадан ауытқу кезіндегідей күшті емес. Мұндай симптомдар ата</a:t>
            </a:r>
            <a:r>
              <a:rPr lang="en-GB" b="0" dirty="0"/>
              <a:t>-</a:t>
            </a:r>
            <a:r>
              <a:rPr lang="kk-KZ" b="0" dirty="0"/>
              <a:t>анадан және өзге маңызды ересектерден қолдау алған жағдайда </a:t>
            </a:r>
            <a:r>
              <a:rPr lang="en-GB" b="0" dirty="0"/>
              <a:t>1-2</a:t>
            </a:r>
            <a:r>
              <a:rPr lang="kk-KZ" b="0" dirty="0"/>
              <a:t> айда жоқ болады</a:t>
            </a:r>
            <a:r>
              <a:rPr lang="kk-KZ" b="0" dirty="0" smtClean="0"/>
              <a:t>.</a:t>
            </a:r>
            <a:endParaRPr lang="kk-KZ" b="0" dirty="0"/>
          </a:p>
        </p:txBody>
      </p:sp>
      <p:sp>
        <p:nvSpPr>
          <p:cNvPr id="4" name="Slide Number Placeholder 3"/>
          <p:cNvSpPr>
            <a:spLocks noGrp="1"/>
          </p:cNvSpPr>
          <p:nvPr>
            <p:ph type="sldNum" sz="quarter" idx="5"/>
          </p:nvPr>
        </p:nvSpPr>
        <p:spPr/>
        <p:txBody>
          <a:bodyPr/>
          <a:lstStyle/>
          <a:p>
            <a:fld id="{ECDD280D-BCB0-4A9F-9582-A63BA6215658}" type="slidenum">
              <a:rPr lang="en-US" smtClean="0"/>
              <a:pPr/>
              <a:t>4</a:t>
            </a:fld>
            <a:endParaRPr lang="en-US"/>
          </a:p>
        </p:txBody>
      </p:sp>
    </p:spTree>
    <p:extLst>
      <p:ext uri="{BB962C8B-B14F-4D97-AF65-F5344CB8AC3E}">
        <p14:creationId xmlns="" xmlns:p14="http://schemas.microsoft.com/office/powerpoint/2010/main" val="2998808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just"/>
            <a:endParaRPr lang="ru-RU" dirty="0"/>
          </a:p>
          <a:p>
            <a:endParaRPr lang="ru-RU" dirty="0"/>
          </a:p>
        </p:txBody>
      </p:sp>
      <p:sp>
        <p:nvSpPr>
          <p:cNvPr id="4" name="Номер слайда 3"/>
          <p:cNvSpPr>
            <a:spLocks noGrp="1"/>
          </p:cNvSpPr>
          <p:nvPr>
            <p:ph type="sldNum" sz="quarter" idx="10"/>
          </p:nvPr>
        </p:nvSpPr>
        <p:spPr/>
        <p:txBody>
          <a:bodyPr/>
          <a:lstStyle/>
          <a:p>
            <a:fld id="{C9FCF9B8-F75E-49DC-9DDF-D9FA28FD62AC}" type="slidenum">
              <a:rPr lang="ru-RU" smtClean="0"/>
              <a:pPr/>
              <a:t>5</a:t>
            </a:fld>
            <a:endParaRPr lang="ru-RU"/>
          </a:p>
        </p:txBody>
      </p:sp>
    </p:spTree>
    <p:extLst>
      <p:ext uri="{BB962C8B-B14F-4D97-AF65-F5344CB8AC3E}">
        <p14:creationId xmlns="" xmlns:p14="http://schemas.microsoft.com/office/powerpoint/2010/main" val="984028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ECDD280D-BCB0-4A9F-9582-A63BA6215658}"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ECDD280D-BCB0-4A9F-9582-A63BA6215658}"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kern="1200" smtClean="0">
                <a:solidFill>
                  <a:schemeClr val="tx1"/>
                </a:solidFill>
                <a:effectLst/>
                <a:latin typeface="+mn-lt"/>
                <a:ea typeface="+mn-ea"/>
                <a:cs typeface="+mn-cs"/>
              </a:rPr>
              <a:t>Егер қосымша сұрақтарыңыз қалса, мектеп психологымен немесе колледж психологымен хабарласыңыздар.</a:t>
            </a:r>
            <a:endParaRPr lang="en-US" sz="1200" kern="120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513D89DE-0395-44D4-95E6-3BF34187DA92}" type="slidenum">
              <a:rPr lang="ru-RU" smtClean="0"/>
              <a:pPr/>
              <a:t>10</a:t>
            </a:fld>
            <a:endParaRPr lang="ru-RU"/>
          </a:p>
        </p:txBody>
      </p:sp>
    </p:spTree>
    <p:extLst>
      <p:ext uri="{BB962C8B-B14F-4D97-AF65-F5344CB8AC3E}">
        <p14:creationId xmlns="" xmlns:p14="http://schemas.microsoft.com/office/powerpoint/2010/main" val="31799611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ECDD280D-BCB0-4A9F-9582-A63BA6215658}" type="slidenum">
              <a:rPr lang="en-US" smtClean="0"/>
              <a:pPr/>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E0F5CE47-09C7-49F9-AE11-7F76808AE886}"/>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xmlns="" id="{709ED933-7C3D-4814-BB1A-BA0E9AF32EE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xmlns="" id="{02744819-77D9-477F-880D-F44F42BCBB45}"/>
              </a:ext>
            </a:extLst>
          </p:cNvPr>
          <p:cNvSpPr>
            <a:spLocks noGrp="1"/>
          </p:cNvSpPr>
          <p:nvPr>
            <p:ph type="dt" sz="half" idx="10"/>
          </p:nvPr>
        </p:nvSpPr>
        <p:spPr/>
        <p:txBody>
          <a:bodyPr/>
          <a:lstStyle/>
          <a:p>
            <a:fld id="{4964F385-8BFD-4F14-B31B-53DF38603EDD}" type="datetime1">
              <a:rPr lang="ru-RU" smtClean="0"/>
              <a:pPr/>
              <a:t>08.12.2021</a:t>
            </a:fld>
            <a:endParaRPr lang="ru-RU"/>
          </a:p>
        </p:txBody>
      </p:sp>
      <p:sp>
        <p:nvSpPr>
          <p:cNvPr id="5" name="Нижний колонтитул 4">
            <a:extLst>
              <a:ext uri="{FF2B5EF4-FFF2-40B4-BE49-F238E27FC236}">
                <a16:creationId xmlns:a16="http://schemas.microsoft.com/office/drawing/2014/main" xmlns="" id="{6B62B0FA-F765-42D8-977A-E9E23DD995AF}"/>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2AB26648-1E61-4994-BA53-0EE2324164C6}"/>
              </a:ext>
            </a:extLst>
          </p:cNvPr>
          <p:cNvSpPr>
            <a:spLocks noGrp="1"/>
          </p:cNvSpPr>
          <p:nvPr>
            <p:ph type="sldNum" sz="quarter" idx="12"/>
          </p:nvPr>
        </p:nvSpPr>
        <p:spPr/>
        <p:txBody>
          <a:bodyPr/>
          <a:lstStyle/>
          <a:p>
            <a:fld id="{9D7EE79F-CDC9-45A3-9B96-8DCC79B90D80}" type="slidenum">
              <a:rPr lang="ru-RU" smtClean="0"/>
              <a:pPr/>
              <a:t>‹#›</a:t>
            </a:fld>
            <a:endParaRPr lang="ru-RU"/>
          </a:p>
        </p:txBody>
      </p:sp>
    </p:spTree>
    <p:extLst>
      <p:ext uri="{BB962C8B-B14F-4D97-AF65-F5344CB8AC3E}">
        <p14:creationId xmlns="" xmlns:p14="http://schemas.microsoft.com/office/powerpoint/2010/main" val="8499876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21B69844-0F7B-4AA9-AD08-2684E597A201}"/>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xmlns="" id="{6B1AC99B-AC75-400B-BFF9-69BE2F6BD9A8}"/>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8F36F991-3F66-4714-B69D-3C2C1B249BE5}"/>
              </a:ext>
            </a:extLst>
          </p:cNvPr>
          <p:cNvSpPr>
            <a:spLocks noGrp="1"/>
          </p:cNvSpPr>
          <p:nvPr>
            <p:ph type="dt" sz="half" idx="10"/>
          </p:nvPr>
        </p:nvSpPr>
        <p:spPr/>
        <p:txBody>
          <a:bodyPr/>
          <a:lstStyle/>
          <a:p>
            <a:fld id="{5476E589-309B-4791-8ED5-C0036D530D79}" type="datetime1">
              <a:rPr lang="ru-RU" smtClean="0"/>
              <a:pPr/>
              <a:t>08.12.2021</a:t>
            </a:fld>
            <a:endParaRPr lang="ru-RU"/>
          </a:p>
        </p:txBody>
      </p:sp>
      <p:sp>
        <p:nvSpPr>
          <p:cNvPr id="5" name="Нижний колонтитул 4">
            <a:extLst>
              <a:ext uri="{FF2B5EF4-FFF2-40B4-BE49-F238E27FC236}">
                <a16:creationId xmlns:a16="http://schemas.microsoft.com/office/drawing/2014/main" xmlns="" id="{C3C21561-CA41-4660-905A-6E7112FFD40C}"/>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4577DE21-8DA6-4B81-AFC8-3C7E1C3E8F1F}"/>
              </a:ext>
            </a:extLst>
          </p:cNvPr>
          <p:cNvSpPr>
            <a:spLocks noGrp="1"/>
          </p:cNvSpPr>
          <p:nvPr>
            <p:ph type="sldNum" sz="quarter" idx="12"/>
          </p:nvPr>
        </p:nvSpPr>
        <p:spPr/>
        <p:txBody>
          <a:bodyPr/>
          <a:lstStyle/>
          <a:p>
            <a:fld id="{9D7EE79F-CDC9-45A3-9B96-8DCC79B90D80}" type="slidenum">
              <a:rPr lang="ru-RU" smtClean="0"/>
              <a:pPr/>
              <a:t>‹#›</a:t>
            </a:fld>
            <a:endParaRPr lang="ru-RU"/>
          </a:p>
        </p:txBody>
      </p:sp>
    </p:spTree>
    <p:extLst>
      <p:ext uri="{BB962C8B-B14F-4D97-AF65-F5344CB8AC3E}">
        <p14:creationId xmlns="" xmlns:p14="http://schemas.microsoft.com/office/powerpoint/2010/main" val="3202697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xmlns="" id="{99EE2377-F0B4-430C-AED4-17955D1BBB32}"/>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xmlns="" id="{58B99760-47E7-4B9C-9297-86B14EB3F023}"/>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86D49B9C-0022-4A61-A7DA-7350A7BE594E}"/>
              </a:ext>
            </a:extLst>
          </p:cNvPr>
          <p:cNvSpPr>
            <a:spLocks noGrp="1"/>
          </p:cNvSpPr>
          <p:nvPr>
            <p:ph type="dt" sz="half" idx="10"/>
          </p:nvPr>
        </p:nvSpPr>
        <p:spPr/>
        <p:txBody>
          <a:bodyPr/>
          <a:lstStyle/>
          <a:p>
            <a:fld id="{406117A4-B371-4AF1-944F-940602A89C74}" type="datetime1">
              <a:rPr lang="ru-RU" smtClean="0"/>
              <a:pPr/>
              <a:t>08.12.2021</a:t>
            </a:fld>
            <a:endParaRPr lang="ru-RU"/>
          </a:p>
        </p:txBody>
      </p:sp>
      <p:sp>
        <p:nvSpPr>
          <p:cNvPr id="5" name="Нижний колонтитул 4">
            <a:extLst>
              <a:ext uri="{FF2B5EF4-FFF2-40B4-BE49-F238E27FC236}">
                <a16:creationId xmlns:a16="http://schemas.microsoft.com/office/drawing/2014/main" xmlns="" id="{6CF574A4-3093-474C-8EF0-EBE89187FCAB}"/>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91C38F1F-2C66-467C-B449-62C6F9FC3F27}"/>
              </a:ext>
            </a:extLst>
          </p:cNvPr>
          <p:cNvSpPr>
            <a:spLocks noGrp="1"/>
          </p:cNvSpPr>
          <p:nvPr>
            <p:ph type="sldNum" sz="quarter" idx="12"/>
          </p:nvPr>
        </p:nvSpPr>
        <p:spPr/>
        <p:txBody>
          <a:bodyPr/>
          <a:lstStyle/>
          <a:p>
            <a:fld id="{9D7EE79F-CDC9-45A3-9B96-8DCC79B90D80}" type="slidenum">
              <a:rPr lang="ru-RU" smtClean="0"/>
              <a:pPr/>
              <a:t>‹#›</a:t>
            </a:fld>
            <a:endParaRPr lang="ru-RU"/>
          </a:p>
        </p:txBody>
      </p:sp>
    </p:spTree>
    <p:extLst>
      <p:ext uri="{BB962C8B-B14F-4D97-AF65-F5344CB8AC3E}">
        <p14:creationId xmlns="" xmlns:p14="http://schemas.microsoft.com/office/powerpoint/2010/main" val="640402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11FA0DFB-CEDD-47FF-AA23-62CFE8026EC8}"/>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xmlns="" id="{4303B0C8-50FF-4ACF-94C4-B667CD547C09}"/>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6A32F50A-1F31-4858-9298-87DAE861961B}"/>
              </a:ext>
            </a:extLst>
          </p:cNvPr>
          <p:cNvSpPr>
            <a:spLocks noGrp="1"/>
          </p:cNvSpPr>
          <p:nvPr>
            <p:ph type="dt" sz="half" idx="10"/>
          </p:nvPr>
        </p:nvSpPr>
        <p:spPr/>
        <p:txBody>
          <a:bodyPr/>
          <a:lstStyle/>
          <a:p>
            <a:fld id="{34011509-1C07-4DDE-8BE9-39FE28D69625}" type="datetime1">
              <a:rPr lang="ru-RU" smtClean="0"/>
              <a:pPr/>
              <a:t>08.12.2021</a:t>
            </a:fld>
            <a:endParaRPr lang="ru-RU"/>
          </a:p>
        </p:txBody>
      </p:sp>
      <p:sp>
        <p:nvSpPr>
          <p:cNvPr id="5" name="Нижний колонтитул 4">
            <a:extLst>
              <a:ext uri="{FF2B5EF4-FFF2-40B4-BE49-F238E27FC236}">
                <a16:creationId xmlns:a16="http://schemas.microsoft.com/office/drawing/2014/main" xmlns="" id="{864E4DE0-D470-497F-ABBB-6BA6CABEC406}"/>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A632D2D9-D291-4374-978F-06C5DD2F832C}"/>
              </a:ext>
            </a:extLst>
          </p:cNvPr>
          <p:cNvSpPr>
            <a:spLocks noGrp="1"/>
          </p:cNvSpPr>
          <p:nvPr>
            <p:ph type="sldNum" sz="quarter" idx="12"/>
          </p:nvPr>
        </p:nvSpPr>
        <p:spPr/>
        <p:txBody>
          <a:bodyPr/>
          <a:lstStyle/>
          <a:p>
            <a:fld id="{9D7EE79F-CDC9-45A3-9B96-8DCC79B90D80}" type="slidenum">
              <a:rPr lang="ru-RU" smtClean="0"/>
              <a:pPr/>
              <a:t>‹#›</a:t>
            </a:fld>
            <a:endParaRPr lang="ru-RU"/>
          </a:p>
        </p:txBody>
      </p:sp>
    </p:spTree>
    <p:extLst>
      <p:ext uri="{BB962C8B-B14F-4D97-AF65-F5344CB8AC3E}">
        <p14:creationId xmlns="" xmlns:p14="http://schemas.microsoft.com/office/powerpoint/2010/main" val="3597833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80B6D43B-626B-4051-B96A-012012BC2B8B}"/>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xmlns="" id="{93CCF46F-4856-4562-A0A4-68D63646793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xmlns="" id="{0EBEE6CB-81DA-4268-85DE-4640ACC2F7A7}"/>
              </a:ext>
            </a:extLst>
          </p:cNvPr>
          <p:cNvSpPr>
            <a:spLocks noGrp="1"/>
          </p:cNvSpPr>
          <p:nvPr>
            <p:ph type="dt" sz="half" idx="10"/>
          </p:nvPr>
        </p:nvSpPr>
        <p:spPr/>
        <p:txBody>
          <a:bodyPr/>
          <a:lstStyle/>
          <a:p>
            <a:fld id="{FCC3548A-4525-45BE-87F2-D10E5668BAFF}" type="datetime1">
              <a:rPr lang="ru-RU" smtClean="0"/>
              <a:pPr/>
              <a:t>08.12.2021</a:t>
            </a:fld>
            <a:endParaRPr lang="ru-RU"/>
          </a:p>
        </p:txBody>
      </p:sp>
      <p:sp>
        <p:nvSpPr>
          <p:cNvPr id="5" name="Нижний колонтитул 4">
            <a:extLst>
              <a:ext uri="{FF2B5EF4-FFF2-40B4-BE49-F238E27FC236}">
                <a16:creationId xmlns:a16="http://schemas.microsoft.com/office/drawing/2014/main" xmlns="" id="{8A2FD44F-401F-48BD-AD4F-284E553DBB76}"/>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1F2A58A3-A9D3-4070-9EBF-D5BBA20F658E}"/>
              </a:ext>
            </a:extLst>
          </p:cNvPr>
          <p:cNvSpPr>
            <a:spLocks noGrp="1"/>
          </p:cNvSpPr>
          <p:nvPr>
            <p:ph type="sldNum" sz="quarter" idx="12"/>
          </p:nvPr>
        </p:nvSpPr>
        <p:spPr/>
        <p:txBody>
          <a:bodyPr/>
          <a:lstStyle/>
          <a:p>
            <a:fld id="{9D7EE79F-CDC9-45A3-9B96-8DCC79B90D80}" type="slidenum">
              <a:rPr lang="ru-RU" smtClean="0"/>
              <a:pPr/>
              <a:t>‹#›</a:t>
            </a:fld>
            <a:endParaRPr lang="ru-RU"/>
          </a:p>
        </p:txBody>
      </p:sp>
    </p:spTree>
    <p:extLst>
      <p:ext uri="{BB962C8B-B14F-4D97-AF65-F5344CB8AC3E}">
        <p14:creationId xmlns="" xmlns:p14="http://schemas.microsoft.com/office/powerpoint/2010/main" val="36456719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82D4049C-6582-4682-AC80-F5C3AD3809FE}"/>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xmlns="" id="{C8A52216-6245-4F9B-84B8-0954778CA7F4}"/>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xmlns="" id="{F64A9214-92CF-48CC-9B18-A32896E9AC5C}"/>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xmlns="" id="{D123D0E6-A13C-4AD0-9D38-6FEE9B276813}"/>
              </a:ext>
            </a:extLst>
          </p:cNvPr>
          <p:cNvSpPr>
            <a:spLocks noGrp="1"/>
          </p:cNvSpPr>
          <p:nvPr>
            <p:ph type="dt" sz="half" idx="10"/>
          </p:nvPr>
        </p:nvSpPr>
        <p:spPr/>
        <p:txBody>
          <a:bodyPr/>
          <a:lstStyle/>
          <a:p>
            <a:fld id="{3B2459C2-582F-4291-866E-143769F5C47C}" type="datetime1">
              <a:rPr lang="ru-RU" smtClean="0"/>
              <a:pPr/>
              <a:t>08.12.2021</a:t>
            </a:fld>
            <a:endParaRPr lang="ru-RU"/>
          </a:p>
        </p:txBody>
      </p:sp>
      <p:sp>
        <p:nvSpPr>
          <p:cNvPr id="6" name="Нижний колонтитул 5">
            <a:extLst>
              <a:ext uri="{FF2B5EF4-FFF2-40B4-BE49-F238E27FC236}">
                <a16:creationId xmlns:a16="http://schemas.microsoft.com/office/drawing/2014/main" xmlns="" id="{2C8FC4F3-9778-4CEE-ACCE-438E66C79D57}"/>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xmlns="" id="{D7D6787A-9244-4594-9716-B855852906CD}"/>
              </a:ext>
            </a:extLst>
          </p:cNvPr>
          <p:cNvSpPr>
            <a:spLocks noGrp="1"/>
          </p:cNvSpPr>
          <p:nvPr>
            <p:ph type="sldNum" sz="quarter" idx="12"/>
          </p:nvPr>
        </p:nvSpPr>
        <p:spPr/>
        <p:txBody>
          <a:bodyPr/>
          <a:lstStyle/>
          <a:p>
            <a:fld id="{9D7EE79F-CDC9-45A3-9B96-8DCC79B90D80}" type="slidenum">
              <a:rPr lang="ru-RU" smtClean="0"/>
              <a:pPr/>
              <a:t>‹#›</a:t>
            </a:fld>
            <a:endParaRPr lang="ru-RU"/>
          </a:p>
        </p:txBody>
      </p:sp>
    </p:spTree>
    <p:extLst>
      <p:ext uri="{BB962C8B-B14F-4D97-AF65-F5344CB8AC3E}">
        <p14:creationId xmlns="" xmlns:p14="http://schemas.microsoft.com/office/powerpoint/2010/main" val="38226567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737741D1-878A-49D5-BEC9-FA603E759F73}"/>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xmlns="" id="{0A93BE32-CC28-4EBF-A108-468FCA801A4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xmlns="" id="{6EFD6621-2822-44D2-AE94-376DABF5823B}"/>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xmlns="" id="{27E1E592-226B-45D1-8690-284FBBCFD3F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xmlns="" id="{6D296613-12C5-47D1-BE62-44D1D0DB043F}"/>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xmlns="" id="{8193B8FA-52E8-4918-B25E-F13485B5C57C}"/>
              </a:ext>
            </a:extLst>
          </p:cNvPr>
          <p:cNvSpPr>
            <a:spLocks noGrp="1"/>
          </p:cNvSpPr>
          <p:nvPr>
            <p:ph type="dt" sz="half" idx="10"/>
          </p:nvPr>
        </p:nvSpPr>
        <p:spPr/>
        <p:txBody>
          <a:bodyPr/>
          <a:lstStyle/>
          <a:p>
            <a:fld id="{78747D70-F011-4336-8077-4EBCE476F921}" type="datetime1">
              <a:rPr lang="ru-RU" smtClean="0"/>
              <a:pPr/>
              <a:t>08.12.2021</a:t>
            </a:fld>
            <a:endParaRPr lang="ru-RU"/>
          </a:p>
        </p:txBody>
      </p:sp>
      <p:sp>
        <p:nvSpPr>
          <p:cNvPr id="8" name="Нижний колонтитул 7">
            <a:extLst>
              <a:ext uri="{FF2B5EF4-FFF2-40B4-BE49-F238E27FC236}">
                <a16:creationId xmlns:a16="http://schemas.microsoft.com/office/drawing/2014/main" xmlns="" id="{DCD2490D-6046-4ADB-BBA6-11D83742A587}"/>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xmlns="" id="{7FF3970C-38F5-4772-B3A3-54406B567715}"/>
              </a:ext>
            </a:extLst>
          </p:cNvPr>
          <p:cNvSpPr>
            <a:spLocks noGrp="1"/>
          </p:cNvSpPr>
          <p:nvPr>
            <p:ph type="sldNum" sz="quarter" idx="12"/>
          </p:nvPr>
        </p:nvSpPr>
        <p:spPr/>
        <p:txBody>
          <a:bodyPr/>
          <a:lstStyle/>
          <a:p>
            <a:fld id="{9D7EE79F-CDC9-45A3-9B96-8DCC79B90D80}" type="slidenum">
              <a:rPr lang="ru-RU" smtClean="0"/>
              <a:pPr/>
              <a:t>‹#›</a:t>
            </a:fld>
            <a:endParaRPr lang="ru-RU"/>
          </a:p>
        </p:txBody>
      </p:sp>
    </p:spTree>
    <p:extLst>
      <p:ext uri="{BB962C8B-B14F-4D97-AF65-F5344CB8AC3E}">
        <p14:creationId xmlns="" xmlns:p14="http://schemas.microsoft.com/office/powerpoint/2010/main" val="1744006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7FAA1692-C4BB-468E-9CF2-526F307E6899}"/>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xmlns="" id="{D725B3F1-E864-42CC-8783-58C9FB2573D2}"/>
              </a:ext>
            </a:extLst>
          </p:cNvPr>
          <p:cNvSpPr>
            <a:spLocks noGrp="1"/>
          </p:cNvSpPr>
          <p:nvPr>
            <p:ph type="dt" sz="half" idx="10"/>
          </p:nvPr>
        </p:nvSpPr>
        <p:spPr/>
        <p:txBody>
          <a:bodyPr/>
          <a:lstStyle/>
          <a:p>
            <a:fld id="{D9022B6E-C57F-47D1-BA85-909F64CFF50C}" type="datetime1">
              <a:rPr lang="ru-RU" smtClean="0"/>
              <a:pPr/>
              <a:t>08.12.2021</a:t>
            </a:fld>
            <a:endParaRPr lang="ru-RU"/>
          </a:p>
        </p:txBody>
      </p:sp>
      <p:sp>
        <p:nvSpPr>
          <p:cNvPr id="4" name="Нижний колонтитул 3">
            <a:extLst>
              <a:ext uri="{FF2B5EF4-FFF2-40B4-BE49-F238E27FC236}">
                <a16:creationId xmlns:a16="http://schemas.microsoft.com/office/drawing/2014/main" xmlns="" id="{BF1F3B41-8106-4E16-B5F6-843E77D11569}"/>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xmlns="" id="{8B28644F-F509-47B9-BBE6-F6599FCB126E}"/>
              </a:ext>
            </a:extLst>
          </p:cNvPr>
          <p:cNvSpPr>
            <a:spLocks noGrp="1"/>
          </p:cNvSpPr>
          <p:nvPr>
            <p:ph type="sldNum" sz="quarter" idx="12"/>
          </p:nvPr>
        </p:nvSpPr>
        <p:spPr/>
        <p:txBody>
          <a:bodyPr/>
          <a:lstStyle/>
          <a:p>
            <a:fld id="{9D7EE79F-CDC9-45A3-9B96-8DCC79B90D80}" type="slidenum">
              <a:rPr lang="ru-RU" smtClean="0"/>
              <a:pPr/>
              <a:t>‹#›</a:t>
            </a:fld>
            <a:endParaRPr lang="ru-RU"/>
          </a:p>
        </p:txBody>
      </p:sp>
    </p:spTree>
    <p:extLst>
      <p:ext uri="{BB962C8B-B14F-4D97-AF65-F5344CB8AC3E}">
        <p14:creationId xmlns="" xmlns:p14="http://schemas.microsoft.com/office/powerpoint/2010/main" val="28357743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xmlns="" id="{FB5A6ED7-5041-4EA4-AE6B-3D5B3B515BB5}"/>
              </a:ext>
            </a:extLst>
          </p:cNvPr>
          <p:cNvSpPr>
            <a:spLocks noGrp="1"/>
          </p:cNvSpPr>
          <p:nvPr>
            <p:ph type="dt" sz="half" idx="10"/>
          </p:nvPr>
        </p:nvSpPr>
        <p:spPr/>
        <p:txBody>
          <a:bodyPr/>
          <a:lstStyle/>
          <a:p>
            <a:fld id="{3A5482D8-2C46-4351-B27A-F8AF57DA8188}" type="datetime1">
              <a:rPr lang="ru-RU" smtClean="0"/>
              <a:pPr/>
              <a:t>08.12.2021</a:t>
            </a:fld>
            <a:endParaRPr lang="ru-RU"/>
          </a:p>
        </p:txBody>
      </p:sp>
      <p:sp>
        <p:nvSpPr>
          <p:cNvPr id="3" name="Нижний колонтитул 2">
            <a:extLst>
              <a:ext uri="{FF2B5EF4-FFF2-40B4-BE49-F238E27FC236}">
                <a16:creationId xmlns:a16="http://schemas.microsoft.com/office/drawing/2014/main" xmlns="" id="{733F605A-57CA-4BE0-A05B-4FAB2C1F1A51}"/>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xmlns="" id="{8E008241-A1FA-49FA-8446-641D91DCA010}"/>
              </a:ext>
            </a:extLst>
          </p:cNvPr>
          <p:cNvSpPr>
            <a:spLocks noGrp="1"/>
          </p:cNvSpPr>
          <p:nvPr>
            <p:ph type="sldNum" sz="quarter" idx="12"/>
          </p:nvPr>
        </p:nvSpPr>
        <p:spPr/>
        <p:txBody>
          <a:bodyPr/>
          <a:lstStyle/>
          <a:p>
            <a:fld id="{9D7EE79F-CDC9-45A3-9B96-8DCC79B90D80}" type="slidenum">
              <a:rPr lang="ru-RU" smtClean="0"/>
              <a:pPr/>
              <a:t>‹#›</a:t>
            </a:fld>
            <a:endParaRPr lang="ru-RU"/>
          </a:p>
        </p:txBody>
      </p:sp>
    </p:spTree>
    <p:extLst>
      <p:ext uri="{BB962C8B-B14F-4D97-AF65-F5344CB8AC3E}">
        <p14:creationId xmlns="" xmlns:p14="http://schemas.microsoft.com/office/powerpoint/2010/main" val="14191802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B434E68C-01C1-4E1C-8BC2-87D2D588EDD3}"/>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xmlns="" id="{D6121352-3C65-45D9-8F87-65E99C664F9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xmlns="" id="{C1D98952-6292-4E12-9F13-D4B03C202F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xmlns="" id="{7C21688E-B1C5-4318-B68E-D0B0A589D1CF}"/>
              </a:ext>
            </a:extLst>
          </p:cNvPr>
          <p:cNvSpPr>
            <a:spLocks noGrp="1"/>
          </p:cNvSpPr>
          <p:nvPr>
            <p:ph type="dt" sz="half" idx="10"/>
          </p:nvPr>
        </p:nvSpPr>
        <p:spPr/>
        <p:txBody>
          <a:bodyPr/>
          <a:lstStyle/>
          <a:p>
            <a:fld id="{CEAEC9DF-8023-4CA6-B9B8-40C3FB6AD39C}" type="datetime1">
              <a:rPr lang="ru-RU" smtClean="0"/>
              <a:pPr/>
              <a:t>08.12.2021</a:t>
            </a:fld>
            <a:endParaRPr lang="ru-RU"/>
          </a:p>
        </p:txBody>
      </p:sp>
      <p:sp>
        <p:nvSpPr>
          <p:cNvPr id="6" name="Нижний колонтитул 5">
            <a:extLst>
              <a:ext uri="{FF2B5EF4-FFF2-40B4-BE49-F238E27FC236}">
                <a16:creationId xmlns:a16="http://schemas.microsoft.com/office/drawing/2014/main" xmlns="" id="{4D8D4775-D5C3-46C3-9696-2FDC27C1E60B}"/>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xmlns="" id="{20B6E3CA-736E-4A55-ABA9-59403FF96681}"/>
              </a:ext>
            </a:extLst>
          </p:cNvPr>
          <p:cNvSpPr>
            <a:spLocks noGrp="1"/>
          </p:cNvSpPr>
          <p:nvPr>
            <p:ph type="sldNum" sz="quarter" idx="12"/>
          </p:nvPr>
        </p:nvSpPr>
        <p:spPr/>
        <p:txBody>
          <a:bodyPr/>
          <a:lstStyle/>
          <a:p>
            <a:fld id="{9D7EE79F-CDC9-45A3-9B96-8DCC79B90D80}" type="slidenum">
              <a:rPr lang="ru-RU" smtClean="0"/>
              <a:pPr/>
              <a:t>‹#›</a:t>
            </a:fld>
            <a:endParaRPr lang="ru-RU"/>
          </a:p>
        </p:txBody>
      </p:sp>
    </p:spTree>
    <p:extLst>
      <p:ext uri="{BB962C8B-B14F-4D97-AF65-F5344CB8AC3E}">
        <p14:creationId xmlns="" xmlns:p14="http://schemas.microsoft.com/office/powerpoint/2010/main" val="17235773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23A4D645-74AF-4CBA-9BE2-0C9F382E6356}"/>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xmlns="" id="{802B05BF-9089-46D0-B53F-F5B66950D63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xmlns="" id="{D1EF9AB8-1105-47BE-8C66-DDAED3AFC6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xmlns="" id="{03680F94-2F01-48AE-96F9-0972B8B3AE51}"/>
              </a:ext>
            </a:extLst>
          </p:cNvPr>
          <p:cNvSpPr>
            <a:spLocks noGrp="1"/>
          </p:cNvSpPr>
          <p:nvPr>
            <p:ph type="dt" sz="half" idx="10"/>
          </p:nvPr>
        </p:nvSpPr>
        <p:spPr/>
        <p:txBody>
          <a:bodyPr/>
          <a:lstStyle/>
          <a:p>
            <a:fld id="{6375B6DC-536B-4D98-BF6E-70218B543E89}" type="datetime1">
              <a:rPr lang="ru-RU" smtClean="0"/>
              <a:pPr/>
              <a:t>08.12.2021</a:t>
            </a:fld>
            <a:endParaRPr lang="ru-RU"/>
          </a:p>
        </p:txBody>
      </p:sp>
      <p:sp>
        <p:nvSpPr>
          <p:cNvPr id="6" name="Нижний колонтитул 5">
            <a:extLst>
              <a:ext uri="{FF2B5EF4-FFF2-40B4-BE49-F238E27FC236}">
                <a16:creationId xmlns:a16="http://schemas.microsoft.com/office/drawing/2014/main" xmlns="" id="{7A5F006E-5BD7-4C81-B157-0F6F051BCF1A}"/>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xmlns="" id="{52908B0F-7F93-409E-B2D1-C4A6920E5C2E}"/>
              </a:ext>
            </a:extLst>
          </p:cNvPr>
          <p:cNvSpPr>
            <a:spLocks noGrp="1"/>
          </p:cNvSpPr>
          <p:nvPr>
            <p:ph type="sldNum" sz="quarter" idx="12"/>
          </p:nvPr>
        </p:nvSpPr>
        <p:spPr/>
        <p:txBody>
          <a:bodyPr/>
          <a:lstStyle/>
          <a:p>
            <a:fld id="{9D7EE79F-CDC9-45A3-9B96-8DCC79B90D80}" type="slidenum">
              <a:rPr lang="ru-RU" smtClean="0"/>
              <a:pPr/>
              <a:t>‹#›</a:t>
            </a:fld>
            <a:endParaRPr lang="ru-RU"/>
          </a:p>
        </p:txBody>
      </p:sp>
    </p:spTree>
    <p:extLst>
      <p:ext uri="{BB962C8B-B14F-4D97-AF65-F5344CB8AC3E}">
        <p14:creationId xmlns="" xmlns:p14="http://schemas.microsoft.com/office/powerpoint/2010/main" val="17177745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C2D1AB5B-F250-4298-AAF4-A36278C7207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xmlns="" id="{9A89726F-E7D5-46FE-B499-90A65C771CC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90983956-F145-44C7-A2CC-39297688D6D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46A88A-2134-49C1-88AA-F51985D0A1A1}" type="datetime1">
              <a:rPr lang="ru-RU" smtClean="0"/>
              <a:pPr/>
              <a:t>08.12.2021</a:t>
            </a:fld>
            <a:endParaRPr lang="ru-RU"/>
          </a:p>
        </p:txBody>
      </p:sp>
      <p:sp>
        <p:nvSpPr>
          <p:cNvPr id="5" name="Нижний колонтитул 4">
            <a:extLst>
              <a:ext uri="{FF2B5EF4-FFF2-40B4-BE49-F238E27FC236}">
                <a16:creationId xmlns:a16="http://schemas.microsoft.com/office/drawing/2014/main" xmlns="" id="{5DB282A1-FA7C-44DE-AB10-A399DB77864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xmlns="" id="{343DCE79-0131-4763-9BA2-32640AB436A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7EE79F-CDC9-45A3-9B96-8DCC79B90D80}" type="slidenum">
              <a:rPr lang="ru-RU" smtClean="0"/>
              <a:pPr/>
              <a:t>‹#›</a:t>
            </a:fld>
            <a:endParaRPr lang="ru-RU"/>
          </a:p>
        </p:txBody>
      </p:sp>
    </p:spTree>
    <p:extLst>
      <p:ext uri="{BB962C8B-B14F-4D97-AF65-F5344CB8AC3E}">
        <p14:creationId xmlns="" xmlns:p14="http://schemas.microsoft.com/office/powerpoint/2010/main" val="40617593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jpeg"/><Relationship Id="rId4" Type="http://schemas.openxmlformats.org/officeDocument/2006/relationships/image" Target="../media/image4.jpe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jpeg"/><Relationship Id="rId4" Type="http://schemas.openxmlformats.org/officeDocument/2006/relationships/image" Target="../media/image4.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picture containing person, sitting, indoor, child&#10;&#10;Description automatically generated">
            <a:extLst>
              <a:ext uri="{FF2B5EF4-FFF2-40B4-BE49-F238E27FC236}">
                <a16:creationId xmlns:a16="http://schemas.microsoft.com/office/drawing/2014/main" xmlns="" id="{16D12BDF-50FC-454D-AED1-27E443A759AD}"/>
              </a:ext>
            </a:extLst>
          </p:cNvPr>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005294" y="1228961"/>
            <a:ext cx="5751417" cy="3818640"/>
          </a:xfrm>
          <a:prstGeom prst="rect">
            <a:avLst/>
          </a:prstGeom>
        </p:spPr>
      </p:pic>
      <p:sp>
        <p:nvSpPr>
          <p:cNvPr id="5" name="Text Box 6">
            <a:extLst>
              <a:ext uri="{FF2B5EF4-FFF2-40B4-BE49-F238E27FC236}">
                <a16:creationId xmlns:a16="http://schemas.microsoft.com/office/drawing/2014/main" xmlns="" id="{DD0E81EB-A502-494B-BBE7-B00AE240DB63}"/>
              </a:ext>
            </a:extLst>
          </p:cNvPr>
          <p:cNvSpPr txBox="1">
            <a:spLocks noChangeArrowheads="1"/>
          </p:cNvSpPr>
          <p:nvPr/>
        </p:nvSpPr>
        <p:spPr bwMode="auto">
          <a:xfrm>
            <a:off x="564316" y="-1"/>
            <a:ext cx="10633371" cy="6463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ru-RU" altLang="ru-RU" sz="3600" b="1" dirty="0" smtClean="0">
                <a:solidFill>
                  <a:srgbClr val="0070C0"/>
                </a:solidFill>
              </a:rPr>
              <a:t>1,5,10  </a:t>
            </a:r>
            <a:r>
              <a:rPr lang="ru-RU" altLang="ru-RU" sz="3600" b="1" dirty="0">
                <a:solidFill>
                  <a:srgbClr val="0070C0"/>
                </a:solidFill>
              </a:rPr>
              <a:t>СЫНЫП ОҚУШЫЛАРЫН </a:t>
            </a:r>
            <a:r>
              <a:rPr lang="ru-RU" altLang="ru-RU" sz="3600" b="1" dirty="0" smtClean="0">
                <a:solidFill>
                  <a:srgbClr val="0070C0"/>
                </a:solidFill>
              </a:rPr>
              <a:t>БЕЙІМДЕУ</a:t>
            </a:r>
            <a:endParaRPr lang="ru-RU" altLang="ru-RU" sz="3600" b="1" dirty="0">
              <a:solidFill>
                <a:srgbClr val="0070C0"/>
              </a:solidFill>
            </a:endParaRPr>
          </a:p>
        </p:txBody>
      </p:sp>
    </p:spTree>
    <p:extLst>
      <p:ext uri="{BB962C8B-B14F-4D97-AF65-F5344CB8AC3E}">
        <p14:creationId xmlns="" xmlns:p14="http://schemas.microsoft.com/office/powerpoint/2010/main" val="1518330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23454" y="196273"/>
            <a:ext cx="11208328" cy="1369292"/>
          </a:xfrm>
        </p:spPr>
        <p:txBody>
          <a:bodyPr>
            <a:normAutofit fontScale="90000"/>
          </a:bodyPr>
          <a:lstStyle/>
          <a:p>
            <a:r>
              <a:rPr lang="kk-KZ" sz="4667" b="1" dirty="0" smtClean="0">
                <a:solidFill>
                  <a:srgbClr val="05856D"/>
                </a:solidFill>
                <a:latin typeface="Times New Roman" pitchFamily="18" charset="0"/>
                <a:ea typeface="Open Sans Light" charset="0"/>
                <a:cs typeface="Times New Roman" pitchFamily="18" charset="0"/>
              </a:rPr>
              <a:t>Оқушылардың жоғары мазасыздық деңгейінің себеп- салдары:</a:t>
            </a:r>
            <a:endParaRPr lang="ru-RU" sz="4667" b="1" dirty="0">
              <a:solidFill>
                <a:srgbClr val="05856D"/>
              </a:solidFill>
              <a:latin typeface="Times New Roman" pitchFamily="18" charset="0"/>
              <a:ea typeface="Open Sans Light" charset="0"/>
              <a:cs typeface="Times New Roman" pitchFamily="18" charset="0"/>
            </a:endParaRPr>
          </a:p>
        </p:txBody>
      </p:sp>
      <p:sp>
        <p:nvSpPr>
          <p:cNvPr id="3" name="Прямоугольник 2"/>
          <p:cNvSpPr/>
          <p:nvPr/>
        </p:nvSpPr>
        <p:spPr>
          <a:xfrm>
            <a:off x="484909" y="1662545"/>
            <a:ext cx="11346873" cy="4278094"/>
          </a:xfrm>
          <a:prstGeom prst="rect">
            <a:avLst/>
          </a:prstGeom>
        </p:spPr>
        <p:txBody>
          <a:bodyPr wrap="square">
            <a:spAutoFit/>
          </a:bodyPr>
          <a:lstStyle/>
          <a:p>
            <a:pPr>
              <a:buFontTx/>
              <a:buChar char="-"/>
            </a:pPr>
            <a:r>
              <a:rPr lang="kk-KZ" sz="2000" dirty="0" smtClean="0">
                <a:latin typeface="Times New Roman" pitchFamily="18" charset="0"/>
                <a:cs typeface="Times New Roman" pitchFamily="18" charset="0"/>
              </a:rPr>
              <a:t> Әлеуметтік стрессті бастан кешіру-баланың әлеуметтік байланыстары дамитын эмоционалды жағдайы (ең алдымен құрдастарымен): </a:t>
            </a:r>
          </a:p>
          <a:p>
            <a:pPr>
              <a:buFontTx/>
              <a:buChar char="-"/>
            </a:pPr>
            <a:r>
              <a:rPr lang="kk-KZ" sz="2000" dirty="0" smtClean="0">
                <a:latin typeface="Times New Roman" pitchFamily="18" charset="0"/>
                <a:cs typeface="Times New Roman" pitchFamily="18" charset="0"/>
              </a:rPr>
              <a:t> Табысқа жету қажеттілігінің бұзылуы-баланың табысқа жету, жоғары нәтижеге жету және т. б. қажеттіліктерін дамытуға мүмкіндік бермейтін қолайсыз психикалық фон;</a:t>
            </a:r>
          </a:p>
          <a:p>
            <a:pPr>
              <a:buFontTx/>
              <a:buChar char="-"/>
            </a:pPr>
            <a:r>
              <a:rPr lang="kk-KZ" sz="2000" dirty="0" smtClean="0">
                <a:latin typeface="Times New Roman" pitchFamily="18" charset="0"/>
                <a:cs typeface="Times New Roman" pitchFamily="18" charset="0"/>
              </a:rPr>
              <a:t> Білімді тексеру жағдайынан қорқу - теріс көзқарас және білімді, жетістіктерді, мүмкіндіктерді тексеру жағдайларында (әсіресе көпшілік алдында) алаңдаушылық:</a:t>
            </a:r>
          </a:p>
          <a:p>
            <a:pPr>
              <a:buFontTx/>
              <a:buChar char="-"/>
            </a:pPr>
            <a:r>
              <a:rPr lang="kk-KZ" sz="2000" dirty="0" smtClean="0">
                <a:latin typeface="Times New Roman" pitchFamily="18" charset="0"/>
                <a:cs typeface="Times New Roman" pitchFamily="18" charset="0"/>
              </a:rPr>
              <a:t> Өзгелердің үміттерін қанағаттандырмаудан қорқу-басқалардың нәтижелерін, іс-әрекеттері мен ойларын бағалаудағы маңыздылығына назар аудару, басқаларға берілген бағалар туралы алаңдаушылық, теріс бағалауды күту:</a:t>
            </a:r>
          </a:p>
          <a:p>
            <a:pPr>
              <a:buFontTx/>
              <a:buChar char="-"/>
            </a:pPr>
            <a:r>
              <a:rPr lang="ru-RU" sz="2400" b="1" dirty="0" err="1" smtClean="0">
                <a:latin typeface="Times New Roman" pitchFamily="18" charset="0"/>
                <a:cs typeface="Times New Roman" pitchFamily="18" charset="0"/>
              </a:rPr>
              <a:t>Мұғалімдермен қарым </a:t>
            </a:r>
            <a:r>
              <a:rPr lang="ru-RU" sz="2400" b="1" dirty="0" smtClean="0">
                <a:latin typeface="Times New Roman" pitchFamily="18" charset="0"/>
                <a:cs typeface="Times New Roman" pitchFamily="18" charset="0"/>
              </a:rPr>
              <a:t>— </a:t>
            </a:r>
            <a:r>
              <a:rPr lang="ru-RU" sz="2400" b="1" dirty="0" err="1" smtClean="0">
                <a:latin typeface="Times New Roman" pitchFamily="18" charset="0"/>
                <a:cs typeface="Times New Roman" pitchFamily="18" charset="0"/>
              </a:rPr>
              <a:t>қатынастағы проблемалар</a:t>
            </a:r>
            <a:r>
              <a:rPr lang="ru-RU" sz="2400" b="1" dirty="0" smtClean="0">
                <a:latin typeface="Times New Roman" pitchFamily="18" charset="0"/>
                <a:cs typeface="Times New Roman" pitchFamily="18" charset="0"/>
              </a:rPr>
              <a:t> мен </a:t>
            </a:r>
            <a:r>
              <a:rPr lang="ru-RU" sz="2400" b="1" dirty="0" err="1" smtClean="0">
                <a:latin typeface="Times New Roman" pitchFamily="18" charset="0"/>
                <a:cs typeface="Times New Roman" pitchFamily="18" charset="0"/>
              </a:rPr>
              <a:t>қорқыныш-бұл баланың білім</a:t>
            </a:r>
            <a:r>
              <a:rPr lang="ru-RU" sz="2400" b="1" dirty="0" smtClean="0">
                <a:latin typeface="Times New Roman" pitchFamily="18" charset="0"/>
                <a:cs typeface="Times New Roman" pitchFamily="18" charset="0"/>
              </a:rPr>
              <a:t> </a:t>
            </a:r>
            <a:r>
              <a:rPr lang="ru-RU" sz="2400" b="1" dirty="0" err="1" smtClean="0">
                <a:latin typeface="Times New Roman" pitchFamily="18" charset="0"/>
                <a:cs typeface="Times New Roman" pitchFamily="18" charset="0"/>
              </a:rPr>
              <a:t>алу</a:t>
            </a:r>
            <a:r>
              <a:rPr lang="ru-RU" sz="2400" b="1" dirty="0" smtClean="0">
                <a:latin typeface="Times New Roman" pitchFamily="18" charset="0"/>
                <a:cs typeface="Times New Roman" pitchFamily="18" charset="0"/>
              </a:rPr>
              <a:t> </a:t>
            </a:r>
            <a:r>
              <a:rPr lang="ru-RU" sz="2400" b="1" dirty="0" err="1" smtClean="0">
                <a:latin typeface="Times New Roman" pitchFamily="18" charset="0"/>
                <a:cs typeface="Times New Roman" pitchFamily="18" charset="0"/>
              </a:rPr>
              <a:t>сәттілігін төмендететін мектептегі</a:t>
            </a:r>
            <a:r>
              <a:rPr lang="ru-RU" sz="2400" b="1" dirty="0" smtClean="0">
                <a:latin typeface="Times New Roman" pitchFamily="18" charset="0"/>
                <a:cs typeface="Times New Roman" pitchFamily="18" charset="0"/>
              </a:rPr>
              <a:t> </a:t>
            </a:r>
            <a:r>
              <a:rPr lang="ru-RU" sz="2400" b="1" dirty="0" err="1" smtClean="0">
                <a:latin typeface="Times New Roman" pitchFamily="18" charset="0"/>
                <a:cs typeface="Times New Roman" pitchFamily="18" charset="0"/>
              </a:rPr>
              <a:t>ересектермен</a:t>
            </a:r>
            <a:r>
              <a:rPr lang="ru-RU" sz="2400" b="1" dirty="0" smtClean="0">
                <a:latin typeface="Times New Roman" pitchFamily="18" charset="0"/>
                <a:cs typeface="Times New Roman" pitchFamily="18" charset="0"/>
              </a:rPr>
              <a:t> </a:t>
            </a:r>
            <a:r>
              <a:rPr lang="ru-RU" sz="2400" b="1" dirty="0" err="1" smtClean="0">
                <a:latin typeface="Times New Roman" pitchFamily="18" charset="0"/>
                <a:cs typeface="Times New Roman" pitchFamily="18" charset="0"/>
              </a:rPr>
              <a:t>қарым-қатынастың жалпы</a:t>
            </a:r>
            <a:r>
              <a:rPr lang="ru-RU" sz="2400" b="1" dirty="0" smtClean="0">
                <a:latin typeface="Times New Roman" pitchFamily="18" charset="0"/>
                <a:cs typeface="Times New Roman" pitchFamily="18" charset="0"/>
              </a:rPr>
              <a:t> </a:t>
            </a:r>
            <a:r>
              <a:rPr lang="ru-RU" sz="2400" b="1" dirty="0" err="1" smtClean="0">
                <a:latin typeface="Times New Roman" pitchFamily="18" charset="0"/>
                <a:cs typeface="Times New Roman" pitchFamily="18" charset="0"/>
              </a:rPr>
              <a:t>жағымсыз эмоционалды</a:t>
            </a:r>
            <a:r>
              <a:rPr lang="ru-RU" sz="2400" b="1" dirty="0" smtClean="0">
                <a:latin typeface="Times New Roman" pitchFamily="18" charset="0"/>
                <a:cs typeface="Times New Roman" pitchFamily="18" charset="0"/>
              </a:rPr>
              <a:t> </a:t>
            </a:r>
            <a:r>
              <a:rPr lang="ru-RU" sz="2400" b="1" dirty="0" err="1" smtClean="0">
                <a:latin typeface="Times New Roman" pitchFamily="18" charset="0"/>
                <a:cs typeface="Times New Roman" pitchFamily="18" charset="0"/>
              </a:rPr>
              <a:t>негізі</a:t>
            </a:r>
            <a:r>
              <a:rPr lang="ru-RU" sz="2400" b="1" dirty="0" smtClean="0">
                <a:latin typeface="Times New Roman" pitchFamily="18" charset="0"/>
                <a:cs typeface="Times New Roman" pitchFamily="18" charset="0"/>
              </a:rPr>
              <a:t>:</a:t>
            </a:r>
            <a:endParaRPr lang="kk-KZ" sz="2400" b="1" dirty="0" smtClean="0">
              <a:latin typeface="Times New Roman" pitchFamily="18" charset="0"/>
              <a:cs typeface="Times New Roman" pitchFamily="18" charset="0"/>
            </a:endParaRPr>
          </a:p>
          <a:p>
            <a:pPr>
              <a:buFontTx/>
              <a:buChar char="-"/>
            </a:pPr>
            <a:endParaRPr lang="ru-RU" sz="2000" dirty="0">
              <a:latin typeface="Times New Roman" pitchFamily="18" charset="0"/>
              <a:cs typeface="Times New Roman" pitchFamily="18" charset="0"/>
            </a:endParaRPr>
          </a:p>
        </p:txBody>
      </p:sp>
    </p:spTree>
    <p:extLst>
      <p:ext uri="{BB962C8B-B14F-4D97-AF65-F5344CB8AC3E}">
        <p14:creationId xmlns="" xmlns:p14="http://schemas.microsoft.com/office/powerpoint/2010/main" val="33181104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387928" y="-400109"/>
            <a:ext cx="10550169" cy="486287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4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ru-RU" sz="1400" b="1" dirty="0" smtClean="0">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3200" b="1"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10 «А»  </a:t>
            </a:r>
            <a:r>
              <a:rPr kumimoji="0" lang="ru-RU" sz="3200" b="1" i="0" u="none" strike="noStrike" cap="none" normalizeH="0" baseline="0" dirty="0" err="1" smtClean="0">
                <a:ln>
                  <a:noFill/>
                </a:ln>
                <a:solidFill>
                  <a:srgbClr val="002060"/>
                </a:solidFill>
                <a:effectLst/>
                <a:latin typeface="Times New Roman" pitchFamily="18" charset="0"/>
                <a:ea typeface="Times New Roman" pitchFamily="18" charset="0"/>
                <a:cs typeface="Times New Roman" pitchFamily="18" charset="0"/>
              </a:rPr>
              <a:t>сынып</a:t>
            </a:r>
            <a:r>
              <a:rPr kumimoji="0" lang="ru-RU" sz="3200" b="1"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 </a:t>
            </a:r>
            <a:r>
              <a:rPr kumimoji="0" lang="ru-RU" sz="3200" b="1" i="0" u="none" strike="noStrike" cap="none" normalizeH="0" baseline="0" dirty="0" err="1" smtClean="0">
                <a:ln>
                  <a:noFill/>
                </a:ln>
                <a:solidFill>
                  <a:srgbClr val="002060"/>
                </a:solidFill>
                <a:effectLst/>
                <a:latin typeface="Times New Roman" pitchFamily="18" charset="0"/>
                <a:ea typeface="Times New Roman" pitchFamily="18" charset="0"/>
                <a:cs typeface="Times New Roman" pitchFamily="18" charset="0"/>
              </a:rPr>
              <a:t>оқушыларының бейімделу</a:t>
            </a:r>
            <a:r>
              <a:rPr kumimoji="0" lang="ru-RU" sz="3200" b="1"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 </a:t>
            </a:r>
            <a:r>
              <a:rPr kumimoji="0" lang="ru-RU" sz="3200" b="1" i="0" u="none" strike="noStrike" cap="none" normalizeH="0" baseline="0" dirty="0" err="1" smtClean="0">
                <a:ln>
                  <a:noFill/>
                </a:ln>
                <a:solidFill>
                  <a:srgbClr val="002060"/>
                </a:solidFill>
                <a:effectLst/>
                <a:latin typeface="Times New Roman" pitchFamily="18" charset="0"/>
                <a:ea typeface="Times New Roman" pitchFamily="18" charset="0"/>
                <a:cs typeface="Times New Roman" pitchFamily="18" charset="0"/>
              </a:rPr>
              <a:t>кезеңі</a:t>
            </a:r>
            <a:r>
              <a:rPr kumimoji="0" lang="ru-RU" sz="3200" b="1"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a:t>
            </a:r>
          </a:p>
          <a:p>
            <a:pPr marL="0" marR="0" lvl="0" indent="0" algn="ctr" defTabSz="914400" rtl="0" eaLnBrk="1" fontAlgn="base" latinLnBrk="0" hangingPunct="1">
              <a:lnSpc>
                <a:spcPct val="100000"/>
              </a:lnSpc>
              <a:spcBef>
                <a:spcPct val="0"/>
              </a:spcBef>
              <a:spcAft>
                <a:spcPct val="0"/>
              </a:spcAft>
              <a:buClrTx/>
              <a:buSzTx/>
              <a:buFontTx/>
              <a:buNone/>
              <a:tabLst/>
            </a:pPr>
            <a:r>
              <a:rPr lang="kk-KZ" sz="3200" b="1" dirty="0" smtClean="0">
                <a:solidFill>
                  <a:srgbClr val="002060"/>
                </a:solidFill>
                <a:latin typeface="Times New Roman" pitchFamily="18" charset="0"/>
                <a:cs typeface="Times New Roman" pitchFamily="18" charset="0"/>
              </a:rPr>
              <a:t>В.Франклинг әдістемесі, оқушының</a:t>
            </a:r>
          </a:p>
          <a:p>
            <a:pPr marL="0" marR="0" lvl="0" indent="0" algn="ctr" defTabSz="914400" rtl="0" eaLnBrk="1" fontAlgn="base" latinLnBrk="0" hangingPunct="1">
              <a:lnSpc>
                <a:spcPct val="100000"/>
              </a:lnSpc>
              <a:spcBef>
                <a:spcPct val="0"/>
              </a:spcBef>
              <a:spcAft>
                <a:spcPct val="0"/>
              </a:spcAft>
              <a:buClrTx/>
              <a:buSzTx/>
              <a:buFontTx/>
              <a:buNone/>
              <a:tabLst/>
            </a:pPr>
            <a:r>
              <a:rPr lang="kk-KZ" sz="3200" b="1" dirty="0" smtClean="0">
                <a:solidFill>
                  <a:srgbClr val="002060"/>
                </a:solidFill>
                <a:latin typeface="Times New Roman" pitchFamily="18" charset="0"/>
                <a:cs typeface="Times New Roman" pitchFamily="18" charset="0"/>
              </a:rPr>
              <a:t> мазасыздық деңгейі.</a:t>
            </a:r>
          </a:p>
          <a:p>
            <a:pPr marL="0" marR="0" lvl="0" indent="0" algn="ctr" defTabSz="914400" rtl="0" eaLnBrk="1" fontAlgn="base" latinLnBrk="0" hangingPunct="1">
              <a:lnSpc>
                <a:spcPct val="100000"/>
              </a:lnSpc>
              <a:spcBef>
                <a:spcPct val="0"/>
              </a:spcBef>
              <a:spcAft>
                <a:spcPct val="0"/>
              </a:spcAft>
              <a:buClrTx/>
              <a:buSzTx/>
              <a:buFontTx/>
              <a:buNone/>
              <a:tabLst/>
            </a:pPr>
            <a:r>
              <a:rPr lang="kk-KZ" sz="3200" b="1" dirty="0" smtClean="0">
                <a:solidFill>
                  <a:srgbClr val="002060"/>
                </a:solidFill>
                <a:latin typeface="Times New Roman" pitchFamily="18" charset="0"/>
                <a:cs typeface="Times New Roman" pitchFamily="18" charset="0"/>
              </a:rPr>
              <a:t>Франклинг әдістемесі бойынша екі бағыт байқалады, ол сыныптағы ахуал жәнеде мұғалім мен оқушы арасындағы қарым - қатынас.</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2800" b="1"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16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 xmlns:p14="http://schemas.microsoft.com/office/powerpoint/2010/main" val="6703826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387928" y="1077218"/>
            <a:ext cx="10550169" cy="19082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4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ru-RU" sz="1400" b="1" dirty="0" smtClean="0">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2800" b="1"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16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3" name="Диаграмма 2"/>
          <p:cNvGraphicFramePr/>
          <p:nvPr/>
        </p:nvGraphicFramePr>
        <p:xfrm>
          <a:off x="1565564" y="180109"/>
          <a:ext cx="9781309" cy="3699163"/>
        </p:xfrm>
        <a:graphic>
          <a:graphicData uri="http://schemas.openxmlformats.org/drawingml/2006/chart">
            <c:chart xmlns:c="http://schemas.openxmlformats.org/drawingml/2006/chart" xmlns:r="http://schemas.openxmlformats.org/officeDocument/2006/relationships" r:id="rId3"/>
          </a:graphicData>
        </a:graphic>
      </p:graphicFrame>
      <p:sp>
        <p:nvSpPr>
          <p:cNvPr id="4" name="Прямоугольник 3"/>
          <p:cNvSpPr/>
          <p:nvPr/>
        </p:nvSpPr>
        <p:spPr>
          <a:xfrm>
            <a:off x="526472" y="4242091"/>
            <a:ext cx="11263745" cy="646331"/>
          </a:xfrm>
          <a:prstGeom prst="rect">
            <a:avLst/>
          </a:prstGeom>
        </p:spPr>
        <p:txBody>
          <a:bodyPr wrap="square">
            <a:spAutoFit/>
          </a:bodyPr>
          <a:lstStyle/>
          <a:p>
            <a:r>
              <a:rPr lang="kk-KZ" dirty="0" smtClean="0"/>
              <a:t>Бұл сауалнамаға 10 «А» сыныбындан12 оқушы қатысты. Сыныптағы психологиялық ахуал 1 оқушыда жақсы деңгей, 6 оқушыда қалыпты жағдай, 3 оқушыда психологиялық жайлылықтың қолайсыз деңгейі байқалды.  </a:t>
            </a:r>
            <a:endParaRPr lang="ru-RU" dirty="0"/>
          </a:p>
        </p:txBody>
      </p:sp>
    </p:spTree>
    <p:extLst>
      <p:ext uri="{BB962C8B-B14F-4D97-AF65-F5344CB8AC3E}">
        <p14:creationId xmlns="" xmlns:p14="http://schemas.microsoft.com/office/powerpoint/2010/main" val="6703826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387928" y="1077218"/>
            <a:ext cx="10550169" cy="19082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4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ru-RU" sz="1400" b="1" dirty="0" smtClean="0">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2800" b="1"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16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3" name="Диаграмма 2"/>
          <p:cNvGraphicFramePr/>
          <p:nvPr/>
        </p:nvGraphicFramePr>
        <p:xfrm>
          <a:off x="1016779" y="177837"/>
          <a:ext cx="10593330" cy="3094107"/>
        </p:xfrm>
        <a:graphic>
          <a:graphicData uri="http://schemas.openxmlformats.org/drawingml/2006/chart">
            <c:chart xmlns:c="http://schemas.openxmlformats.org/drawingml/2006/chart" xmlns:r="http://schemas.openxmlformats.org/officeDocument/2006/relationships" r:id="rId2"/>
          </a:graphicData>
        </a:graphic>
      </p:graphicFrame>
      <p:sp>
        <p:nvSpPr>
          <p:cNvPr id="4" name="Прямоугольник 3"/>
          <p:cNvSpPr/>
          <p:nvPr/>
        </p:nvSpPr>
        <p:spPr>
          <a:xfrm>
            <a:off x="512618" y="3756999"/>
            <a:ext cx="11430000" cy="1200329"/>
          </a:xfrm>
          <a:prstGeom prst="rect">
            <a:avLst/>
          </a:prstGeom>
        </p:spPr>
        <p:txBody>
          <a:bodyPr wrap="square">
            <a:spAutoFit/>
          </a:bodyPr>
          <a:lstStyle/>
          <a:p>
            <a:r>
              <a:rPr lang="kk-KZ" dirty="0" smtClean="0"/>
              <a:t>Мұғалімдерге деген оқушылардың көзқарасы туралы айтсақ: 2 оқушы мұғалімге деген жағымды көз қараста,</a:t>
            </a:r>
            <a:endParaRPr lang="ru-RU" dirty="0" smtClean="0"/>
          </a:p>
          <a:p>
            <a:r>
              <a:rPr lang="kk-KZ" dirty="0" smtClean="0"/>
              <a:t> 4 оқушы мұғалімге деген  қалыпты көз қарас,  6 оқушыда мұғалімге деген психологиялық жайлылықтың қолайсыз деңгейі.  </a:t>
            </a:r>
            <a:endParaRPr lang="ru-RU" dirty="0" smtClean="0"/>
          </a:p>
          <a:p>
            <a:endParaRPr lang="ru-RU" dirty="0"/>
          </a:p>
        </p:txBody>
      </p:sp>
    </p:spTree>
    <p:extLst>
      <p:ext uri="{BB962C8B-B14F-4D97-AF65-F5344CB8AC3E}">
        <p14:creationId xmlns="" xmlns:p14="http://schemas.microsoft.com/office/powerpoint/2010/main" val="6703826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387928" y="1077218"/>
            <a:ext cx="10550169" cy="19082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4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ru-RU" sz="1400" b="1" dirty="0" smtClean="0">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2800" b="1"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16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5" name="Rectangle 1"/>
          <p:cNvSpPr>
            <a:spLocks noChangeArrowheads="1"/>
          </p:cNvSpPr>
          <p:nvPr/>
        </p:nvSpPr>
        <p:spPr bwMode="auto">
          <a:xfrm>
            <a:off x="0" y="312420"/>
            <a:ext cx="11435631" cy="4154984"/>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10 сынып оқушыларының сауалнамасының</a:t>
            </a:r>
            <a:r>
              <a:rPr kumimoji="0" lang="kk-KZ" sz="2400" b="0" i="0" u="none" strike="noStrike" cap="none" normalizeH="0" dirty="0" smtClean="0">
                <a:ln>
                  <a:noFill/>
                </a:ln>
                <a:solidFill>
                  <a:srgbClr val="000000"/>
                </a:solidFill>
                <a:effectLst/>
                <a:latin typeface="Times New Roman" pitchFamily="18" charset="0"/>
                <a:ea typeface="Calibri" pitchFamily="34" charset="0"/>
                <a:cs typeface="Times New Roman" pitchFamily="18" charset="0"/>
              </a:rPr>
              <a:t> қорытындысы бойынша айтатын болсақ: </a:t>
            </a:r>
          </a:p>
          <a:p>
            <a:pPr marL="0" marR="0" lvl="0" indent="0" algn="l" defTabSz="914400" rtl="0" eaLnBrk="1" fontAlgn="base" latinLnBrk="0" hangingPunct="1">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Оқушылардың 75 % сыныптағы психологиялық ахуалына қанағаттанады,</a:t>
            </a:r>
          </a:p>
          <a:p>
            <a:pPr marL="0" marR="0" lvl="0" indent="0" algn="l" defTabSz="914400" rtl="0" eaLnBrk="1" fontAlgn="base" latinLnBrk="0" hangingPunct="1">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ал 25 % психологиялық климат балаларды қанағаттандырмайды.</a:t>
            </a:r>
          </a:p>
          <a:p>
            <a:pPr marL="0" marR="0" lvl="0" indent="0" algn="l" defTabSz="914400" rtl="0" eaLnBrk="1" fontAlgn="base" latinLnBrk="0" hangingPunct="1">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Оқушылардың көпшілігі мектепке жақсы көңіл-күймен барады, оларға сынып </a:t>
            </a:r>
          </a:p>
          <a:p>
            <a:pPr marL="0" marR="0" lvl="0" indent="0" algn="l" defTabSz="914400" rtl="0" eaLnBrk="1" fontAlgn="base" latinLnBrk="0" hangingPunct="1">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жетекшісі  және сыныптастары ұнайды.</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Мұғалімдерге деген оқушылардың көзқарасы туралы айта кетсек 50 </a:t>
            </a:r>
            <a:r>
              <a:rPr kumimoji="0" lang="kk-KZ"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оқушының мұғалімге деген жағымды көз қараста, ал 50%  оқушы белсенді болған</a:t>
            </a: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кезде ғана сабаққа қатысып отырады, ал кейде осы оқушылар мұғалімдермен </a:t>
            </a: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қолайсыз тұлғааралық қатынастарда да  болады (сабақтан тыс, мұғалімге агрессивті </a:t>
            </a: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реакциялар және т.б.) немесе пассивті (сабақта жұмыс істеуден бас тарту, </a:t>
            </a: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үй тапсырмаларын жүйелі түрде орындамау және т. б.) </a:t>
            </a:r>
            <a:endParaRPr kumimoji="0" lang="kk-KZ"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extLst>
      <p:ext uri="{BB962C8B-B14F-4D97-AF65-F5344CB8AC3E}">
        <p14:creationId xmlns="" xmlns:p14="http://schemas.microsoft.com/office/powerpoint/2010/main" val="67038262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1191490" y="-1057042"/>
            <a:ext cx="10612583" cy="720197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4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ru-RU" sz="1400" b="1" dirty="0" smtClean="0">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kk-KZ" sz="3200" b="1"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Кеңестер:</a:t>
            </a:r>
          </a:p>
          <a:p>
            <a:pPr lvl="0" fontAlgn="base">
              <a:spcBef>
                <a:spcPct val="0"/>
              </a:spcBef>
              <a:spcAft>
                <a:spcPct val="0"/>
              </a:spcAft>
            </a:pPr>
            <a:r>
              <a:rPr lang="kk-KZ" sz="3200" b="1" dirty="0" smtClean="0">
                <a:solidFill>
                  <a:srgbClr val="002060"/>
                </a:solidFill>
                <a:latin typeface="Times New Roman" pitchFamily="18" charset="0"/>
                <a:cs typeface="Times New Roman" pitchFamily="18" charset="0"/>
              </a:rPr>
              <a:t> </a:t>
            </a:r>
            <a:r>
              <a:rPr lang="kk-KZ" sz="2800" b="1" dirty="0" smtClean="0">
                <a:solidFill>
                  <a:srgbClr val="002060"/>
                </a:solidFill>
                <a:latin typeface="Times New Roman" pitchFamily="18" charset="0"/>
                <a:cs typeface="Times New Roman" pitchFamily="18" charset="0"/>
              </a:rPr>
              <a:t>1. Бейімделу </a:t>
            </a:r>
            <a:r>
              <a:rPr lang="kk-KZ" sz="2800" b="1" dirty="0" smtClean="0">
                <a:solidFill>
                  <a:srgbClr val="002060"/>
                </a:solidFill>
                <a:latin typeface="Times New Roman" pitchFamily="18" charset="0"/>
                <a:cs typeface="Times New Roman" pitchFamily="18" charset="0"/>
              </a:rPr>
              <a:t>кезеңіндегі қиындықтарды, </a:t>
            </a:r>
            <a:r>
              <a:rPr lang="kk-KZ" sz="2800" b="1" dirty="0" smtClean="0">
                <a:solidFill>
                  <a:srgbClr val="002060"/>
                </a:solidFill>
                <a:latin typeface="Times New Roman" pitchFamily="18" charset="0"/>
                <a:cs typeface="Times New Roman" pitchFamily="18" charset="0"/>
              </a:rPr>
              <a:t>1,5,10 </a:t>
            </a:r>
            <a:r>
              <a:rPr lang="kk-KZ" sz="2800" b="1" dirty="0" smtClean="0">
                <a:solidFill>
                  <a:srgbClr val="002060"/>
                </a:solidFill>
                <a:latin typeface="Times New Roman" pitchFamily="18" charset="0"/>
                <a:cs typeface="Times New Roman" pitchFamily="18" charset="0"/>
              </a:rPr>
              <a:t>сынып </a:t>
            </a:r>
            <a:r>
              <a:rPr lang="kk-KZ" sz="2800" b="1" dirty="0" smtClean="0">
                <a:solidFill>
                  <a:srgbClr val="002060"/>
                </a:solidFill>
                <a:latin typeface="Times New Roman" pitchFamily="18" charset="0"/>
                <a:cs typeface="Times New Roman" pitchFamily="18" charset="0"/>
              </a:rPr>
              <a:t> оқушыларының </a:t>
            </a:r>
            <a:r>
              <a:rPr lang="kk-KZ" sz="2800" b="1" dirty="0" smtClean="0">
                <a:solidFill>
                  <a:srgbClr val="002060"/>
                </a:solidFill>
                <a:latin typeface="Times New Roman" pitchFamily="18" charset="0"/>
                <a:cs typeface="Times New Roman" pitchFamily="18" charset="0"/>
              </a:rPr>
              <a:t>терминологияны таңдауда, әдістемелік әдіс-тәсілдерді таңдауда жас ерекшеліктерін қарастыру</a:t>
            </a:r>
            <a:r>
              <a:rPr lang="kk-KZ" sz="2800" b="1" dirty="0" smtClean="0">
                <a:solidFill>
                  <a:srgbClr val="002060"/>
                </a:solidFill>
                <a:latin typeface="Times New Roman" pitchFamily="18" charset="0"/>
                <a:cs typeface="Times New Roman" pitchFamily="18" charset="0"/>
              </a:rPr>
              <a:t>.</a:t>
            </a:r>
          </a:p>
          <a:p>
            <a:pPr lvl="0" fontAlgn="base">
              <a:spcBef>
                <a:spcPct val="0"/>
              </a:spcBef>
              <a:spcAft>
                <a:spcPct val="0"/>
              </a:spcAft>
            </a:pPr>
            <a:r>
              <a:rPr lang="kk-KZ" sz="2800" b="1" dirty="0" smtClean="0">
                <a:solidFill>
                  <a:srgbClr val="002060"/>
                </a:solidFill>
                <a:latin typeface="Times New Roman" pitchFamily="18" charset="0"/>
                <a:cs typeface="Times New Roman" pitchFamily="18" charset="0"/>
              </a:rPr>
              <a:t>2</a:t>
            </a:r>
            <a:r>
              <a:rPr lang="kk-KZ" sz="2800" b="1" dirty="0" smtClean="0">
                <a:solidFill>
                  <a:srgbClr val="002060"/>
                </a:solidFill>
                <a:latin typeface="Times New Roman" pitchFamily="18" charset="0"/>
                <a:cs typeface="Times New Roman" pitchFamily="18" charset="0"/>
              </a:rPr>
              <a:t>. </a:t>
            </a:r>
            <a:r>
              <a:rPr lang="kk-KZ" sz="2800" b="1" dirty="0" smtClean="0">
                <a:solidFill>
                  <a:srgbClr val="002060"/>
                </a:solidFill>
                <a:latin typeface="Times New Roman" pitchFamily="18" charset="0"/>
                <a:cs typeface="Times New Roman" pitchFamily="18" charset="0"/>
              </a:rPr>
              <a:t>Оқушыларға қажетсіз </a:t>
            </a:r>
            <a:r>
              <a:rPr lang="kk-KZ" sz="2800" b="1" dirty="0" smtClean="0">
                <a:solidFill>
                  <a:srgbClr val="002060"/>
                </a:solidFill>
                <a:latin typeface="Times New Roman" pitchFamily="18" charset="0"/>
                <a:cs typeface="Times New Roman" pitchFamily="18" charset="0"/>
              </a:rPr>
              <a:t>үй тапсырмаларымен жүктемеу, </a:t>
            </a:r>
            <a:r>
              <a:rPr lang="kk-KZ" sz="2800" b="1" dirty="0" smtClean="0">
                <a:solidFill>
                  <a:srgbClr val="002060"/>
                </a:solidFill>
                <a:latin typeface="Times New Roman" pitchFamily="18" charset="0"/>
                <a:cs typeface="Times New Roman" pitchFamily="18" charset="0"/>
              </a:rPr>
              <a:t>олардың дайындық </a:t>
            </a:r>
            <a:r>
              <a:rPr lang="kk-KZ" sz="2800" b="1" dirty="0" smtClean="0">
                <a:solidFill>
                  <a:srgbClr val="002060"/>
                </a:solidFill>
                <a:latin typeface="Times New Roman" pitchFamily="18" charset="0"/>
                <a:cs typeface="Times New Roman" pitchFamily="18" charset="0"/>
              </a:rPr>
              <a:t>деңгейін, гигиеналық жас талаптарын ескере отырып мөлшерлеу</a:t>
            </a:r>
            <a:r>
              <a:rPr lang="kk-KZ" sz="2800" b="1" dirty="0" smtClean="0">
                <a:solidFill>
                  <a:srgbClr val="002060"/>
                </a:solidFill>
                <a:latin typeface="Times New Roman" pitchFamily="18" charset="0"/>
                <a:cs typeface="Times New Roman" pitchFamily="18" charset="0"/>
              </a:rPr>
              <a:t>.</a:t>
            </a:r>
          </a:p>
          <a:p>
            <a:pPr lvl="0" fontAlgn="base">
              <a:spcBef>
                <a:spcPct val="0"/>
              </a:spcBef>
              <a:spcAft>
                <a:spcPct val="0"/>
              </a:spcAft>
            </a:pPr>
            <a:r>
              <a:rPr lang="kk-KZ" sz="2800" b="1" dirty="0" smtClean="0">
                <a:solidFill>
                  <a:srgbClr val="002060"/>
                </a:solidFill>
                <a:latin typeface="Times New Roman" pitchFamily="18" charset="0"/>
                <a:cs typeface="Times New Roman" pitchFamily="18" charset="0"/>
              </a:rPr>
              <a:t>3</a:t>
            </a:r>
            <a:r>
              <a:rPr lang="kk-KZ" sz="2800" b="1" dirty="0" smtClean="0">
                <a:solidFill>
                  <a:srgbClr val="002060"/>
                </a:solidFill>
                <a:latin typeface="Times New Roman" pitchFamily="18" charset="0"/>
                <a:cs typeface="Times New Roman" pitchFamily="18" charset="0"/>
              </a:rPr>
              <a:t>. </a:t>
            </a:r>
            <a:r>
              <a:rPr lang="kk-KZ" sz="2800" b="1" dirty="0" smtClean="0">
                <a:solidFill>
                  <a:srgbClr val="002060"/>
                </a:solidFill>
                <a:latin typeface="Times New Roman" pitchFamily="18" charset="0"/>
                <a:cs typeface="Times New Roman" pitchFamily="18" charset="0"/>
              </a:rPr>
              <a:t>Сабақ барысында даус </a:t>
            </a:r>
            <a:r>
              <a:rPr lang="kk-KZ" sz="2800" b="1" dirty="0" smtClean="0">
                <a:solidFill>
                  <a:srgbClr val="002060"/>
                </a:solidFill>
                <a:latin typeface="Times New Roman" pitchFamily="18" charset="0"/>
                <a:cs typeface="Times New Roman" pitchFamily="18" charset="0"/>
              </a:rPr>
              <a:t>қарқынын қадағалаңыз – жоғары қарқын көптеген балалардың материалды меңгеруін қиындатады</a:t>
            </a:r>
            <a:r>
              <a:rPr lang="kk-KZ" sz="2800" b="1" dirty="0" smtClean="0">
                <a:solidFill>
                  <a:srgbClr val="002060"/>
                </a:solidFill>
                <a:latin typeface="Times New Roman" pitchFamily="18" charset="0"/>
                <a:cs typeface="Times New Roman" pitchFamily="18" charset="0"/>
              </a:rPr>
              <a:t>.</a:t>
            </a:r>
          </a:p>
          <a:p>
            <a:pPr lvl="0" fontAlgn="base">
              <a:spcBef>
                <a:spcPct val="0"/>
              </a:spcBef>
              <a:spcAft>
                <a:spcPct val="0"/>
              </a:spcAft>
            </a:pPr>
            <a:r>
              <a:rPr lang="kk-KZ" sz="2800" b="1" dirty="0" smtClean="0">
                <a:solidFill>
                  <a:srgbClr val="002060"/>
                </a:solidFill>
                <a:latin typeface="Times New Roman" pitchFamily="18" charset="0"/>
                <a:cs typeface="Times New Roman" pitchFamily="18" charset="0"/>
              </a:rPr>
              <a:t>4</a:t>
            </a:r>
            <a:r>
              <a:rPr lang="kk-KZ" sz="2800" b="1" dirty="0" smtClean="0">
                <a:solidFill>
                  <a:srgbClr val="002060"/>
                </a:solidFill>
                <a:latin typeface="Times New Roman" pitchFamily="18" charset="0"/>
                <a:cs typeface="Times New Roman" pitchFamily="18" charset="0"/>
              </a:rPr>
              <a:t>. Сыныппен эмоционалды </a:t>
            </a:r>
            <a:r>
              <a:rPr lang="kk-KZ" sz="2800" b="1" dirty="0" smtClean="0">
                <a:solidFill>
                  <a:srgbClr val="002060"/>
                </a:solidFill>
                <a:latin typeface="Times New Roman" pitchFamily="18" charset="0"/>
                <a:cs typeface="Times New Roman" pitchFamily="18" charset="0"/>
              </a:rPr>
              <a:t>байланыс және психологиялық комфортты орнатыңыз</a:t>
            </a:r>
            <a:r>
              <a:rPr lang="kk-KZ" sz="2800" b="1" dirty="0" smtClean="0">
                <a:solidFill>
                  <a:srgbClr val="002060"/>
                </a:solidFill>
                <a:latin typeface="Times New Roman" pitchFamily="18" charset="0"/>
                <a:cs typeface="Times New Roman" pitchFamily="18" charset="0"/>
              </a:rPr>
              <a:t>.</a:t>
            </a:r>
            <a:endParaRPr lang="kk-KZ" sz="2800" b="1" dirty="0" smtClean="0">
              <a:solidFill>
                <a:srgbClr val="002060"/>
              </a:solidFill>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2800" b="1"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16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 xmlns:p14="http://schemas.microsoft.com/office/powerpoint/2010/main" val="6703826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51628"/>
            <a:ext cx="12326556" cy="734834"/>
          </a:xfrm>
        </p:spPr>
        <p:txBody>
          <a:bodyPr vert="horz" lIns="91440" tIns="45720" rIns="91440" bIns="45720" rtlCol="0" anchor="ctr">
            <a:normAutofit fontScale="90000"/>
          </a:bodyPr>
          <a:lstStyle/>
          <a:p>
            <a:pPr algn="ctr">
              <a:lnSpc>
                <a:spcPct val="100000"/>
              </a:lnSpc>
            </a:pPr>
            <a:r>
              <a:rPr lang="ru-RU" b="1" dirty="0" err="1">
                <a:solidFill>
                  <a:srgbClr val="0070C0"/>
                </a:solidFill>
                <a:latin typeface="+mn-lt"/>
              </a:rPr>
              <a:t>Мектепке</a:t>
            </a:r>
            <a:r>
              <a:rPr lang="ru-RU" b="1" dirty="0">
                <a:solidFill>
                  <a:srgbClr val="0070C0"/>
                </a:solidFill>
                <a:latin typeface="+mn-lt"/>
              </a:rPr>
              <a:t> </a:t>
            </a:r>
            <a:r>
              <a:rPr lang="ru-RU" b="1" dirty="0" err="1">
                <a:solidFill>
                  <a:srgbClr val="0070C0"/>
                </a:solidFill>
                <a:latin typeface="+mn-lt"/>
              </a:rPr>
              <a:t>бейімделу</a:t>
            </a:r>
            <a:r>
              <a:rPr lang="ru-RU" b="1" dirty="0">
                <a:solidFill>
                  <a:srgbClr val="0070C0"/>
                </a:solidFill>
                <a:latin typeface="+mn-lt"/>
              </a:rPr>
              <a:t> </a:t>
            </a:r>
            <a:r>
              <a:rPr lang="ru-RU" b="1" dirty="0" err="1">
                <a:solidFill>
                  <a:srgbClr val="0070C0"/>
                </a:solidFill>
                <a:latin typeface="+mn-lt"/>
              </a:rPr>
              <a:t>кезеңі</a:t>
            </a:r>
            <a:r>
              <a:rPr lang="ru-RU" b="1" dirty="0">
                <a:solidFill>
                  <a:srgbClr val="0070C0"/>
                </a:solidFill>
                <a:latin typeface="+mn-lt"/>
              </a:rPr>
              <a:t>…</a:t>
            </a:r>
            <a:br>
              <a:rPr lang="ru-RU" b="1" dirty="0">
                <a:solidFill>
                  <a:srgbClr val="0070C0"/>
                </a:solidFill>
                <a:latin typeface="+mn-lt"/>
              </a:rPr>
            </a:br>
            <a:r>
              <a:rPr lang="ru-RU" b="1" dirty="0" err="1">
                <a:solidFill>
                  <a:srgbClr val="0070C0"/>
                </a:solidFill>
                <a:latin typeface="+mn-lt"/>
              </a:rPr>
              <a:t>оқушы</a:t>
            </a:r>
            <a:r>
              <a:rPr lang="ru-RU" b="1" dirty="0">
                <a:solidFill>
                  <a:srgbClr val="0070C0"/>
                </a:solidFill>
                <a:latin typeface="+mn-lt"/>
              </a:rPr>
              <a:t> </a:t>
            </a:r>
            <a:r>
              <a:rPr lang="ru-RU" b="1" dirty="0" err="1">
                <a:solidFill>
                  <a:srgbClr val="0070C0"/>
                </a:solidFill>
                <a:latin typeface="+mn-lt"/>
              </a:rPr>
              <a:t>қандай</a:t>
            </a:r>
            <a:r>
              <a:rPr lang="ru-RU" b="1" dirty="0">
                <a:solidFill>
                  <a:srgbClr val="0070C0"/>
                </a:solidFill>
                <a:latin typeface="+mn-lt"/>
              </a:rPr>
              <a:t> </a:t>
            </a:r>
            <a:r>
              <a:rPr lang="ru-RU" b="1" dirty="0" err="1">
                <a:solidFill>
                  <a:srgbClr val="0070C0"/>
                </a:solidFill>
                <a:latin typeface="+mn-lt"/>
              </a:rPr>
              <a:t>күй</a:t>
            </a:r>
            <a:r>
              <a:rPr lang="ru-RU" b="1" dirty="0">
                <a:solidFill>
                  <a:srgbClr val="0070C0"/>
                </a:solidFill>
                <a:latin typeface="+mn-lt"/>
              </a:rPr>
              <a:t> </a:t>
            </a:r>
            <a:r>
              <a:rPr lang="ru-RU" b="1" dirty="0" err="1">
                <a:solidFill>
                  <a:srgbClr val="0070C0"/>
                </a:solidFill>
                <a:latin typeface="+mn-lt"/>
              </a:rPr>
              <a:t>кешеді</a:t>
            </a:r>
            <a:r>
              <a:rPr lang="ru-RU" b="1" dirty="0">
                <a:solidFill>
                  <a:srgbClr val="0070C0"/>
                </a:solidFill>
                <a:latin typeface="+mn-lt"/>
              </a:rPr>
              <a:t>?!</a:t>
            </a:r>
          </a:p>
        </p:txBody>
      </p:sp>
      <p:sp>
        <p:nvSpPr>
          <p:cNvPr id="3" name="Содержимое 2"/>
          <p:cNvSpPr>
            <a:spLocks noGrp="1"/>
          </p:cNvSpPr>
          <p:nvPr>
            <p:ph idx="1"/>
          </p:nvPr>
        </p:nvSpPr>
        <p:spPr>
          <a:xfrm>
            <a:off x="449179" y="1298507"/>
            <a:ext cx="5444679" cy="5559493"/>
          </a:xfrm>
        </p:spPr>
        <p:txBody>
          <a:bodyPr vert="horz" lIns="91440" tIns="45720" rIns="91440" bIns="45720" rtlCol="0">
            <a:normAutofit lnSpcReduction="10000"/>
          </a:bodyPr>
          <a:lstStyle/>
          <a:p>
            <a:pPr marL="0" indent="0">
              <a:lnSpc>
                <a:spcPct val="100000"/>
              </a:lnSpc>
              <a:spcBef>
                <a:spcPts val="400"/>
              </a:spcBef>
              <a:spcAft>
                <a:spcPts val="400"/>
              </a:spcAft>
              <a:buFont typeface="Wingdings" panose="05000000000000000000" pitchFamily="2" charset="2"/>
              <a:buChar char="v"/>
            </a:pPr>
            <a:r>
              <a:rPr lang="ru-RU" sz="2400" b="1" dirty="0">
                <a:latin typeface="Arial" panose="020B0604020202020204" pitchFamily="34" charset="0"/>
                <a:cs typeface="Arial" panose="020B0604020202020204" pitchFamily="34" charset="0"/>
              </a:rPr>
              <a:t> </a:t>
            </a:r>
            <a:r>
              <a:rPr lang="ru-RU" sz="2400" b="1" dirty="0" err="1">
                <a:latin typeface="Arial" panose="020B0604020202020204" pitchFamily="34" charset="0"/>
                <a:cs typeface="Arial" panose="020B0604020202020204" pitchFamily="34" charset="0"/>
              </a:rPr>
              <a:t>Төмен</a:t>
            </a:r>
            <a:r>
              <a:rPr lang="ru-RU" sz="2400" b="1" dirty="0">
                <a:latin typeface="Arial" panose="020B0604020202020204" pitchFamily="34" charset="0"/>
                <a:cs typeface="Arial" panose="020B0604020202020204" pitchFamily="34" charset="0"/>
              </a:rPr>
              <a:t> </a:t>
            </a:r>
            <a:r>
              <a:rPr lang="ru-RU" sz="2400" b="1" dirty="0" err="1">
                <a:latin typeface="Arial" panose="020B0604020202020204" pitchFamily="34" charset="0"/>
                <a:cs typeface="Arial" panose="020B0604020202020204" pitchFamily="34" charset="0"/>
              </a:rPr>
              <a:t>жұмысқа</a:t>
            </a:r>
            <a:r>
              <a:rPr lang="ru-RU" sz="2400" b="1" dirty="0">
                <a:latin typeface="Arial" panose="020B0604020202020204" pitchFamily="34" charset="0"/>
                <a:cs typeface="Arial" panose="020B0604020202020204" pitchFamily="34" charset="0"/>
              </a:rPr>
              <a:t> </a:t>
            </a:r>
            <a:r>
              <a:rPr lang="ru-RU" sz="2400" b="1" dirty="0" err="1">
                <a:latin typeface="Arial" panose="020B0604020202020204" pitchFamily="34" charset="0"/>
                <a:cs typeface="Arial" panose="020B0604020202020204" pitchFamily="34" charset="0"/>
              </a:rPr>
              <a:t>қабілеттілік</a:t>
            </a:r>
            <a:endParaRPr lang="ru-RU" sz="2400" b="1" dirty="0">
              <a:latin typeface="Arial" panose="020B0604020202020204" pitchFamily="34" charset="0"/>
              <a:cs typeface="Arial" panose="020B0604020202020204" pitchFamily="34" charset="0"/>
            </a:endParaRPr>
          </a:p>
          <a:p>
            <a:pPr marL="0" indent="0">
              <a:lnSpc>
                <a:spcPct val="100000"/>
              </a:lnSpc>
              <a:spcBef>
                <a:spcPts val="400"/>
              </a:spcBef>
              <a:spcAft>
                <a:spcPts val="400"/>
              </a:spcAft>
              <a:buFont typeface="Wingdings" panose="05000000000000000000" pitchFamily="2" charset="2"/>
              <a:buChar char="v"/>
            </a:pPr>
            <a:r>
              <a:rPr lang="ru-RU" sz="2400" b="1" dirty="0">
                <a:latin typeface="Arial" panose="020B0604020202020204" pitchFamily="34" charset="0"/>
                <a:cs typeface="Arial" panose="020B0604020202020204" pitchFamily="34" charset="0"/>
              </a:rPr>
              <a:t> </a:t>
            </a:r>
            <a:r>
              <a:rPr lang="ru-RU" sz="2400" b="1" dirty="0" err="1">
                <a:solidFill>
                  <a:srgbClr val="002060"/>
                </a:solidFill>
                <a:latin typeface="Arial" panose="020B0604020202020204" pitchFamily="34" charset="0"/>
                <a:cs typeface="Arial" panose="020B0604020202020204" pitchFamily="34" charset="0"/>
              </a:rPr>
              <a:t>Жүрек</a:t>
            </a:r>
            <a:r>
              <a:rPr lang="en-GB" sz="2400" b="1" dirty="0">
                <a:solidFill>
                  <a:srgbClr val="002060"/>
                </a:solidFill>
                <a:latin typeface="Arial" panose="020B0604020202020204" pitchFamily="34" charset="0"/>
                <a:cs typeface="Arial" panose="020B0604020202020204" pitchFamily="34" charset="0"/>
              </a:rPr>
              <a:t>-</a:t>
            </a:r>
            <a:r>
              <a:rPr lang="kk-KZ" sz="2400" b="1" dirty="0">
                <a:solidFill>
                  <a:srgbClr val="002060"/>
                </a:solidFill>
                <a:latin typeface="Arial" panose="020B0604020202020204" pitchFamily="34" charset="0"/>
                <a:cs typeface="Arial" panose="020B0604020202020204" pitchFamily="34" charset="0"/>
              </a:rPr>
              <a:t>қан тамырлары жүйесінің жоғары деңгейде ширығуы </a:t>
            </a:r>
            <a:endParaRPr lang="ru-RU" sz="2400" b="1" dirty="0">
              <a:solidFill>
                <a:srgbClr val="002060"/>
              </a:solidFill>
              <a:latin typeface="Arial" panose="020B0604020202020204" pitchFamily="34" charset="0"/>
              <a:cs typeface="Arial" panose="020B0604020202020204" pitchFamily="34" charset="0"/>
            </a:endParaRPr>
          </a:p>
          <a:p>
            <a:pPr marL="0" indent="0">
              <a:lnSpc>
                <a:spcPct val="100000"/>
              </a:lnSpc>
              <a:spcBef>
                <a:spcPts val="400"/>
              </a:spcBef>
              <a:spcAft>
                <a:spcPts val="400"/>
              </a:spcAft>
              <a:buFont typeface="Wingdings" panose="05000000000000000000" pitchFamily="2" charset="2"/>
              <a:buChar char="v"/>
            </a:pPr>
            <a:r>
              <a:rPr lang="ru-RU" sz="2400" b="1" dirty="0">
                <a:latin typeface="Arial" panose="020B0604020202020204" pitchFamily="34" charset="0"/>
                <a:cs typeface="Arial" panose="020B0604020202020204" pitchFamily="34" charset="0"/>
              </a:rPr>
              <a:t> </a:t>
            </a:r>
            <a:r>
              <a:rPr lang="ru-RU" sz="2400" b="1" dirty="0" err="1">
                <a:latin typeface="Arial" panose="020B0604020202020204" pitchFamily="34" charset="0"/>
                <a:cs typeface="Arial" panose="020B0604020202020204" pitchFamily="34" charset="0"/>
              </a:rPr>
              <a:t>Ағзадағы</a:t>
            </a:r>
            <a:r>
              <a:rPr lang="ru-RU" sz="2400" b="1" dirty="0">
                <a:latin typeface="Arial" panose="020B0604020202020204" pitchFamily="34" charset="0"/>
                <a:cs typeface="Arial" panose="020B0604020202020204" pitchFamily="34" charset="0"/>
              </a:rPr>
              <a:t> </a:t>
            </a:r>
            <a:r>
              <a:rPr lang="ru-RU" sz="2400" b="1" dirty="0" err="1">
                <a:latin typeface="Arial" panose="020B0604020202020204" pitchFamily="34" charset="0"/>
                <a:cs typeface="Arial" panose="020B0604020202020204" pitchFamily="34" charset="0"/>
              </a:rPr>
              <a:t>түрлі</a:t>
            </a:r>
            <a:r>
              <a:rPr lang="ru-RU" sz="2400" b="1" dirty="0">
                <a:latin typeface="Arial" panose="020B0604020202020204" pitchFamily="34" charset="0"/>
                <a:cs typeface="Arial" panose="020B0604020202020204" pitchFamily="34" charset="0"/>
              </a:rPr>
              <a:t> </a:t>
            </a:r>
            <a:r>
              <a:rPr lang="ru-RU" sz="2400" b="1" dirty="0" err="1">
                <a:latin typeface="Arial" panose="020B0604020202020204" pitchFamily="34" charset="0"/>
                <a:cs typeface="Arial" panose="020B0604020202020204" pitchFamily="34" charset="0"/>
              </a:rPr>
              <a:t>жүйелердің</a:t>
            </a:r>
            <a:r>
              <a:rPr lang="en-US" sz="2400" b="1" dirty="0">
                <a:latin typeface="Arial" panose="020B0604020202020204" pitchFamily="34" charset="0"/>
                <a:cs typeface="Arial" panose="020B0604020202020204" pitchFamily="34" charset="0"/>
              </a:rPr>
              <a:t> </a:t>
            </a:r>
            <a:r>
              <a:rPr lang="ru-RU" sz="2400" b="1" dirty="0" err="1">
                <a:latin typeface="Arial" panose="020B0604020202020204" pitchFamily="34" charset="0"/>
                <a:cs typeface="Arial" panose="020B0604020202020204" pitchFamily="34" charset="0"/>
              </a:rPr>
              <a:t>өзара</a:t>
            </a:r>
            <a:r>
              <a:rPr lang="ru-RU" sz="2400" b="1" dirty="0">
                <a:latin typeface="Arial" panose="020B0604020202020204" pitchFamily="34" charset="0"/>
                <a:cs typeface="Arial" panose="020B0604020202020204" pitchFamily="34" charset="0"/>
              </a:rPr>
              <a:t> </a:t>
            </a:r>
            <a:r>
              <a:rPr lang="ru-RU" sz="2400" b="1" dirty="0" err="1">
                <a:latin typeface="Arial" panose="020B0604020202020204" pitchFamily="34" charset="0"/>
                <a:cs typeface="Arial" panose="020B0604020202020204" pitchFamily="34" charset="0"/>
              </a:rPr>
              <a:t>әрекеттесуінің</a:t>
            </a:r>
            <a:r>
              <a:rPr lang="ru-RU" sz="2400" b="1" dirty="0">
                <a:latin typeface="Arial" panose="020B0604020202020204" pitchFamily="34" charset="0"/>
                <a:cs typeface="Arial" panose="020B0604020202020204" pitchFamily="34" charset="0"/>
              </a:rPr>
              <a:t> </a:t>
            </a:r>
            <a:r>
              <a:rPr lang="ru-RU" sz="2400" b="1" dirty="0" err="1">
                <a:latin typeface="Arial" panose="020B0604020202020204" pitchFamily="34" charset="0"/>
                <a:cs typeface="Arial" panose="020B0604020202020204" pitchFamily="34" charset="0"/>
              </a:rPr>
              <a:t>төмен</a:t>
            </a:r>
            <a:r>
              <a:rPr lang="ru-RU" sz="2400" b="1" dirty="0">
                <a:latin typeface="Arial" panose="020B0604020202020204" pitchFamily="34" charset="0"/>
                <a:cs typeface="Arial" panose="020B0604020202020204" pitchFamily="34" charset="0"/>
              </a:rPr>
              <a:t> </a:t>
            </a:r>
            <a:r>
              <a:rPr lang="ru-RU" sz="2400" b="1" dirty="0" err="1">
                <a:latin typeface="Arial" panose="020B0604020202020204" pitchFamily="34" charset="0"/>
                <a:cs typeface="Arial" panose="020B0604020202020204" pitchFamily="34" charset="0"/>
              </a:rPr>
              <a:t>деңгейі</a:t>
            </a:r>
            <a:r>
              <a:rPr lang="ru-RU" sz="2400" b="1" dirty="0">
                <a:latin typeface="Arial" panose="020B0604020202020204" pitchFamily="34" charset="0"/>
                <a:cs typeface="Arial" panose="020B0604020202020204" pitchFamily="34" charset="0"/>
              </a:rPr>
              <a:t>  </a:t>
            </a:r>
          </a:p>
          <a:p>
            <a:pPr marL="0" indent="0">
              <a:lnSpc>
                <a:spcPct val="100000"/>
              </a:lnSpc>
              <a:spcBef>
                <a:spcPts val="400"/>
              </a:spcBef>
              <a:spcAft>
                <a:spcPts val="400"/>
              </a:spcAft>
              <a:buFont typeface="Wingdings" panose="05000000000000000000" pitchFamily="2" charset="2"/>
              <a:buChar char="v"/>
            </a:pPr>
            <a:r>
              <a:rPr lang="ru-RU" sz="2400" b="1" dirty="0">
                <a:latin typeface="Arial" panose="020B0604020202020204" pitchFamily="34" charset="0"/>
                <a:cs typeface="Arial" panose="020B0604020202020204" pitchFamily="34" charset="0"/>
              </a:rPr>
              <a:t> </a:t>
            </a:r>
            <a:r>
              <a:rPr lang="ru-RU" sz="2400" b="1" dirty="0" err="1">
                <a:solidFill>
                  <a:srgbClr val="002060"/>
                </a:solidFill>
                <a:latin typeface="Arial" panose="020B0604020202020204" pitchFamily="34" charset="0"/>
                <a:cs typeface="Arial" panose="020B0604020202020204" pitchFamily="34" charset="0"/>
              </a:rPr>
              <a:t>Кейбір</a:t>
            </a:r>
            <a:r>
              <a:rPr lang="ru-RU" sz="2400" b="1" dirty="0">
                <a:solidFill>
                  <a:srgbClr val="002060"/>
                </a:solidFill>
                <a:latin typeface="Arial" panose="020B0604020202020204" pitchFamily="34" charset="0"/>
                <a:cs typeface="Arial" panose="020B0604020202020204" pitchFamily="34" charset="0"/>
              </a:rPr>
              <a:t> </a:t>
            </a:r>
            <a:r>
              <a:rPr lang="ru-RU" sz="2400" b="1" dirty="0" err="1">
                <a:solidFill>
                  <a:srgbClr val="002060"/>
                </a:solidFill>
                <a:latin typeface="Arial" panose="020B0604020202020204" pitchFamily="34" charset="0"/>
                <a:cs typeface="Arial" panose="020B0604020202020204" pitchFamily="34" charset="0"/>
              </a:rPr>
              <a:t>балалар</a:t>
            </a:r>
            <a:r>
              <a:rPr lang="ru-RU" sz="2400" b="1" dirty="0">
                <a:solidFill>
                  <a:srgbClr val="002060"/>
                </a:solidFill>
                <a:latin typeface="Arial" panose="020B0604020202020204" pitchFamily="34" charset="0"/>
                <a:cs typeface="Arial" panose="020B0604020202020204" pitchFamily="34" charset="0"/>
              </a:rPr>
              <a:t> </a:t>
            </a:r>
            <a:r>
              <a:rPr lang="en-GB" sz="2400" b="1" dirty="0">
                <a:solidFill>
                  <a:srgbClr val="002060"/>
                </a:solidFill>
                <a:latin typeface="Arial" panose="020B0604020202020204" pitchFamily="34" charset="0"/>
                <a:cs typeface="Arial" panose="020B0604020202020204" pitchFamily="34" charset="0"/>
              </a:rPr>
              <a:t>1</a:t>
            </a:r>
            <a:r>
              <a:rPr lang="en-US" sz="2400" b="1" dirty="0">
                <a:solidFill>
                  <a:srgbClr val="002060"/>
                </a:solidFill>
                <a:latin typeface="Arial" panose="020B0604020202020204" pitchFamily="34" charset="0"/>
                <a:cs typeface="Arial" panose="020B0604020202020204" pitchFamily="34" charset="0"/>
              </a:rPr>
              <a:t>-</a:t>
            </a:r>
            <a:r>
              <a:rPr lang="kk-KZ" sz="2400" b="1" dirty="0">
                <a:solidFill>
                  <a:srgbClr val="002060"/>
                </a:solidFill>
                <a:latin typeface="Arial" panose="020B0604020202020204" pitchFamily="34" charset="0"/>
                <a:cs typeface="Arial" panose="020B0604020202020204" pitchFamily="34" charset="0"/>
              </a:rPr>
              <a:t>тоқсанның аяғына қарай арықтап кетеді</a:t>
            </a:r>
            <a:endParaRPr lang="ru-RU" sz="2400" b="1" dirty="0">
              <a:solidFill>
                <a:srgbClr val="002060"/>
              </a:solidFill>
              <a:latin typeface="Arial" panose="020B0604020202020204" pitchFamily="34" charset="0"/>
              <a:cs typeface="Arial" panose="020B0604020202020204" pitchFamily="34" charset="0"/>
            </a:endParaRPr>
          </a:p>
          <a:p>
            <a:pPr marL="0" indent="0">
              <a:lnSpc>
                <a:spcPct val="100000"/>
              </a:lnSpc>
              <a:spcBef>
                <a:spcPts val="400"/>
              </a:spcBef>
              <a:spcAft>
                <a:spcPts val="400"/>
              </a:spcAft>
              <a:buFont typeface="Wingdings" panose="05000000000000000000" pitchFamily="2" charset="2"/>
              <a:buChar char="v"/>
            </a:pPr>
            <a:r>
              <a:rPr lang="ru-RU" sz="2400" b="1" dirty="0">
                <a:latin typeface="Arial" panose="020B0604020202020204" pitchFamily="34" charset="0"/>
                <a:cs typeface="Arial" panose="020B0604020202020204" pitchFamily="34" charset="0"/>
              </a:rPr>
              <a:t> Бас </a:t>
            </a:r>
            <a:r>
              <a:rPr lang="ru-RU" sz="2400" b="1" dirty="0" err="1">
                <a:latin typeface="Arial" panose="020B0604020202020204" pitchFamily="34" charset="0"/>
                <a:cs typeface="Arial" panose="020B0604020202020204" pitchFamily="34" charset="0"/>
              </a:rPr>
              <a:t>ауыруы</a:t>
            </a:r>
            <a:endParaRPr lang="ru-RU" sz="2400" b="1" dirty="0">
              <a:latin typeface="Arial" panose="020B0604020202020204" pitchFamily="34" charset="0"/>
              <a:cs typeface="Arial" panose="020B0604020202020204" pitchFamily="34" charset="0"/>
            </a:endParaRPr>
          </a:p>
          <a:p>
            <a:pPr marL="0" indent="0">
              <a:lnSpc>
                <a:spcPct val="100000"/>
              </a:lnSpc>
              <a:spcBef>
                <a:spcPts val="400"/>
              </a:spcBef>
              <a:spcAft>
                <a:spcPts val="400"/>
              </a:spcAft>
              <a:buFont typeface="Wingdings" panose="05000000000000000000" pitchFamily="2" charset="2"/>
              <a:buChar char="v"/>
            </a:pPr>
            <a:r>
              <a:rPr lang="ru-RU" sz="2400" b="1" dirty="0">
                <a:latin typeface="Arial" panose="020B0604020202020204" pitchFamily="34" charset="0"/>
                <a:cs typeface="Arial" panose="020B0604020202020204" pitchFamily="34" charset="0"/>
              </a:rPr>
              <a:t> </a:t>
            </a:r>
            <a:r>
              <a:rPr lang="ru-RU" sz="2400" b="1" dirty="0" err="1">
                <a:solidFill>
                  <a:srgbClr val="002060"/>
                </a:solidFill>
                <a:latin typeface="Arial" panose="020B0604020202020204" pitchFamily="34" charset="0"/>
                <a:cs typeface="Arial" panose="020B0604020202020204" pitchFamily="34" charset="0"/>
              </a:rPr>
              <a:t>Шаршаңқылық</a:t>
            </a:r>
            <a:endParaRPr lang="ru-RU" sz="2400" b="1" dirty="0">
              <a:solidFill>
                <a:srgbClr val="002060"/>
              </a:solidFill>
              <a:latin typeface="Arial" panose="020B0604020202020204" pitchFamily="34" charset="0"/>
              <a:cs typeface="Arial" panose="020B0604020202020204" pitchFamily="34" charset="0"/>
            </a:endParaRPr>
          </a:p>
          <a:p>
            <a:pPr marL="0" indent="0">
              <a:lnSpc>
                <a:spcPct val="100000"/>
              </a:lnSpc>
              <a:spcBef>
                <a:spcPts val="400"/>
              </a:spcBef>
              <a:spcAft>
                <a:spcPts val="400"/>
              </a:spcAft>
              <a:buFont typeface="Wingdings" panose="05000000000000000000" pitchFamily="2" charset="2"/>
              <a:buChar char="v"/>
            </a:pPr>
            <a:r>
              <a:rPr lang="ru-RU" sz="2400" b="1" dirty="0">
                <a:latin typeface="Arial" panose="020B0604020202020204" pitchFamily="34" charset="0"/>
                <a:cs typeface="Arial" panose="020B0604020202020204" pitchFamily="34" charset="0"/>
              </a:rPr>
              <a:t> </a:t>
            </a:r>
            <a:r>
              <a:rPr lang="ru-RU" sz="2400" b="1" dirty="0" err="1">
                <a:latin typeface="Arial" panose="020B0604020202020204" pitchFamily="34" charset="0"/>
                <a:cs typeface="Arial" panose="020B0604020202020204" pitchFamily="34" charset="0"/>
              </a:rPr>
              <a:t>Дімкәстік</a:t>
            </a:r>
            <a:endParaRPr lang="ru-RU" sz="2400" b="1" dirty="0">
              <a:latin typeface="Arial" panose="020B0604020202020204" pitchFamily="34" charset="0"/>
              <a:cs typeface="Arial" panose="020B0604020202020204" pitchFamily="34" charset="0"/>
            </a:endParaRPr>
          </a:p>
          <a:p>
            <a:pPr marL="0" indent="0">
              <a:lnSpc>
                <a:spcPct val="100000"/>
              </a:lnSpc>
              <a:spcBef>
                <a:spcPts val="400"/>
              </a:spcBef>
              <a:spcAft>
                <a:spcPts val="400"/>
              </a:spcAft>
              <a:buFont typeface="Wingdings" panose="05000000000000000000" pitchFamily="2" charset="2"/>
              <a:buChar char="v"/>
            </a:pPr>
            <a:r>
              <a:rPr lang="ru-RU" sz="2400" b="1" dirty="0">
                <a:latin typeface="Arial" panose="020B0604020202020204" pitchFamily="34" charset="0"/>
                <a:cs typeface="Arial" panose="020B0604020202020204" pitchFamily="34" charset="0"/>
              </a:rPr>
              <a:t> </a:t>
            </a:r>
            <a:r>
              <a:rPr lang="ru-RU" sz="2400" b="1" dirty="0" err="1">
                <a:solidFill>
                  <a:srgbClr val="002060"/>
                </a:solidFill>
                <a:latin typeface="Arial" panose="020B0604020202020204" pitchFamily="34" charset="0"/>
                <a:cs typeface="Arial" panose="020B0604020202020204" pitchFamily="34" charset="0"/>
              </a:rPr>
              <a:t>Оқушының</a:t>
            </a:r>
            <a:r>
              <a:rPr lang="ru-RU" sz="2400" b="1" dirty="0">
                <a:solidFill>
                  <a:srgbClr val="002060"/>
                </a:solidFill>
                <a:latin typeface="Arial" panose="020B0604020202020204" pitchFamily="34" charset="0"/>
                <a:cs typeface="Arial" panose="020B0604020202020204" pitchFamily="34" charset="0"/>
              </a:rPr>
              <a:t> </a:t>
            </a:r>
            <a:r>
              <a:rPr lang="ru-RU" sz="2400" b="1" dirty="0" err="1">
                <a:solidFill>
                  <a:srgbClr val="002060"/>
                </a:solidFill>
                <a:latin typeface="Arial" panose="020B0604020202020204" pitchFamily="34" charset="0"/>
                <a:cs typeface="Arial" panose="020B0604020202020204" pitchFamily="34" charset="0"/>
              </a:rPr>
              <a:t>үйде</a:t>
            </a:r>
            <a:r>
              <a:rPr lang="ru-RU" sz="2400" b="1" dirty="0">
                <a:solidFill>
                  <a:srgbClr val="002060"/>
                </a:solidFill>
                <a:latin typeface="Arial" panose="020B0604020202020204" pitchFamily="34" charset="0"/>
                <a:cs typeface="Arial" panose="020B0604020202020204" pitchFamily="34" charset="0"/>
              </a:rPr>
              <a:t> </a:t>
            </a:r>
            <a:r>
              <a:rPr lang="ru-RU" sz="2400" b="1" dirty="0" err="1">
                <a:solidFill>
                  <a:srgbClr val="002060"/>
                </a:solidFill>
                <a:latin typeface="Arial" panose="020B0604020202020204" pitchFamily="34" charset="0"/>
                <a:cs typeface="Arial" panose="020B0604020202020204" pitchFamily="34" charset="0"/>
              </a:rPr>
              <a:t>қыңырлық</a:t>
            </a:r>
            <a:r>
              <a:rPr lang="ru-RU" sz="2400" b="1" dirty="0">
                <a:solidFill>
                  <a:srgbClr val="002060"/>
                </a:solidFill>
                <a:latin typeface="Arial" panose="020B0604020202020204" pitchFamily="34" charset="0"/>
                <a:cs typeface="Arial" panose="020B0604020202020204" pitchFamily="34" charset="0"/>
              </a:rPr>
              <a:t> </a:t>
            </a:r>
            <a:r>
              <a:rPr lang="ru-RU" sz="2400" b="1" dirty="0" err="1">
                <a:solidFill>
                  <a:srgbClr val="002060"/>
                </a:solidFill>
                <a:latin typeface="Arial" panose="020B0604020202020204" pitchFamily="34" charset="0"/>
                <a:cs typeface="Arial" panose="020B0604020202020204" pitchFamily="34" charset="0"/>
              </a:rPr>
              <a:t>көрсетуі</a:t>
            </a:r>
            <a:endParaRPr lang="ru-RU" sz="2400" b="1" dirty="0">
              <a:solidFill>
                <a:srgbClr val="002060"/>
              </a:solidFill>
              <a:latin typeface="Arial" panose="020B0604020202020204" pitchFamily="34" charset="0"/>
              <a:cs typeface="Arial" panose="020B0604020202020204" pitchFamily="34" charset="0"/>
            </a:endParaRPr>
          </a:p>
        </p:txBody>
      </p:sp>
      <p:sp>
        <p:nvSpPr>
          <p:cNvPr id="5" name="Содержимое 2">
            <a:extLst>
              <a:ext uri="{FF2B5EF4-FFF2-40B4-BE49-F238E27FC236}">
                <a16:creationId xmlns:a16="http://schemas.microsoft.com/office/drawing/2014/main" xmlns="" id="{7716D15E-EA4A-43AF-8F86-D3222B785E80}"/>
              </a:ext>
            </a:extLst>
          </p:cNvPr>
          <p:cNvSpPr txBox="1">
            <a:spLocks/>
          </p:cNvSpPr>
          <p:nvPr/>
        </p:nvSpPr>
        <p:spPr>
          <a:xfrm>
            <a:off x="6163278" y="1298507"/>
            <a:ext cx="5579543" cy="555949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400"/>
              </a:spcBef>
              <a:spcAft>
                <a:spcPts val="400"/>
              </a:spcAft>
              <a:buFont typeface="Wingdings" panose="05000000000000000000" pitchFamily="2" charset="2"/>
              <a:buChar char="v"/>
            </a:pPr>
            <a:r>
              <a:rPr lang="ru-RU" sz="2400" b="1" dirty="0">
                <a:solidFill>
                  <a:srgbClr val="0070C0"/>
                </a:solidFill>
                <a:latin typeface="Arial" panose="020B0604020202020204" pitchFamily="34" charset="0"/>
                <a:cs typeface="Arial" panose="020B0604020202020204" pitchFamily="34" charset="0"/>
              </a:rPr>
              <a:t> </a:t>
            </a:r>
            <a:r>
              <a:rPr lang="ru-RU" sz="2400" b="1" dirty="0" err="1">
                <a:latin typeface="Arial" panose="020B0604020202020204" pitchFamily="34" charset="0"/>
                <a:cs typeface="Arial" panose="020B0604020202020204" pitchFamily="34" charset="0"/>
              </a:rPr>
              <a:t>Мінез</a:t>
            </a:r>
            <a:r>
              <a:rPr lang="en-GB" sz="2400" b="1" dirty="0">
                <a:latin typeface="Arial" panose="020B0604020202020204" pitchFamily="34" charset="0"/>
                <a:cs typeface="Arial" panose="020B0604020202020204" pitchFamily="34" charset="0"/>
              </a:rPr>
              <a:t>-</a:t>
            </a:r>
            <a:r>
              <a:rPr lang="kk-KZ" sz="2400" b="1" dirty="0">
                <a:latin typeface="Arial" panose="020B0604020202020204" pitchFamily="34" charset="0"/>
                <a:cs typeface="Arial" panose="020B0604020202020204" pitchFamily="34" charset="0"/>
              </a:rPr>
              <a:t>құлықты өз бетінше реттеу қабілетінің төмендеуі</a:t>
            </a:r>
            <a:endParaRPr lang="ru-RU" sz="2400" b="1" dirty="0">
              <a:latin typeface="Arial" panose="020B0604020202020204" pitchFamily="34" charset="0"/>
              <a:cs typeface="Arial" panose="020B0604020202020204" pitchFamily="34" charset="0"/>
            </a:endParaRPr>
          </a:p>
          <a:p>
            <a:pPr marL="0" indent="0">
              <a:lnSpc>
                <a:spcPct val="100000"/>
              </a:lnSpc>
              <a:spcBef>
                <a:spcPts val="400"/>
              </a:spcBef>
              <a:spcAft>
                <a:spcPts val="400"/>
              </a:spcAft>
              <a:buFont typeface="Wingdings" panose="05000000000000000000" pitchFamily="2" charset="2"/>
              <a:buChar char="v"/>
            </a:pPr>
            <a:r>
              <a:rPr lang="ru-RU" sz="2400" b="1" dirty="0">
                <a:latin typeface="Arial" panose="020B0604020202020204" pitchFamily="34" charset="0"/>
                <a:cs typeface="Arial" panose="020B0604020202020204" pitchFamily="34" charset="0"/>
              </a:rPr>
              <a:t> </a:t>
            </a:r>
            <a:r>
              <a:rPr lang="ru-RU" sz="2400" b="1" dirty="0" err="1">
                <a:solidFill>
                  <a:srgbClr val="002060"/>
                </a:solidFill>
                <a:latin typeface="Arial" panose="020B0604020202020204" pitchFamily="34" charset="0"/>
                <a:cs typeface="Arial" panose="020B0604020202020204" pitchFamily="34" charset="0"/>
              </a:rPr>
              <a:t>Бәлсіну</a:t>
            </a:r>
            <a:endParaRPr lang="ru-RU" sz="2400" b="1" dirty="0">
              <a:solidFill>
                <a:srgbClr val="002060"/>
              </a:solidFill>
              <a:latin typeface="Arial" panose="020B0604020202020204" pitchFamily="34" charset="0"/>
              <a:cs typeface="Arial" panose="020B0604020202020204" pitchFamily="34" charset="0"/>
            </a:endParaRPr>
          </a:p>
          <a:p>
            <a:pPr marL="0" indent="0">
              <a:lnSpc>
                <a:spcPct val="100000"/>
              </a:lnSpc>
              <a:spcBef>
                <a:spcPts val="400"/>
              </a:spcBef>
              <a:spcAft>
                <a:spcPts val="400"/>
              </a:spcAft>
              <a:buFont typeface="Wingdings" panose="05000000000000000000" pitchFamily="2" charset="2"/>
              <a:buChar char="v"/>
            </a:pPr>
            <a:r>
              <a:rPr lang="ru-RU" sz="2400" b="1" dirty="0">
                <a:latin typeface="Arial" panose="020B0604020202020204" pitchFamily="34" charset="0"/>
                <a:cs typeface="Arial" panose="020B0604020202020204" pitchFamily="34" charset="0"/>
              </a:rPr>
              <a:t> </a:t>
            </a:r>
            <a:r>
              <a:rPr lang="ru-RU" sz="2400" b="1" dirty="0" err="1">
                <a:latin typeface="Arial" panose="020B0604020202020204" pitchFamily="34" charset="0"/>
                <a:cs typeface="Arial" panose="020B0604020202020204" pitchFamily="34" charset="0"/>
              </a:rPr>
              <a:t>Мінез</a:t>
            </a:r>
            <a:r>
              <a:rPr lang="en-GB" sz="2400" b="1" dirty="0">
                <a:latin typeface="Arial" panose="020B0604020202020204" pitchFamily="34" charset="0"/>
                <a:cs typeface="Arial" panose="020B0604020202020204" pitchFamily="34" charset="0"/>
              </a:rPr>
              <a:t>-</a:t>
            </a:r>
            <a:r>
              <a:rPr lang="kk-KZ" sz="2400" b="1" dirty="0">
                <a:latin typeface="Arial" panose="020B0604020202020204" pitchFamily="34" charset="0"/>
                <a:cs typeface="Arial" panose="020B0604020202020204" pitchFamily="34" charset="0"/>
              </a:rPr>
              <a:t>құлықтың боямалылығы, </a:t>
            </a:r>
            <a:r>
              <a:rPr lang="ru-RU" sz="2400" b="1" dirty="0" err="1">
                <a:latin typeface="Arial" panose="020B0604020202020204" pitchFamily="34" charset="0"/>
                <a:cs typeface="Arial" panose="020B0604020202020204" pitchFamily="34" charset="0"/>
              </a:rPr>
              <a:t>жасандылығы</a:t>
            </a:r>
            <a:endParaRPr lang="ru-RU" sz="2400" b="1" dirty="0">
              <a:latin typeface="Arial" panose="020B0604020202020204" pitchFamily="34" charset="0"/>
              <a:cs typeface="Arial" panose="020B0604020202020204" pitchFamily="34" charset="0"/>
            </a:endParaRPr>
          </a:p>
          <a:p>
            <a:pPr marL="0" indent="0">
              <a:lnSpc>
                <a:spcPct val="100000"/>
              </a:lnSpc>
              <a:spcBef>
                <a:spcPts val="400"/>
              </a:spcBef>
              <a:spcAft>
                <a:spcPts val="400"/>
              </a:spcAft>
              <a:buFont typeface="Wingdings" panose="05000000000000000000" pitchFamily="2" charset="2"/>
              <a:buChar char="v"/>
            </a:pPr>
            <a:r>
              <a:rPr lang="ru-RU" sz="2400" b="1" dirty="0">
                <a:latin typeface="Arial" panose="020B0604020202020204" pitchFamily="34" charset="0"/>
                <a:cs typeface="Arial" panose="020B0604020202020204" pitchFamily="34" charset="0"/>
              </a:rPr>
              <a:t> </a:t>
            </a:r>
            <a:r>
              <a:rPr lang="ru-RU" sz="2400" b="1" dirty="0" err="1">
                <a:solidFill>
                  <a:srgbClr val="002060"/>
                </a:solidFill>
                <a:latin typeface="Arial" panose="020B0604020202020204" pitchFamily="34" charset="0"/>
                <a:cs typeface="Arial" panose="020B0604020202020204" pitchFamily="34" charset="0"/>
              </a:rPr>
              <a:t>Жанжалдасуға</a:t>
            </a:r>
            <a:r>
              <a:rPr lang="ru-RU" sz="2400" b="1" dirty="0">
                <a:solidFill>
                  <a:srgbClr val="002060"/>
                </a:solidFill>
                <a:latin typeface="Arial" panose="020B0604020202020204" pitchFamily="34" charset="0"/>
                <a:cs typeface="Arial" panose="020B0604020202020204" pitchFamily="34" charset="0"/>
              </a:rPr>
              <a:t> </a:t>
            </a:r>
            <a:r>
              <a:rPr lang="ru-RU" sz="2400" b="1" dirty="0" err="1">
                <a:solidFill>
                  <a:srgbClr val="002060"/>
                </a:solidFill>
                <a:latin typeface="Arial" panose="020B0604020202020204" pitchFamily="34" charset="0"/>
                <a:cs typeface="Arial" panose="020B0604020202020204" pitchFamily="34" charset="0"/>
              </a:rPr>
              <a:t>бейімділік</a:t>
            </a:r>
            <a:r>
              <a:rPr lang="ru-RU" sz="2400" b="1" dirty="0">
                <a:solidFill>
                  <a:srgbClr val="002060"/>
                </a:solidFill>
                <a:latin typeface="Arial" panose="020B0604020202020204" pitchFamily="34" charset="0"/>
                <a:cs typeface="Arial" panose="020B0604020202020204" pitchFamily="34" charset="0"/>
              </a:rPr>
              <a:t> </a:t>
            </a:r>
          </a:p>
          <a:p>
            <a:pPr marL="0" indent="0">
              <a:lnSpc>
                <a:spcPct val="100000"/>
              </a:lnSpc>
              <a:spcBef>
                <a:spcPts val="400"/>
              </a:spcBef>
              <a:spcAft>
                <a:spcPts val="400"/>
              </a:spcAft>
              <a:buFont typeface="Wingdings" panose="05000000000000000000" pitchFamily="2" charset="2"/>
              <a:buChar char="v"/>
            </a:pPr>
            <a:r>
              <a:rPr lang="ru-RU" sz="2400" b="1" dirty="0">
                <a:latin typeface="Arial" panose="020B0604020202020204" pitchFamily="34" charset="0"/>
                <a:cs typeface="Arial" panose="020B0604020202020204" pitchFamily="34" charset="0"/>
              </a:rPr>
              <a:t> </a:t>
            </a:r>
            <a:r>
              <a:rPr lang="ru-RU" sz="2400" b="1" dirty="0" err="1">
                <a:latin typeface="Arial" panose="020B0604020202020204" pitchFamily="34" charset="0"/>
                <a:cs typeface="Arial" panose="020B0604020202020204" pitchFamily="34" charset="0"/>
              </a:rPr>
              <a:t>Мектептегі</a:t>
            </a:r>
            <a:r>
              <a:rPr lang="ru-RU" sz="2400" b="1" dirty="0">
                <a:latin typeface="Arial" panose="020B0604020202020204" pitchFamily="34" charset="0"/>
                <a:cs typeface="Arial" panose="020B0604020202020204" pitchFamily="34" charset="0"/>
              </a:rPr>
              <a:t> </a:t>
            </a:r>
            <a:r>
              <a:rPr lang="en-GB" sz="2400" b="1" dirty="0">
                <a:latin typeface="Arial" panose="020B0604020202020204" pitchFamily="34" charset="0"/>
                <a:cs typeface="Arial" panose="020B0604020202020204" pitchFamily="34" charset="0"/>
              </a:rPr>
              <a:t>1-</a:t>
            </a:r>
            <a:r>
              <a:rPr lang="kk-KZ" sz="2400" b="1" dirty="0">
                <a:latin typeface="Arial" panose="020B0604020202020204" pitchFamily="34" charset="0"/>
                <a:cs typeface="Arial" panose="020B0604020202020204" pitchFamily="34" charset="0"/>
              </a:rPr>
              <a:t>ші айдың аяғына қарай көптеген балаларда эмоциялық құлдырау байқалады, ерте тұрудан, сабақта отырудан жалығады, оқудағы алғашқы қиындықтар пайда болуы мүмкін</a:t>
            </a:r>
            <a:r>
              <a:rPr lang="ru-RU" sz="2400" b="1" dirty="0">
                <a:latin typeface="Arial" panose="020B0604020202020204" pitchFamily="34" charset="0"/>
                <a:cs typeface="Arial" panose="020B0604020202020204" pitchFamily="34"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down)">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5">
                                            <p:txEl>
                                              <p:pRg st="0" end="0"/>
                                            </p:txEl>
                                          </p:spTgt>
                                        </p:tgtEl>
                                        <p:attrNameLst>
                                          <p:attrName>style.visibility</p:attrName>
                                        </p:attrNameLst>
                                      </p:cBhvr>
                                      <p:to>
                                        <p:strVal val="visible"/>
                                      </p:to>
                                    </p:set>
                                    <p:animEffect transition="in" filter="wipe(down)">
                                      <p:cBhvr>
                                        <p:cTn id="47" dur="500"/>
                                        <p:tgtEl>
                                          <p:spTgt spid="5">
                                            <p:txEl>
                                              <p:pRg st="0" end="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5">
                                            <p:txEl>
                                              <p:pRg st="1" end="1"/>
                                            </p:txEl>
                                          </p:spTgt>
                                        </p:tgtEl>
                                        <p:attrNameLst>
                                          <p:attrName>style.visibility</p:attrName>
                                        </p:attrNameLst>
                                      </p:cBhvr>
                                      <p:to>
                                        <p:strVal val="visible"/>
                                      </p:to>
                                    </p:set>
                                    <p:animEffect transition="in" filter="wipe(down)">
                                      <p:cBhvr>
                                        <p:cTn id="52" dur="500"/>
                                        <p:tgtEl>
                                          <p:spTgt spid="5">
                                            <p:txEl>
                                              <p:pRg st="1" end="1"/>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5">
                                            <p:txEl>
                                              <p:pRg st="2" end="2"/>
                                            </p:txEl>
                                          </p:spTgt>
                                        </p:tgtEl>
                                        <p:attrNameLst>
                                          <p:attrName>style.visibility</p:attrName>
                                        </p:attrNameLst>
                                      </p:cBhvr>
                                      <p:to>
                                        <p:strVal val="visible"/>
                                      </p:to>
                                    </p:set>
                                    <p:animEffect transition="in" filter="wipe(down)">
                                      <p:cBhvr>
                                        <p:cTn id="57" dur="500"/>
                                        <p:tgtEl>
                                          <p:spTgt spid="5">
                                            <p:txEl>
                                              <p:pRg st="2" end="2"/>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grpId="0" nodeType="clickEffect">
                                  <p:stCondLst>
                                    <p:cond delay="0"/>
                                  </p:stCondLst>
                                  <p:childTnLst>
                                    <p:set>
                                      <p:cBhvr>
                                        <p:cTn id="61" dur="1" fill="hold">
                                          <p:stCondLst>
                                            <p:cond delay="0"/>
                                          </p:stCondLst>
                                        </p:cTn>
                                        <p:tgtEl>
                                          <p:spTgt spid="5">
                                            <p:txEl>
                                              <p:pRg st="3" end="3"/>
                                            </p:txEl>
                                          </p:spTgt>
                                        </p:tgtEl>
                                        <p:attrNameLst>
                                          <p:attrName>style.visibility</p:attrName>
                                        </p:attrNameLst>
                                      </p:cBhvr>
                                      <p:to>
                                        <p:strVal val="visible"/>
                                      </p:to>
                                    </p:set>
                                    <p:animEffect transition="in" filter="wipe(down)">
                                      <p:cBhvr>
                                        <p:cTn id="62" dur="500"/>
                                        <p:tgtEl>
                                          <p:spTgt spid="5">
                                            <p:txEl>
                                              <p:pRg st="3" end="3"/>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4" fill="hold" grpId="0" nodeType="clickEffect">
                                  <p:stCondLst>
                                    <p:cond delay="0"/>
                                  </p:stCondLst>
                                  <p:childTnLst>
                                    <p:set>
                                      <p:cBhvr>
                                        <p:cTn id="66" dur="1" fill="hold">
                                          <p:stCondLst>
                                            <p:cond delay="0"/>
                                          </p:stCondLst>
                                        </p:cTn>
                                        <p:tgtEl>
                                          <p:spTgt spid="5">
                                            <p:txEl>
                                              <p:pRg st="4" end="4"/>
                                            </p:txEl>
                                          </p:spTgt>
                                        </p:tgtEl>
                                        <p:attrNameLst>
                                          <p:attrName>style.visibility</p:attrName>
                                        </p:attrNameLst>
                                      </p:cBhvr>
                                      <p:to>
                                        <p:strVal val="visible"/>
                                      </p:to>
                                    </p:set>
                                    <p:animEffect transition="in" filter="wipe(down)">
                                      <p:cBhvr>
                                        <p:cTn id="6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710005" y="83167"/>
            <a:ext cx="11069619" cy="1684674"/>
          </a:xfrm>
        </p:spPr>
        <p:txBody>
          <a:bodyPr>
            <a:normAutofit/>
          </a:bodyPr>
          <a:lstStyle/>
          <a:p>
            <a:pPr marL="0" indent="0" algn="ctr">
              <a:lnSpc>
                <a:spcPct val="100000"/>
              </a:lnSpc>
              <a:spcBef>
                <a:spcPts val="0"/>
              </a:spcBef>
              <a:buNone/>
            </a:pPr>
            <a:r>
              <a:rPr lang="kk-KZ" sz="3200" b="1" dirty="0" smtClean="0"/>
              <a:t>Бейімделу кезеңінің түрлері</a:t>
            </a:r>
            <a:endParaRPr lang="ru-RU" sz="3200" b="1" dirty="0"/>
          </a:p>
        </p:txBody>
      </p:sp>
      <p:sp>
        <p:nvSpPr>
          <p:cNvPr id="4" name="Равнобедренный треугольник 3"/>
          <p:cNvSpPr/>
          <p:nvPr/>
        </p:nvSpPr>
        <p:spPr>
          <a:xfrm>
            <a:off x="0" y="1140612"/>
            <a:ext cx="4351396" cy="307115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800" b="1" dirty="0" err="1" smtClean="0"/>
              <a:t>Психологиялық</a:t>
            </a:r>
            <a:endParaRPr lang="ru-RU" sz="2800" b="1" dirty="0"/>
          </a:p>
        </p:txBody>
      </p:sp>
      <p:sp>
        <p:nvSpPr>
          <p:cNvPr id="5" name="Равнобедренный треугольник 4"/>
          <p:cNvSpPr/>
          <p:nvPr/>
        </p:nvSpPr>
        <p:spPr>
          <a:xfrm>
            <a:off x="3749565" y="2889457"/>
            <a:ext cx="4351396" cy="3275896"/>
          </a:xfrm>
          <a:prstGeom prst="triangl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800" b="1" dirty="0" smtClean="0"/>
              <a:t>Физиологиялық </a:t>
            </a:r>
            <a:endParaRPr lang="ru-RU" sz="2800" b="1" dirty="0"/>
          </a:p>
        </p:txBody>
      </p:sp>
      <p:sp>
        <p:nvSpPr>
          <p:cNvPr id="6" name="Равнобедренный треугольник 5"/>
          <p:cNvSpPr/>
          <p:nvPr/>
        </p:nvSpPr>
        <p:spPr>
          <a:xfrm>
            <a:off x="7981192" y="977153"/>
            <a:ext cx="3936978" cy="3071152"/>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800" b="1" dirty="0" err="1" smtClean="0"/>
              <a:t>Әлеуметтік</a:t>
            </a:r>
            <a:endParaRPr lang="ru-RU"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down)">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3520" y="195120"/>
            <a:ext cx="11411284" cy="1162734"/>
          </a:xfrm>
        </p:spPr>
        <p:txBody>
          <a:bodyPr vert="horz" lIns="91440" tIns="45720" rIns="91440" bIns="45720" rtlCol="0" anchor="ctr">
            <a:normAutofit fontScale="90000"/>
          </a:bodyPr>
          <a:lstStyle/>
          <a:p>
            <a:pPr algn="ctr">
              <a:lnSpc>
                <a:spcPct val="100000"/>
              </a:lnSpc>
            </a:pPr>
            <a:r>
              <a:rPr lang="ru-RU" sz="4800" b="1" dirty="0" err="1">
                <a:solidFill>
                  <a:srgbClr val="002060"/>
                </a:solidFill>
                <a:latin typeface="+mn-lt"/>
              </a:rPr>
              <a:t>Балалардың</a:t>
            </a:r>
            <a:r>
              <a:rPr lang="ru-RU" sz="4800" b="1" dirty="0">
                <a:solidFill>
                  <a:srgbClr val="002060"/>
                </a:solidFill>
                <a:latin typeface="+mn-lt"/>
              </a:rPr>
              <a:t> </a:t>
            </a:r>
            <a:r>
              <a:rPr lang="ru-RU" sz="4800" b="1" dirty="0" err="1">
                <a:solidFill>
                  <a:srgbClr val="002060"/>
                </a:solidFill>
                <a:latin typeface="+mn-lt"/>
              </a:rPr>
              <a:t>мектепке</a:t>
            </a:r>
            <a:r>
              <a:rPr lang="ru-RU" sz="4800" b="1" dirty="0">
                <a:solidFill>
                  <a:srgbClr val="002060"/>
                </a:solidFill>
                <a:latin typeface="+mn-lt"/>
              </a:rPr>
              <a:t> </a:t>
            </a:r>
            <a:r>
              <a:rPr lang="ru-RU" sz="4800" b="1" dirty="0" err="1">
                <a:solidFill>
                  <a:srgbClr val="002060"/>
                </a:solidFill>
                <a:latin typeface="+mn-lt"/>
              </a:rPr>
              <a:t>бейімделуі</a:t>
            </a:r>
            <a:r>
              <a:rPr lang="ru-RU" sz="4800" b="1" dirty="0">
                <a:solidFill>
                  <a:srgbClr val="002060"/>
                </a:solidFill>
                <a:latin typeface="+mn-lt"/>
              </a:rPr>
              <a:t> </a:t>
            </a:r>
            <a:r>
              <a:rPr lang="ru-RU" sz="4800" b="1" dirty="0" err="1">
                <a:solidFill>
                  <a:srgbClr val="002060"/>
                </a:solidFill>
                <a:latin typeface="+mn-lt"/>
              </a:rPr>
              <a:t>әлдеқайда</a:t>
            </a:r>
            <a:r>
              <a:rPr lang="ru-RU" sz="4800" b="1" dirty="0">
                <a:solidFill>
                  <a:srgbClr val="002060"/>
                </a:solidFill>
                <a:latin typeface="+mn-lt"/>
              </a:rPr>
              <a:t> </a:t>
            </a:r>
            <a:r>
              <a:rPr lang="ru-RU" sz="4800" b="1" dirty="0" err="1">
                <a:solidFill>
                  <a:srgbClr val="002060"/>
                </a:solidFill>
                <a:latin typeface="+mn-lt"/>
              </a:rPr>
              <a:t>ауыр</a:t>
            </a:r>
            <a:r>
              <a:rPr lang="ru-RU" sz="4800" b="1" dirty="0">
                <a:solidFill>
                  <a:srgbClr val="002060"/>
                </a:solidFill>
                <a:latin typeface="+mn-lt"/>
              </a:rPr>
              <a:t> </a:t>
            </a:r>
            <a:r>
              <a:rPr lang="ru-RU" sz="4800" b="1" dirty="0" err="1">
                <a:solidFill>
                  <a:srgbClr val="002060"/>
                </a:solidFill>
                <a:latin typeface="+mn-lt"/>
              </a:rPr>
              <a:t>өтуі</a:t>
            </a:r>
            <a:r>
              <a:rPr lang="ru-RU" sz="4800" b="1" dirty="0">
                <a:solidFill>
                  <a:srgbClr val="002060"/>
                </a:solidFill>
                <a:latin typeface="+mn-lt"/>
              </a:rPr>
              <a:t> </a:t>
            </a:r>
            <a:r>
              <a:rPr lang="ru-RU" sz="4800" b="1" dirty="0" err="1">
                <a:solidFill>
                  <a:srgbClr val="002060"/>
                </a:solidFill>
                <a:latin typeface="+mn-lt"/>
              </a:rPr>
              <a:t>мүмкін</a:t>
            </a:r>
            <a:r>
              <a:rPr lang="ru-RU" sz="4800" b="1" dirty="0">
                <a:solidFill>
                  <a:srgbClr val="002060"/>
                </a:solidFill>
                <a:latin typeface="+mn-lt"/>
              </a:rPr>
              <a:t>, </a:t>
            </a:r>
            <a:r>
              <a:rPr lang="ru-RU" sz="4800" b="1" dirty="0" err="1">
                <a:solidFill>
                  <a:srgbClr val="002060"/>
                </a:solidFill>
                <a:latin typeface="+mn-lt"/>
              </a:rPr>
              <a:t>егер</a:t>
            </a:r>
            <a:r>
              <a:rPr lang="ru-RU" sz="4800" b="1" dirty="0">
                <a:solidFill>
                  <a:srgbClr val="002060"/>
                </a:solidFill>
                <a:latin typeface="+mn-lt"/>
              </a:rPr>
              <a:t>:</a:t>
            </a:r>
          </a:p>
        </p:txBody>
      </p:sp>
      <p:sp>
        <p:nvSpPr>
          <p:cNvPr id="3" name="Содержимое 2"/>
          <p:cNvSpPr>
            <a:spLocks noGrp="1"/>
          </p:cNvSpPr>
          <p:nvPr>
            <p:ph idx="1"/>
          </p:nvPr>
        </p:nvSpPr>
        <p:spPr>
          <a:xfrm>
            <a:off x="697832" y="1873751"/>
            <a:ext cx="10840452" cy="4351338"/>
          </a:xfrm>
        </p:spPr>
        <p:txBody>
          <a:bodyPr vert="horz" lIns="91440" tIns="45720" rIns="91440" bIns="45720" rtlCol="0">
            <a:normAutofit/>
          </a:bodyPr>
          <a:lstStyle/>
          <a:p>
            <a:pPr>
              <a:lnSpc>
                <a:spcPct val="120000"/>
              </a:lnSpc>
              <a:spcBef>
                <a:spcPts val="600"/>
              </a:spcBef>
              <a:spcAft>
                <a:spcPts val="600"/>
              </a:spcAft>
              <a:buFont typeface="Wingdings" panose="05000000000000000000" pitchFamily="2" charset="2"/>
              <a:buChar char="v"/>
            </a:pP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Нәрестелік</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кезең</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қолайсыз</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өтсе</a:t>
            </a:r>
            <a:endParaRPr lang="ru-RU" b="1" dirty="0">
              <a:latin typeface="Arial" panose="020B0604020202020204" pitchFamily="34" charset="0"/>
              <a:cs typeface="Arial" panose="020B0604020202020204" pitchFamily="34" charset="0"/>
            </a:endParaRPr>
          </a:p>
          <a:p>
            <a:pPr>
              <a:lnSpc>
                <a:spcPct val="120000"/>
              </a:lnSpc>
              <a:spcBef>
                <a:spcPts val="600"/>
              </a:spcBef>
              <a:spcAft>
                <a:spcPts val="600"/>
              </a:spcAft>
              <a:buFont typeface="Wingdings" panose="05000000000000000000" pitchFamily="2" charset="2"/>
              <a:buChar char="v"/>
            </a:pPr>
            <a:r>
              <a:rPr lang="ru-RU" b="1" dirty="0">
                <a:solidFill>
                  <a:srgbClr val="0070C0"/>
                </a:solidFill>
                <a:latin typeface="Arial" panose="020B0604020202020204" pitchFamily="34" charset="0"/>
                <a:cs typeface="Arial" panose="020B0604020202020204" pitchFamily="34" charset="0"/>
              </a:rPr>
              <a:t> Бас-ми </a:t>
            </a:r>
            <a:r>
              <a:rPr lang="ru-RU" b="1" dirty="0" err="1">
                <a:solidFill>
                  <a:srgbClr val="0070C0"/>
                </a:solidFill>
                <a:latin typeface="Arial" panose="020B0604020202020204" pitchFamily="34" charset="0"/>
                <a:cs typeface="Arial" panose="020B0604020202020204" pitchFamily="34" charset="0"/>
              </a:rPr>
              <a:t>жарақаттары</a:t>
            </a:r>
            <a:r>
              <a:rPr lang="ru-RU" b="1" dirty="0">
                <a:solidFill>
                  <a:srgbClr val="0070C0"/>
                </a:solidFill>
                <a:latin typeface="Arial" panose="020B0604020202020204" pitchFamily="34" charset="0"/>
                <a:cs typeface="Arial" panose="020B0604020202020204" pitchFamily="34" charset="0"/>
              </a:rPr>
              <a:t> </a:t>
            </a:r>
            <a:r>
              <a:rPr lang="ru-RU" b="1" dirty="0" err="1">
                <a:solidFill>
                  <a:srgbClr val="0070C0"/>
                </a:solidFill>
                <a:latin typeface="Arial" panose="020B0604020202020204" pitchFamily="34" charset="0"/>
                <a:cs typeface="Arial" panose="020B0604020202020204" pitchFamily="34" charset="0"/>
              </a:rPr>
              <a:t>болса</a:t>
            </a:r>
            <a:endParaRPr lang="ru-RU" b="1" dirty="0">
              <a:solidFill>
                <a:srgbClr val="0070C0"/>
              </a:solidFill>
              <a:latin typeface="Arial" panose="020B0604020202020204" pitchFamily="34" charset="0"/>
              <a:cs typeface="Arial" panose="020B0604020202020204" pitchFamily="34" charset="0"/>
            </a:endParaRPr>
          </a:p>
          <a:p>
            <a:pPr>
              <a:lnSpc>
                <a:spcPct val="120000"/>
              </a:lnSpc>
              <a:spcBef>
                <a:spcPts val="600"/>
              </a:spcBef>
              <a:spcAft>
                <a:spcPts val="600"/>
              </a:spcAft>
              <a:buFont typeface="Wingdings" panose="05000000000000000000" pitchFamily="2" charset="2"/>
              <a:buChar char="v"/>
            </a:pPr>
            <a:r>
              <a:rPr lang="ru-RU" b="1" dirty="0">
                <a:latin typeface="Arial" panose="020B0604020202020204" pitchFamily="34" charset="0"/>
                <a:cs typeface="Arial" panose="020B0604020202020204" pitchFamily="34" charset="0"/>
              </a:rPr>
              <a:t> Бала </a:t>
            </a:r>
            <a:r>
              <a:rPr lang="ru-RU" b="1" dirty="0" err="1">
                <a:latin typeface="Arial" panose="020B0604020202020204" pitchFamily="34" charset="0"/>
                <a:cs typeface="Arial" panose="020B0604020202020204" pitchFamily="34" charset="0"/>
              </a:rPr>
              <a:t>жиі</a:t>
            </a:r>
            <a:r>
              <a:rPr lang="ru-RU" b="1" dirty="0">
                <a:latin typeface="Arial" panose="020B0604020202020204" pitchFamily="34" charset="0"/>
                <a:cs typeface="Arial" panose="020B0604020202020204" pitchFamily="34" charset="0"/>
              </a:rPr>
              <a:t> және </a:t>
            </a:r>
            <a:r>
              <a:rPr lang="ru-RU" b="1" dirty="0" err="1">
                <a:latin typeface="Arial" panose="020B0604020202020204" pitchFamily="34" charset="0"/>
                <a:cs typeface="Arial" panose="020B0604020202020204" pitchFamily="34" charset="0"/>
              </a:rPr>
              <a:t>қатты</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ауырса</a:t>
            </a:r>
            <a:endParaRPr lang="ru-RU" b="1" dirty="0">
              <a:latin typeface="Arial" panose="020B0604020202020204" pitchFamily="34" charset="0"/>
              <a:cs typeface="Arial" panose="020B0604020202020204" pitchFamily="34" charset="0"/>
            </a:endParaRPr>
          </a:p>
          <a:p>
            <a:pPr>
              <a:lnSpc>
                <a:spcPct val="120000"/>
              </a:lnSpc>
              <a:spcBef>
                <a:spcPts val="600"/>
              </a:spcBef>
              <a:spcAft>
                <a:spcPts val="600"/>
              </a:spcAft>
              <a:buFont typeface="Wingdings" panose="05000000000000000000" pitchFamily="2" charset="2"/>
              <a:buChar char="v"/>
            </a:pPr>
            <a:r>
              <a:rPr lang="ru-RU" b="1" dirty="0">
                <a:latin typeface="Arial" panose="020B0604020202020204" pitchFamily="34" charset="0"/>
                <a:cs typeface="Arial" panose="020B0604020202020204" pitchFamily="34" charset="0"/>
              </a:rPr>
              <a:t> </a:t>
            </a:r>
            <a:r>
              <a:rPr lang="ru-RU" b="1" dirty="0" err="1">
                <a:solidFill>
                  <a:srgbClr val="0070C0"/>
                </a:solidFill>
                <a:latin typeface="Arial" panose="020B0604020202020204" pitchFamily="34" charset="0"/>
                <a:cs typeface="Arial" panose="020B0604020202020204" pitchFamily="34" charset="0"/>
              </a:rPr>
              <a:t>Созылмалы</a:t>
            </a:r>
            <a:r>
              <a:rPr lang="ru-RU" b="1" dirty="0">
                <a:solidFill>
                  <a:srgbClr val="0070C0"/>
                </a:solidFill>
                <a:latin typeface="Arial" panose="020B0604020202020204" pitchFamily="34" charset="0"/>
                <a:cs typeface="Arial" panose="020B0604020202020204" pitchFamily="34" charset="0"/>
              </a:rPr>
              <a:t> </a:t>
            </a:r>
            <a:r>
              <a:rPr lang="ru-RU" b="1" dirty="0" err="1">
                <a:solidFill>
                  <a:srgbClr val="0070C0"/>
                </a:solidFill>
                <a:latin typeface="Arial" panose="020B0604020202020204" pitchFamily="34" charset="0"/>
                <a:cs typeface="Arial" panose="020B0604020202020204" pitchFamily="34" charset="0"/>
              </a:rPr>
              <a:t>сырқаттары</a:t>
            </a:r>
            <a:r>
              <a:rPr lang="ru-RU" b="1" dirty="0">
                <a:solidFill>
                  <a:srgbClr val="0070C0"/>
                </a:solidFill>
                <a:latin typeface="Arial" panose="020B0604020202020204" pitchFamily="34" charset="0"/>
                <a:cs typeface="Arial" panose="020B0604020202020204" pitchFamily="34" charset="0"/>
              </a:rPr>
              <a:t> </a:t>
            </a:r>
            <a:r>
              <a:rPr lang="ru-RU" b="1" dirty="0" err="1">
                <a:solidFill>
                  <a:srgbClr val="0070C0"/>
                </a:solidFill>
                <a:latin typeface="Arial" panose="020B0604020202020204" pitchFamily="34" charset="0"/>
                <a:cs typeface="Arial" panose="020B0604020202020204" pitchFamily="34" charset="0"/>
              </a:rPr>
              <a:t>болса</a:t>
            </a:r>
            <a:endParaRPr lang="ru-RU" b="1" dirty="0">
              <a:solidFill>
                <a:srgbClr val="0070C0"/>
              </a:solidFill>
              <a:latin typeface="Arial" panose="020B0604020202020204" pitchFamily="34" charset="0"/>
              <a:cs typeface="Arial" panose="020B0604020202020204" pitchFamily="34" charset="0"/>
            </a:endParaRPr>
          </a:p>
          <a:p>
            <a:pPr>
              <a:lnSpc>
                <a:spcPct val="120000"/>
              </a:lnSpc>
              <a:spcBef>
                <a:spcPts val="600"/>
              </a:spcBef>
              <a:spcAft>
                <a:spcPts val="600"/>
              </a:spcAft>
              <a:buFont typeface="Wingdings" panose="05000000000000000000" pitchFamily="2" charset="2"/>
              <a:buChar char="v"/>
            </a:pP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Жүйке-психикалық</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бұзылыстары</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болса</a:t>
            </a:r>
            <a:endParaRPr lang="ru-RU" b="1" dirty="0">
              <a:latin typeface="Arial" panose="020B0604020202020204" pitchFamily="34" charset="0"/>
              <a:cs typeface="Arial" panose="020B0604020202020204" pitchFamily="34" charset="0"/>
            </a:endParaRPr>
          </a:p>
        </p:txBody>
      </p:sp>
    </p:spTree>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 y="125976"/>
            <a:ext cx="9550399" cy="1023837"/>
          </a:xfrm>
        </p:spPr>
        <p:txBody>
          <a:bodyPr vert="horz" lIns="91440" tIns="45720" rIns="91440" bIns="45720" rtlCol="0" anchor="ctr">
            <a:noAutofit/>
          </a:bodyPr>
          <a:lstStyle/>
          <a:p>
            <a:pPr algn="ctr">
              <a:lnSpc>
                <a:spcPts val="4600"/>
              </a:lnSpc>
            </a:pPr>
            <a:r>
              <a:rPr lang="ru-RU" sz="4000" b="1" dirty="0" err="1">
                <a:solidFill>
                  <a:srgbClr val="002060"/>
                </a:solidFill>
                <a:latin typeface="+mn-lt"/>
              </a:rPr>
              <a:t>Мектепке</a:t>
            </a:r>
            <a:r>
              <a:rPr lang="ru-RU" sz="4000" b="1" dirty="0">
                <a:solidFill>
                  <a:srgbClr val="002060"/>
                </a:solidFill>
                <a:latin typeface="+mn-lt"/>
              </a:rPr>
              <a:t> </a:t>
            </a:r>
            <a:r>
              <a:rPr lang="ru-RU" sz="4000" b="1" dirty="0" err="1">
                <a:solidFill>
                  <a:srgbClr val="002060"/>
                </a:solidFill>
                <a:latin typeface="+mn-lt"/>
              </a:rPr>
              <a:t>бейімделу</a:t>
            </a:r>
            <a:r>
              <a:rPr lang="ru-RU" sz="4000" b="1" dirty="0">
                <a:solidFill>
                  <a:srgbClr val="002060"/>
                </a:solidFill>
                <a:latin typeface="+mn-lt"/>
              </a:rPr>
              <a:t> </a:t>
            </a:r>
            <a:r>
              <a:rPr lang="ru-RU" sz="4000" b="1" dirty="0" err="1">
                <a:solidFill>
                  <a:srgbClr val="002060"/>
                </a:solidFill>
                <a:latin typeface="+mn-lt"/>
              </a:rPr>
              <a:t>сәтті</a:t>
            </a:r>
            <a:r>
              <a:rPr lang="ru-RU" sz="4000" b="1" dirty="0">
                <a:solidFill>
                  <a:srgbClr val="002060"/>
                </a:solidFill>
                <a:latin typeface="+mn-lt"/>
              </a:rPr>
              <a:t> </a:t>
            </a:r>
            <a:r>
              <a:rPr lang="ru-RU" sz="4000" b="1" dirty="0" err="1">
                <a:solidFill>
                  <a:srgbClr val="002060"/>
                </a:solidFill>
                <a:latin typeface="+mn-lt"/>
              </a:rPr>
              <a:t>өткенін</a:t>
            </a:r>
            <a:r>
              <a:rPr lang="ru-RU" sz="4000" b="1" dirty="0">
                <a:solidFill>
                  <a:srgbClr val="002060"/>
                </a:solidFill>
                <a:latin typeface="+mn-lt"/>
              </a:rPr>
              <a:t> </a:t>
            </a:r>
            <a:r>
              <a:rPr lang="ru-RU" sz="4000" b="1" dirty="0" err="1">
                <a:solidFill>
                  <a:srgbClr val="002060"/>
                </a:solidFill>
                <a:latin typeface="+mn-lt"/>
              </a:rPr>
              <a:t>қалай</a:t>
            </a:r>
            <a:r>
              <a:rPr lang="ru-RU" sz="4000" b="1" dirty="0">
                <a:solidFill>
                  <a:srgbClr val="002060"/>
                </a:solidFill>
                <a:latin typeface="+mn-lt"/>
              </a:rPr>
              <a:t> </a:t>
            </a:r>
            <a:r>
              <a:rPr lang="ru-RU" sz="4000" b="1" dirty="0" err="1">
                <a:solidFill>
                  <a:srgbClr val="002060"/>
                </a:solidFill>
                <a:latin typeface="+mn-lt"/>
              </a:rPr>
              <a:t>түсінемін</a:t>
            </a:r>
            <a:endParaRPr lang="ru-RU" sz="4000" b="1" dirty="0">
              <a:solidFill>
                <a:srgbClr val="002060"/>
              </a:solidFill>
              <a:latin typeface="+mn-lt"/>
            </a:endParaRPr>
          </a:p>
        </p:txBody>
      </p:sp>
      <p:sp>
        <p:nvSpPr>
          <p:cNvPr id="3" name="Содержимое 2"/>
          <p:cNvSpPr>
            <a:spLocks noGrp="1"/>
          </p:cNvSpPr>
          <p:nvPr>
            <p:ph idx="1"/>
          </p:nvPr>
        </p:nvSpPr>
        <p:spPr>
          <a:xfrm>
            <a:off x="301535" y="1437640"/>
            <a:ext cx="11353799" cy="4915975"/>
          </a:xfrm>
        </p:spPr>
        <p:txBody>
          <a:bodyPr vert="horz" lIns="91440" tIns="45720" rIns="91440" bIns="45720" rtlCol="0">
            <a:noAutofit/>
          </a:bodyPr>
          <a:lstStyle/>
          <a:p>
            <a:pPr>
              <a:lnSpc>
                <a:spcPct val="120000"/>
              </a:lnSpc>
              <a:spcBef>
                <a:spcPts val="300"/>
              </a:spcBef>
              <a:spcAft>
                <a:spcPts val="300"/>
              </a:spcAft>
              <a:buFont typeface="Wingdings" panose="05000000000000000000" pitchFamily="2" charset="2"/>
              <a:buChar char="v"/>
            </a:pP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Жоғары</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деңгейде</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жұмысқа</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қабілетті</a:t>
            </a:r>
            <a:endParaRPr lang="ru-RU" sz="2400" dirty="0">
              <a:latin typeface="Arial" panose="020B0604020202020204" pitchFamily="34" charset="0"/>
              <a:cs typeface="Arial" panose="020B0604020202020204" pitchFamily="34" charset="0"/>
            </a:endParaRPr>
          </a:p>
          <a:p>
            <a:pPr>
              <a:lnSpc>
                <a:spcPct val="120000"/>
              </a:lnSpc>
              <a:spcBef>
                <a:spcPts val="300"/>
              </a:spcBef>
              <a:spcAft>
                <a:spcPts val="300"/>
              </a:spcAft>
              <a:buFont typeface="Wingdings" panose="05000000000000000000" pitchFamily="2" charset="2"/>
              <a:buChar char="v"/>
            </a:pPr>
            <a:r>
              <a:rPr lang="ru-RU" sz="2400" dirty="0">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Оқу</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материалын</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жақсы</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меңгеріп</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жатыр</a:t>
            </a:r>
            <a:endParaRPr lang="ru-RU" sz="2400" dirty="0">
              <a:solidFill>
                <a:srgbClr val="0070C0"/>
              </a:solidFill>
              <a:latin typeface="Arial" panose="020B0604020202020204" pitchFamily="34" charset="0"/>
              <a:cs typeface="Arial" panose="020B0604020202020204" pitchFamily="34" charset="0"/>
            </a:endParaRPr>
          </a:p>
          <a:p>
            <a:pPr>
              <a:lnSpc>
                <a:spcPct val="120000"/>
              </a:lnSpc>
              <a:spcBef>
                <a:spcPts val="300"/>
              </a:spcBef>
              <a:spcAft>
                <a:spcPts val="300"/>
              </a:spcAft>
              <a:buFont typeface="Wingdings" panose="05000000000000000000" pitchFamily="2" charset="2"/>
              <a:buChar char="v"/>
            </a:pP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Жиі</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ауырмайды</a:t>
            </a:r>
            <a:endParaRPr lang="ru-RU" sz="2400" dirty="0">
              <a:latin typeface="Arial" panose="020B0604020202020204" pitchFamily="34" charset="0"/>
              <a:cs typeface="Arial" panose="020B0604020202020204" pitchFamily="34" charset="0"/>
            </a:endParaRPr>
          </a:p>
          <a:p>
            <a:pPr>
              <a:lnSpc>
                <a:spcPct val="120000"/>
              </a:lnSpc>
              <a:spcBef>
                <a:spcPts val="300"/>
              </a:spcBef>
              <a:spcAft>
                <a:spcPts val="300"/>
              </a:spcAft>
              <a:buFont typeface="Wingdings" panose="05000000000000000000" pitchFamily="2" charset="2"/>
              <a:buChar char="v"/>
            </a:pPr>
            <a:r>
              <a:rPr lang="ru-RU" sz="2400" dirty="0">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Сабаққа</a:t>
            </a:r>
            <a:r>
              <a:rPr lang="ru-RU" sz="2400" dirty="0">
                <a:solidFill>
                  <a:srgbClr val="0070C0"/>
                </a:solidFill>
                <a:latin typeface="Arial" panose="020B0604020202020204" pitchFamily="34" charset="0"/>
                <a:cs typeface="Arial" panose="020B0604020202020204" pitchFamily="34" charset="0"/>
              </a:rPr>
              <a:t> бар </a:t>
            </a:r>
            <a:r>
              <a:rPr lang="ru-RU" sz="2400" dirty="0" err="1">
                <a:solidFill>
                  <a:srgbClr val="0070C0"/>
                </a:solidFill>
                <a:latin typeface="Arial" panose="020B0604020202020204" pitchFamily="34" charset="0"/>
                <a:cs typeface="Arial" panose="020B0604020202020204" pitchFamily="34" charset="0"/>
              </a:rPr>
              <a:t>құлшынысымен</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барады</a:t>
            </a:r>
            <a:endParaRPr lang="ru-RU" sz="2400" dirty="0">
              <a:solidFill>
                <a:srgbClr val="0070C0"/>
              </a:solidFill>
              <a:latin typeface="Arial" panose="020B0604020202020204" pitchFamily="34" charset="0"/>
              <a:cs typeface="Arial" panose="020B0604020202020204" pitchFamily="34" charset="0"/>
            </a:endParaRPr>
          </a:p>
          <a:p>
            <a:pPr>
              <a:lnSpc>
                <a:spcPct val="120000"/>
              </a:lnSpc>
              <a:spcBef>
                <a:spcPts val="300"/>
              </a:spcBef>
              <a:spcAft>
                <a:spcPts val="300"/>
              </a:spcAft>
              <a:buFont typeface="Wingdings" panose="05000000000000000000" pitchFamily="2" charset="2"/>
              <a:buChar char="v"/>
            </a:pP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Ата</a:t>
            </a:r>
            <a:r>
              <a:rPr lang="en-GB" sz="2400" dirty="0">
                <a:latin typeface="Arial" panose="020B0604020202020204" pitchFamily="34" charset="0"/>
                <a:cs typeface="Arial" panose="020B0604020202020204" pitchFamily="34" charset="0"/>
              </a:rPr>
              <a:t>-</a:t>
            </a:r>
            <a:r>
              <a:rPr lang="ru-RU" sz="2400" dirty="0" err="1">
                <a:latin typeface="Arial" panose="020B0604020202020204" pitchFamily="34" charset="0"/>
                <a:cs typeface="Arial" panose="020B0604020202020204" pitchFamily="34" charset="0"/>
              </a:rPr>
              <a:t>анасымен</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мек</a:t>
            </a:r>
            <a:r>
              <a:rPr lang="kk-KZ" sz="2400" dirty="0">
                <a:latin typeface="Arial" panose="020B0604020202020204" pitchFamily="34" charset="0"/>
                <a:cs typeface="Arial" panose="020B0604020202020204" pitchFamily="34" charset="0"/>
              </a:rPr>
              <a:t>тепте болған оқиғалармен бөліседі</a:t>
            </a:r>
            <a:endParaRPr lang="ru-RU" sz="2400" dirty="0">
              <a:latin typeface="Arial" panose="020B0604020202020204" pitchFamily="34" charset="0"/>
              <a:cs typeface="Arial" panose="020B0604020202020204" pitchFamily="34" charset="0"/>
            </a:endParaRPr>
          </a:p>
          <a:p>
            <a:pPr>
              <a:lnSpc>
                <a:spcPct val="120000"/>
              </a:lnSpc>
              <a:spcBef>
                <a:spcPts val="300"/>
              </a:spcBef>
              <a:spcAft>
                <a:spcPts val="300"/>
              </a:spcAft>
              <a:buFont typeface="Wingdings" panose="05000000000000000000" pitchFamily="2" charset="2"/>
              <a:buChar char="v"/>
            </a:pPr>
            <a:r>
              <a:rPr lang="ru-RU" sz="2400" dirty="0">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Үй</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тапсырмасын</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қуана</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орындайды</a:t>
            </a:r>
            <a:endParaRPr lang="ru-RU" sz="2400" dirty="0">
              <a:solidFill>
                <a:srgbClr val="0070C0"/>
              </a:solidFill>
              <a:latin typeface="Arial" panose="020B0604020202020204" pitchFamily="34" charset="0"/>
              <a:cs typeface="Arial" panose="020B0604020202020204" pitchFamily="34" charset="0"/>
            </a:endParaRPr>
          </a:p>
          <a:p>
            <a:pPr>
              <a:lnSpc>
                <a:spcPct val="120000"/>
              </a:lnSpc>
              <a:spcBef>
                <a:spcPts val="300"/>
              </a:spcBef>
              <a:spcAft>
                <a:spcPts val="300"/>
              </a:spcAft>
              <a:buFont typeface="Wingdings" panose="05000000000000000000" pitchFamily="2" charset="2"/>
              <a:buChar char="v"/>
            </a:pP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Мұғалімі</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туралы</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жақсы</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сөздер</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айтады</a:t>
            </a:r>
            <a:r>
              <a:rPr lang="ru-RU" sz="2400" dirty="0">
                <a:latin typeface="Arial" panose="020B0604020202020204" pitchFamily="34" charset="0"/>
                <a:cs typeface="Arial" panose="020B0604020202020204" pitchFamily="34" charset="0"/>
              </a:rPr>
              <a:t> </a:t>
            </a:r>
          </a:p>
          <a:p>
            <a:pPr>
              <a:lnSpc>
                <a:spcPct val="120000"/>
              </a:lnSpc>
              <a:spcBef>
                <a:spcPts val="300"/>
              </a:spcBef>
              <a:spcAft>
                <a:spcPts val="300"/>
              </a:spcAft>
              <a:buFont typeface="Wingdings" panose="05000000000000000000" pitchFamily="2" charset="2"/>
              <a:buChar char="v"/>
            </a:pPr>
            <a:r>
              <a:rPr lang="ru-RU" sz="2400" dirty="0">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Мектепте</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достар</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тапқан</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олармен</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қарым</a:t>
            </a:r>
            <a:r>
              <a:rPr lang="en-GB" sz="2400" dirty="0">
                <a:solidFill>
                  <a:srgbClr val="0070C0"/>
                </a:solidFill>
                <a:latin typeface="Arial" panose="020B0604020202020204" pitchFamily="34" charset="0"/>
                <a:cs typeface="Arial" panose="020B0604020202020204" pitchFamily="34" charset="0"/>
              </a:rPr>
              <a:t>-</a:t>
            </a:r>
            <a:r>
              <a:rPr lang="kk-KZ" sz="2400" dirty="0">
                <a:solidFill>
                  <a:srgbClr val="0070C0"/>
                </a:solidFill>
                <a:latin typeface="Arial" panose="020B0604020202020204" pitchFamily="34" charset="0"/>
                <a:cs typeface="Arial" panose="020B0604020202020204" pitchFamily="34" charset="0"/>
              </a:rPr>
              <a:t>қатынасты ұйымдастыра біледі </a:t>
            </a:r>
          </a:p>
          <a:p>
            <a:pPr>
              <a:lnSpc>
                <a:spcPct val="120000"/>
              </a:lnSpc>
              <a:spcBef>
                <a:spcPts val="300"/>
              </a:spcBef>
              <a:spcAft>
                <a:spcPts val="300"/>
              </a:spcAft>
              <a:buFont typeface="Wingdings" panose="05000000000000000000" pitchFamily="2" charset="2"/>
              <a:buChar char="v"/>
            </a:pPr>
            <a:r>
              <a:rPr lang="kk-KZ" sz="2400" dirty="0">
                <a:solidFill>
                  <a:srgbClr val="0070C0"/>
                </a:solidFill>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Мектепте</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жүріс</a:t>
            </a:r>
            <a:r>
              <a:rPr lang="en-GB" sz="2400" dirty="0">
                <a:latin typeface="Arial" panose="020B0604020202020204" pitchFamily="34" charset="0"/>
                <a:cs typeface="Arial" panose="020B0604020202020204" pitchFamily="34" charset="0"/>
              </a:rPr>
              <a:t>-</a:t>
            </a:r>
            <a:r>
              <a:rPr lang="kk-KZ" sz="2400" dirty="0">
                <a:latin typeface="Arial" panose="020B0604020202020204" pitchFamily="34" charset="0"/>
                <a:cs typeface="Arial" panose="020B0604020202020204" pitchFamily="34" charset="0"/>
              </a:rPr>
              <a:t>тұрысын бақылауда ұстайды</a:t>
            </a:r>
            <a:endParaRPr lang="ru-RU" sz="2400" dirty="0">
              <a:latin typeface="Arial" panose="020B0604020202020204" pitchFamily="34" charset="0"/>
              <a:cs typeface="Arial" panose="020B0604020202020204" pitchFamily="34" charset="0"/>
            </a:endParaRPr>
          </a:p>
        </p:txBody>
      </p:sp>
      <p:pic>
        <p:nvPicPr>
          <p:cNvPr id="5" name="Picture 4" descr="A close up of a toy&#10;&#10;Description automatically generated">
            <a:extLst>
              <a:ext uri="{FF2B5EF4-FFF2-40B4-BE49-F238E27FC236}">
                <a16:creationId xmlns:a16="http://schemas.microsoft.com/office/drawing/2014/main" xmlns="" id="{7E2D169E-0FA1-4AB5-B073-E19AFC689822}"/>
              </a:ext>
            </a:extLst>
          </p:cNvPr>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9601150" y="0"/>
            <a:ext cx="2590850" cy="287528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 xmlns:p14="http://schemas.microsoft.com/office/powerpoint/2010/main" val="864635013"/>
              </p:ext>
            </p:extLst>
          </p:nvPr>
        </p:nvGraphicFramePr>
        <p:xfrm>
          <a:off x="2073826" y="1197464"/>
          <a:ext cx="5664630" cy="2208276"/>
        </p:xfrm>
        <a:graphic>
          <a:graphicData uri="http://schemas.openxmlformats.org/drawingml/2006/table">
            <a:tbl>
              <a:tblPr/>
              <a:tblGrid>
                <a:gridCol w="2016224"/>
                <a:gridCol w="1536171"/>
                <a:gridCol w="2112235"/>
              </a:tblGrid>
              <a:tr h="180622">
                <a:tc>
                  <a:txBody>
                    <a:bodyPr/>
                    <a:lstStyle/>
                    <a:p>
                      <a:pPr>
                        <a:lnSpc>
                          <a:spcPct val="115000"/>
                        </a:lnSpc>
                        <a:spcAft>
                          <a:spcPts val="0"/>
                        </a:spcAft>
                      </a:pPr>
                      <a:r>
                        <a:rPr lang="kk-KZ" sz="1800" b="1" dirty="0">
                          <a:latin typeface="Times New Roman" pitchFamily="18" charset="0"/>
                          <a:ea typeface="Times New Roman"/>
                          <a:cs typeface="Times New Roman" pitchFamily="18" charset="0"/>
                        </a:rPr>
                        <a:t>Сынып </a:t>
                      </a:r>
                      <a:endParaRPr lang="ru-RU" sz="1800" dirty="0">
                        <a:latin typeface="Times New Roman" pitchFamily="18" charset="0"/>
                        <a:ea typeface="Calibri"/>
                        <a:cs typeface="Times New Roman" pitchFamily="18" charset="0"/>
                      </a:endParaRPr>
                    </a:p>
                  </a:txBody>
                  <a:tcPr marL="67312" marR="673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kk-KZ" sz="1800" b="1" dirty="0">
                          <a:latin typeface="Times New Roman" pitchFamily="18" charset="0"/>
                          <a:ea typeface="Times New Roman"/>
                          <a:cs typeface="Times New Roman" pitchFamily="18" charset="0"/>
                        </a:rPr>
                        <a:t>1 </a:t>
                      </a:r>
                      <a:r>
                        <a:rPr lang="kk-KZ" sz="1800" b="1" dirty="0" smtClean="0">
                          <a:latin typeface="Times New Roman" pitchFamily="18" charset="0"/>
                          <a:ea typeface="Times New Roman"/>
                          <a:cs typeface="Times New Roman" pitchFamily="18" charset="0"/>
                        </a:rPr>
                        <a:t>«А»</a:t>
                      </a:r>
                      <a:endParaRPr lang="ru-RU" sz="1800" dirty="0">
                        <a:latin typeface="Times New Roman" pitchFamily="18" charset="0"/>
                        <a:ea typeface="Calibri"/>
                        <a:cs typeface="Times New Roman" pitchFamily="18" charset="0"/>
                      </a:endParaRPr>
                    </a:p>
                  </a:txBody>
                  <a:tcPr marL="67312" marR="673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kk-KZ" sz="1800" b="1" dirty="0">
                          <a:latin typeface="Times New Roman" pitchFamily="18" charset="0"/>
                          <a:ea typeface="Times New Roman"/>
                          <a:cs typeface="Times New Roman" pitchFamily="18" charset="0"/>
                        </a:rPr>
                        <a:t>1 </a:t>
                      </a:r>
                      <a:r>
                        <a:rPr lang="kk-KZ" sz="1800" b="1" dirty="0" smtClean="0">
                          <a:latin typeface="Times New Roman" pitchFamily="18" charset="0"/>
                          <a:ea typeface="Times New Roman"/>
                          <a:cs typeface="Times New Roman" pitchFamily="18" charset="0"/>
                        </a:rPr>
                        <a:t>«Ә»</a:t>
                      </a:r>
                      <a:endParaRPr lang="ru-RU" sz="1800" dirty="0">
                        <a:latin typeface="Times New Roman" pitchFamily="18" charset="0"/>
                        <a:ea typeface="Calibri"/>
                        <a:cs typeface="Times New Roman" pitchFamily="18" charset="0"/>
                      </a:endParaRPr>
                    </a:p>
                  </a:txBody>
                  <a:tcPr marL="67312" marR="673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0622">
                <a:tc>
                  <a:txBody>
                    <a:bodyPr/>
                    <a:lstStyle/>
                    <a:p>
                      <a:pPr>
                        <a:lnSpc>
                          <a:spcPct val="115000"/>
                        </a:lnSpc>
                        <a:spcAft>
                          <a:spcPts val="0"/>
                        </a:spcAft>
                      </a:pPr>
                      <a:r>
                        <a:rPr lang="kk-KZ" sz="1800" b="1" dirty="0">
                          <a:latin typeface="Times New Roman" pitchFamily="18" charset="0"/>
                          <a:ea typeface="Times New Roman"/>
                          <a:cs typeface="Times New Roman" pitchFamily="18" charset="0"/>
                        </a:rPr>
                        <a:t>Деңгей</a:t>
                      </a:r>
                      <a:endParaRPr lang="ru-RU" sz="1800" dirty="0">
                        <a:latin typeface="Times New Roman" pitchFamily="18" charset="0"/>
                        <a:ea typeface="Calibri"/>
                        <a:cs typeface="Times New Roman" pitchFamily="18" charset="0"/>
                      </a:endParaRPr>
                    </a:p>
                  </a:txBody>
                  <a:tcPr marL="67312" marR="673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kk-KZ" sz="1800" b="1" dirty="0">
                          <a:latin typeface="Times New Roman" pitchFamily="18" charset="0"/>
                          <a:ea typeface="Times New Roman"/>
                          <a:cs typeface="Times New Roman" pitchFamily="18" charset="0"/>
                        </a:rPr>
                        <a:t>алғашқы</a:t>
                      </a:r>
                      <a:endParaRPr lang="ru-RU" sz="1800" dirty="0">
                        <a:latin typeface="Times New Roman" pitchFamily="18" charset="0"/>
                        <a:ea typeface="Calibri"/>
                        <a:cs typeface="Times New Roman" pitchFamily="18" charset="0"/>
                      </a:endParaRPr>
                    </a:p>
                  </a:txBody>
                  <a:tcPr marL="67312" marR="673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kk-KZ" sz="1800" b="1">
                          <a:latin typeface="Times New Roman" pitchFamily="18" charset="0"/>
                          <a:ea typeface="Times New Roman"/>
                          <a:cs typeface="Times New Roman" pitchFamily="18" charset="0"/>
                        </a:rPr>
                        <a:t>алғашқы</a:t>
                      </a:r>
                      <a:endParaRPr lang="ru-RU" sz="1800">
                        <a:latin typeface="Times New Roman" pitchFamily="18" charset="0"/>
                        <a:ea typeface="Calibri"/>
                        <a:cs typeface="Times New Roman" pitchFamily="18" charset="0"/>
                      </a:endParaRPr>
                    </a:p>
                  </a:txBody>
                  <a:tcPr marL="67312" marR="673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0622">
                <a:tc>
                  <a:txBody>
                    <a:bodyPr/>
                    <a:lstStyle/>
                    <a:p>
                      <a:pPr>
                        <a:lnSpc>
                          <a:spcPct val="115000"/>
                        </a:lnSpc>
                        <a:spcAft>
                          <a:spcPts val="0"/>
                        </a:spcAft>
                      </a:pPr>
                      <a:r>
                        <a:rPr lang="kk-KZ" sz="1800" b="1" dirty="0">
                          <a:latin typeface="Times New Roman" pitchFamily="18" charset="0"/>
                          <a:ea typeface="Times New Roman"/>
                          <a:cs typeface="Times New Roman" pitchFamily="18" charset="0"/>
                        </a:rPr>
                        <a:t>Жоғары</a:t>
                      </a:r>
                      <a:endParaRPr lang="ru-RU" sz="1800" dirty="0">
                        <a:latin typeface="Times New Roman" pitchFamily="18" charset="0"/>
                        <a:ea typeface="Calibri"/>
                        <a:cs typeface="Times New Roman" pitchFamily="18" charset="0"/>
                      </a:endParaRPr>
                    </a:p>
                  </a:txBody>
                  <a:tcPr marL="67312" marR="673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kk-KZ" sz="1800" b="1" dirty="0" smtClean="0">
                          <a:latin typeface="Times New Roman" pitchFamily="18" charset="0"/>
                          <a:ea typeface="Calibri"/>
                          <a:cs typeface="Times New Roman" pitchFamily="18" charset="0"/>
                        </a:rPr>
                        <a:t>9</a:t>
                      </a:r>
                      <a:endParaRPr lang="ru-RU" sz="1800" b="1" dirty="0">
                        <a:latin typeface="Times New Roman" pitchFamily="18" charset="0"/>
                        <a:ea typeface="Calibri"/>
                        <a:cs typeface="Times New Roman" pitchFamily="18" charset="0"/>
                      </a:endParaRPr>
                    </a:p>
                  </a:txBody>
                  <a:tcPr marL="67312" marR="673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kk-KZ" sz="1800" b="1" dirty="0" smtClean="0">
                          <a:latin typeface="Times New Roman" pitchFamily="18" charset="0"/>
                          <a:ea typeface="Calibri"/>
                          <a:cs typeface="Times New Roman" pitchFamily="18" charset="0"/>
                        </a:rPr>
                        <a:t>5</a:t>
                      </a:r>
                      <a:endParaRPr lang="ru-RU" sz="1800" b="1" dirty="0">
                        <a:latin typeface="Times New Roman" pitchFamily="18" charset="0"/>
                        <a:ea typeface="Calibri"/>
                        <a:cs typeface="Times New Roman" pitchFamily="18" charset="0"/>
                      </a:endParaRPr>
                    </a:p>
                  </a:txBody>
                  <a:tcPr marL="67312" marR="673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0622">
                <a:tc>
                  <a:txBody>
                    <a:bodyPr/>
                    <a:lstStyle/>
                    <a:p>
                      <a:pPr>
                        <a:lnSpc>
                          <a:spcPct val="115000"/>
                        </a:lnSpc>
                        <a:spcAft>
                          <a:spcPts val="0"/>
                        </a:spcAft>
                      </a:pPr>
                      <a:r>
                        <a:rPr lang="kk-KZ" sz="1800" b="1" dirty="0" smtClean="0">
                          <a:latin typeface="Times New Roman" pitchFamily="18" charset="0"/>
                          <a:ea typeface="Times New Roman"/>
                          <a:cs typeface="Times New Roman" pitchFamily="18" charset="0"/>
                        </a:rPr>
                        <a:t>Жеңіл </a:t>
                      </a:r>
                      <a:endParaRPr lang="ru-RU" sz="1800" dirty="0">
                        <a:latin typeface="Times New Roman" pitchFamily="18" charset="0"/>
                        <a:ea typeface="Calibri"/>
                        <a:cs typeface="Times New Roman" pitchFamily="18" charset="0"/>
                      </a:endParaRPr>
                    </a:p>
                  </a:txBody>
                  <a:tcPr marL="67312" marR="673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kk-KZ" sz="1800" b="1" dirty="0" smtClean="0">
                          <a:latin typeface="Times New Roman" pitchFamily="18" charset="0"/>
                          <a:ea typeface="Calibri"/>
                          <a:cs typeface="Times New Roman" pitchFamily="18" charset="0"/>
                        </a:rPr>
                        <a:t>8</a:t>
                      </a:r>
                      <a:endParaRPr lang="ru-RU" sz="1800" b="1" dirty="0">
                        <a:latin typeface="Times New Roman" pitchFamily="18" charset="0"/>
                        <a:ea typeface="Calibri"/>
                        <a:cs typeface="Times New Roman" pitchFamily="18" charset="0"/>
                      </a:endParaRPr>
                    </a:p>
                  </a:txBody>
                  <a:tcPr marL="67312" marR="673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kk-KZ" sz="1800" b="1" dirty="0" smtClean="0">
                          <a:latin typeface="Times New Roman" pitchFamily="18" charset="0"/>
                          <a:ea typeface="Calibri"/>
                          <a:cs typeface="Times New Roman" pitchFamily="18" charset="0"/>
                        </a:rPr>
                        <a:t>4</a:t>
                      </a:r>
                      <a:endParaRPr lang="ru-RU" sz="1800" b="1" dirty="0">
                        <a:latin typeface="Times New Roman" pitchFamily="18" charset="0"/>
                        <a:ea typeface="Calibri"/>
                        <a:cs typeface="Times New Roman" pitchFamily="18" charset="0"/>
                      </a:endParaRPr>
                    </a:p>
                  </a:txBody>
                  <a:tcPr marL="67312" marR="673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0622">
                <a:tc>
                  <a:txBody>
                    <a:bodyPr/>
                    <a:lstStyle/>
                    <a:p>
                      <a:pPr>
                        <a:lnSpc>
                          <a:spcPct val="115000"/>
                        </a:lnSpc>
                        <a:spcAft>
                          <a:spcPts val="0"/>
                        </a:spcAft>
                      </a:pPr>
                      <a:r>
                        <a:rPr lang="kk-KZ" sz="1800" b="1" dirty="0" smtClean="0">
                          <a:latin typeface="Times New Roman" pitchFamily="18" charset="0"/>
                          <a:ea typeface="Times New Roman"/>
                          <a:cs typeface="Times New Roman" pitchFamily="18" charset="0"/>
                        </a:rPr>
                        <a:t>Орташа </a:t>
                      </a:r>
                      <a:endParaRPr lang="ru-RU" sz="1800" dirty="0">
                        <a:latin typeface="Times New Roman" pitchFamily="18" charset="0"/>
                        <a:ea typeface="Calibri"/>
                        <a:cs typeface="Times New Roman" pitchFamily="18" charset="0"/>
                      </a:endParaRPr>
                    </a:p>
                  </a:txBody>
                  <a:tcPr marL="67312" marR="673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kk-KZ" sz="1800" b="1" dirty="0" smtClean="0">
                          <a:latin typeface="Times New Roman" pitchFamily="18" charset="0"/>
                          <a:ea typeface="Calibri"/>
                          <a:cs typeface="Times New Roman" pitchFamily="18" charset="0"/>
                        </a:rPr>
                        <a:t>2</a:t>
                      </a:r>
                      <a:endParaRPr lang="ru-RU" sz="1800" b="1" dirty="0">
                        <a:latin typeface="Times New Roman" pitchFamily="18" charset="0"/>
                        <a:ea typeface="Calibri"/>
                        <a:cs typeface="Times New Roman" pitchFamily="18" charset="0"/>
                      </a:endParaRPr>
                    </a:p>
                  </a:txBody>
                  <a:tcPr marL="67312" marR="673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kk-KZ" sz="1800" b="1" dirty="0" smtClean="0">
                          <a:latin typeface="Times New Roman" pitchFamily="18" charset="0"/>
                          <a:ea typeface="Calibri"/>
                          <a:cs typeface="Times New Roman" pitchFamily="18" charset="0"/>
                        </a:rPr>
                        <a:t>1</a:t>
                      </a:r>
                    </a:p>
                  </a:txBody>
                  <a:tcPr marL="67312" marR="673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0622">
                <a:tc>
                  <a:txBody>
                    <a:bodyPr/>
                    <a:lstStyle/>
                    <a:p>
                      <a:pPr>
                        <a:lnSpc>
                          <a:spcPct val="115000"/>
                        </a:lnSpc>
                        <a:spcAft>
                          <a:spcPts val="0"/>
                        </a:spcAft>
                      </a:pPr>
                      <a:r>
                        <a:rPr lang="kk-KZ" sz="1800" b="1" dirty="0" smtClean="0">
                          <a:latin typeface="Times New Roman" pitchFamily="18" charset="0"/>
                          <a:ea typeface="Calibri"/>
                          <a:cs typeface="Times New Roman" pitchFamily="18" charset="0"/>
                        </a:rPr>
                        <a:t>Ортадан төмен</a:t>
                      </a:r>
                      <a:endParaRPr lang="ru-RU" sz="1800" b="1" dirty="0">
                        <a:latin typeface="Times New Roman" pitchFamily="18" charset="0"/>
                        <a:ea typeface="Calibri"/>
                        <a:cs typeface="Times New Roman" pitchFamily="18" charset="0"/>
                      </a:endParaRPr>
                    </a:p>
                  </a:txBody>
                  <a:tcPr marL="67312" marR="673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800" b="1" dirty="0">
                        <a:latin typeface="Times New Roman" pitchFamily="18" charset="0"/>
                        <a:ea typeface="Calibri"/>
                        <a:cs typeface="Times New Roman" pitchFamily="18" charset="0"/>
                      </a:endParaRPr>
                    </a:p>
                  </a:txBody>
                  <a:tcPr marL="67312" marR="673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kk-KZ" sz="1800" b="1" dirty="0" smtClean="0">
                          <a:latin typeface="Times New Roman" pitchFamily="18" charset="0"/>
                          <a:ea typeface="Calibri"/>
                          <a:cs typeface="Times New Roman" pitchFamily="18" charset="0"/>
                        </a:rPr>
                        <a:t>1</a:t>
                      </a:r>
                      <a:endParaRPr lang="ru-RU" sz="1800" b="1" dirty="0">
                        <a:latin typeface="Times New Roman" pitchFamily="18" charset="0"/>
                        <a:ea typeface="Calibri"/>
                        <a:cs typeface="Times New Roman" pitchFamily="18" charset="0"/>
                      </a:endParaRPr>
                    </a:p>
                  </a:txBody>
                  <a:tcPr marL="67312" marR="673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0622">
                <a:tc>
                  <a:txBody>
                    <a:bodyPr/>
                    <a:lstStyle/>
                    <a:p>
                      <a:pPr>
                        <a:lnSpc>
                          <a:spcPct val="115000"/>
                        </a:lnSpc>
                        <a:spcAft>
                          <a:spcPts val="0"/>
                        </a:spcAft>
                      </a:pPr>
                      <a:r>
                        <a:rPr lang="kk-KZ" sz="1800" b="1" dirty="0" smtClean="0">
                          <a:latin typeface="Times New Roman" pitchFamily="18" charset="0"/>
                          <a:ea typeface="Calibri"/>
                          <a:cs typeface="Times New Roman" pitchFamily="18" charset="0"/>
                        </a:rPr>
                        <a:t>Төмен </a:t>
                      </a:r>
                      <a:endParaRPr lang="ru-RU" sz="1800" b="1" dirty="0">
                        <a:latin typeface="Times New Roman" pitchFamily="18" charset="0"/>
                        <a:ea typeface="Calibri"/>
                        <a:cs typeface="Times New Roman" pitchFamily="18" charset="0"/>
                      </a:endParaRPr>
                    </a:p>
                  </a:txBody>
                  <a:tcPr marL="67312" marR="673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800" b="1" dirty="0">
                        <a:latin typeface="Times New Roman" pitchFamily="18" charset="0"/>
                        <a:ea typeface="Calibri"/>
                        <a:cs typeface="Times New Roman" pitchFamily="18" charset="0"/>
                      </a:endParaRPr>
                    </a:p>
                  </a:txBody>
                  <a:tcPr marL="67312" marR="673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kk-KZ" sz="1800" b="1" dirty="0" smtClean="0">
                          <a:latin typeface="Times New Roman" pitchFamily="18" charset="0"/>
                          <a:ea typeface="Calibri"/>
                          <a:cs typeface="Times New Roman" pitchFamily="18" charset="0"/>
                        </a:rPr>
                        <a:t>4</a:t>
                      </a:r>
                      <a:endParaRPr lang="ru-RU" sz="1800" b="1" dirty="0">
                        <a:latin typeface="Times New Roman" pitchFamily="18" charset="0"/>
                        <a:ea typeface="Calibri"/>
                        <a:cs typeface="Times New Roman" pitchFamily="18" charset="0"/>
                      </a:endParaRPr>
                    </a:p>
                  </a:txBody>
                  <a:tcPr marL="67312" marR="673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6385" name="Rectangle 1"/>
          <p:cNvSpPr>
            <a:spLocks noChangeArrowheads="1"/>
          </p:cNvSpPr>
          <p:nvPr/>
        </p:nvSpPr>
        <p:spPr bwMode="auto">
          <a:xfrm>
            <a:off x="2063552" y="-467503"/>
            <a:ext cx="8832981" cy="19082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4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ru-RU" sz="1400" b="1" dirty="0" smtClean="0">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2800" b="1"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1 </a:t>
            </a:r>
            <a:r>
              <a:rPr kumimoji="0" lang="ru-RU" sz="2800" b="1" i="0" u="none" strike="noStrike" cap="none" normalizeH="0" baseline="0" dirty="0" err="1" smtClean="0">
                <a:ln>
                  <a:noFill/>
                </a:ln>
                <a:solidFill>
                  <a:srgbClr val="002060"/>
                </a:solidFill>
                <a:effectLst/>
                <a:latin typeface="Times New Roman" pitchFamily="18" charset="0"/>
                <a:ea typeface="Times New Roman" pitchFamily="18" charset="0"/>
                <a:cs typeface="Times New Roman" pitchFamily="18" charset="0"/>
              </a:rPr>
              <a:t>сынып</a:t>
            </a:r>
            <a:r>
              <a:rPr kumimoji="0" lang="ru-RU" sz="2800" b="1"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 </a:t>
            </a:r>
            <a:r>
              <a:rPr kumimoji="0" lang="ru-RU" sz="2800" b="1" i="0" u="none" strike="noStrike" cap="none" normalizeH="0" baseline="0" dirty="0" err="1" smtClean="0">
                <a:ln>
                  <a:noFill/>
                </a:ln>
                <a:solidFill>
                  <a:srgbClr val="002060"/>
                </a:solidFill>
                <a:effectLst/>
                <a:latin typeface="Times New Roman" pitchFamily="18" charset="0"/>
                <a:ea typeface="Times New Roman" pitchFamily="18" charset="0"/>
                <a:cs typeface="Times New Roman" pitchFamily="18" charset="0"/>
              </a:rPr>
              <a:t>оқушыларының</a:t>
            </a:r>
            <a:r>
              <a:rPr kumimoji="0" lang="ru-RU" sz="2800" b="1"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 </a:t>
            </a:r>
            <a:r>
              <a:rPr kumimoji="0" lang="ru-RU" sz="2800" b="1" i="0" u="none" strike="noStrike" cap="none" normalizeH="0" baseline="0" dirty="0" err="1" smtClean="0">
                <a:ln>
                  <a:noFill/>
                </a:ln>
                <a:solidFill>
                  <a:srgbClr val="002060"/>
                </a:solidFill>
                <a:effectLst/>
                <a:latin typeface="Times New Roman" pitchFamily="18" charset="0"/>
                <a:ea typeface="Times New Roman" pitchFamily="18" charset="0"/>
                <a:cs typeface="Times New Roman" pitchFamily="18" charset="0"/>
              </a:rPr>
              <a:t>бейімделу</a:t>
            </a:r>
            <a:r>
              <a:rPr kumimoji="0" lang="ru-RU" sz="2800" b="1"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 </a:t>
            </a:r>
            <a:r>
              <a:rPr kumimoji="0" lang="ru-RU" sz="2800" b="1" i="0" u="none" strike="noStrike" cap="none" normalizeH="0" baseline="0" dirty="0" err="1" smtClean="0">
                <a:ln>
                  <a:noFill/>
                </a:ln>
                <a:solidFill>
                  <a:srgbClr val="002060"/>
                </a:solidFill>
                <a:effectLst/>
                <a:latin typeface="Times New Roman" pitchFamily="18" charset="0"/>
                <a:ea typeface="Times New Roman" pitchFamily="18" charset="0"/>
                <a:cs typeface="Times New Roman" pitchFamily="18" charset="0"/>
              </a:rPr>
              <a:t>кезеңі</a:t>
            </a:r>
            <a:endParaRPr kumimoji="0" lang="ru-RU" sz="2800" b="1"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16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Прямоугольник 2"/>
          <p:cNvSpPr/>
          <p:nvPr/>
        </p:nvSpPr>
        <p:spPr>
          <a:xfrm>
            <a:off x="350782" y="3666018"/>
            <a:ext cx="11106630" cy="2862322"/>
          </a:xfrm>
          <a:prstGeom prst="rect">
            <a:avLst/>
          </a:prstGeom>
        </p:spPr>
        <p:txBody>
          <a:bodyPr wrap="none">
            <a:spAutoFit/>
          </a:bodyPr>
          <a:lstStyle/>
          <a:p>
            <a:r>
              <a:rPr lang="kk-KZ" dirty="0" smtClean="0"/>
              <a:t> </a:t>
            </a:r>
            <a:r>
              <a:rPr lang="kk-KZ" dirty="0" smtClean="0">
                <a:latin typeface="Times New Roman" pitchFamily="18" charset="0"/>
                <a:cs typeface="Times New Roman" pitchFamily="18" charset="0"/>
              </a:rPr>
              <a:t>1 «А» сыныбында 19 оқушы, 15 қыз бала мен 4 ұл бала қатысты. </a:t>
            </a:r>
          </a:p>
          <a:p>
            <a:r>
              <a:rPr lang="kk-KZ" dirty="0" smtClean="0">
                <a:latin typeface="Times New Roman" pitchFamily="18" charset="0"/>
                <a:cs typeface="Times New Roman" pitchFamily="18" charset="0"/>
              </a:rPr>
              <a:t>      Жоғары деңгейде 9 оқушы, орташа деңгейде 10 оқушы.</a:t>
            </a:r>
            <a:endParaRPr lang="ru-RU"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1 «Ә» сыныбында 17  оқушы, 8 қыз бала мен 9  ұл бала қатысты.</a:t>
            </a:r>
          </a:p>
          <a:p>
            <a:r>
              <a:rPr lang="kk-KZ" dirty="0" smtClean="0">
                <a:latin typeface="Times New Roman" pitchFamily="18" charset="0"/>
                <a:cs typeface="Times New Roman" pitchFamily="18" charset="0"/>
              </a:rPr>
              <a:t> Жоғары деңгейде 5 оқушы, орташа деңгейде 5 оқушы, 1 оқушыда ортадан төмен деңгейі,  </a:t>
            </a:r>
          </a:p>
          <a:p>
            <a:r>
              <a:rPr lang="kk-KZ" dirty="0" smtClean="0">
                <a:latin typeface="Times New Roman" pitchFamily="18" charset="0"/>
                <a:cs typeface="Times New Roman" pitchFamily="18" charset="0"/>
              </a:rPr>
              <a:t>төмен деңгейде – 4 оқушы.</a:t>
            </a:r>
          </a:p>
          <a:p>
            <a:endParaRPr lang="kk-KZ"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1 «Ә» сыныбында 3 оқушы ПМПК анықтамасымен отыр, 1 оқушының ата – анасымен жеке әңгіме жүргізілді, </a:t>
            </a:r>
          </a:p>
          <a:p>
            <a:r>
              <a:rPr lang="kk-KZ" dirty="0" smtClean="0">
                <a:latin typeface="Times New Roman" pitchFamily="18" charset="0"/>
                <a:cs typeface="Times New Roman" pitchFamily="18" charset="0"/>
              </a:rPr>
              <a:t>баласы оқу процесінің қабылдауы төмен.</a:t>
            </a:r>
          </a:p>
          <a:p>
            <a:r>
              <a:rPr lang="kk-KZ" dirty="0" smtClean="0">
                <a:latin typeface="Times New Roman" pitchFamily="18" charset="0"/>
                <a:cs typeface="Times New Roman" pitchFamily="18" charset="0"/>
              </a:rPr>
              <a:t>Қазіргі кезде 1 “Ә” сыныбына 3 оқушы келді, 1 оқушы мүлден буын қосып оқу білмейді, </a:t>
            </a:r>
          </a:p>
          <a:p>
            <a:r>
              <a:rPr lang="kk-KZ" dirty="0" smtClean="0">
                <a:latin typeface="Times New Roman" pitchFamily="18" charset="0"/>
                <a:cs typeface="Times New Roman" pitchFamily="18" charset="0"/>
              </a:rPr>
              <a:t>екінші қыз бала екі мектепке бармаған.</a:t>
            </a:r>
            <a:endParaRPr lang="ru-RU" dirty="0">
              <a:latin typeface="Times New Roman" pitchFamily="18" charset="0"/>
              <a:cs typeface="Times New Roman" pitchFamily="18" charset="0"/>
            </a:endParaRPr>
          </a:p>
        </p:txBody>
      </p:sp>
    </p:spTree>
    <p:extLst>
      <p:ext uri="{BB962C8B-B14F-4D97-AF65-F5344CB8AC3E}">
        <p14:creationId xmlns="" xmlns:p14="http://schemas.microsoft.com/office/powerpoint/2010/main" val="6703826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Таблица 5"/>
          <p:cNvGraphicFramePr>
            <a:graphicFrameLocks noGrp="1"/>
          </p:cNvGraphicFramePr>
          <p:nvPr>
            <p:extLst>
              <p:ext uri="{D42A27DB-BD31-4B8C-83A1-F6EECF244321}">
                <p14:modId xmlns="" xmlns:p14="http://schemas.microsoft.com/office/powerpoint/2010/main" val="1595450585"/>
              </p:ext>
            </p:extLst>
          </p:nvPr>
        </p:nvGraphicFramePr>
        <p:xfrm>
          <a:off x="1063255" y="1080806"/>
          <a:ext cx="9607958" cy="3836546"/>
        </p:xfrm>
        <a:graphic>
          <a:graphicData uri="http://schemas.openxmlformats.org/drawingml/2006/table">
            <a:tbl>
              <a:tblPr firstRow="1" firstCol="1" bandRow="1">
                <a:tableStyleId>{5C22544A-7EE6-4342-B048-85BDC9FD1C3A}</a:tableStyleId>
              </a:tblPr>
              <a:tblGrid>
                <a:gridCol w="1632181"/>
                <a:gridCol w="3112532"/>
                <a:gridCol w="2366968"/>
                <a:gridCol w="2496277"/>
              </a:tblGrid>
              <a:tr h="962046">
                <a:tc>
                  <a:txBody>
                    <a:bodyPr/>
                    <a:lstStyle/>
                    <a:p>
                      <a:pPr>
                        <a:lnSpc>
                          <a:spcPct val="115000"/>
                        </a:lnSpc>
                        <a:spcAft>
                          <a:spcPts val="0"/>
                        </a:spcAft>
                      </a:pPr>
                      <a:r>
                        <a:rPr lang="kk-KZ" sz="1400" dirty="0" smtClean="0">
                          <a:effectLst/>
                        </a:rPr>
                        <a:t>Сыныпта  </a:t>
                      </a:r>
                      <a:r>
                        <a:rPr lang="kk-KZ" sz="1400" dirty="0">
                          <a:effectLst/>
                        </a:rPr>
                        <a:t>мен </a:t>
                      </a:r>
                      <a:r>
                        <a:rPr lang="kk-KZ" sz="1400" dirty="0" smtClean="0">
                          <a:effectLst/>
                        </a:rPr>
                        <a:t>ің</a:t>
                      </a:r>
                      <a:endParaRPr lang="ru-RU" sz="1100" dirty="0">
                        <a:effectLst/>
                        <a:latin typeface="Calibri"/>
                        <a:ea typeface="Calibri"/>
                        <a:cs typeface="Times New Roman"/>
                      </a:endParaRPr>
                    </a:p>
                  </a:txBody>
                  <a:tcPr marT="0" marB="0"/>
                </a:tc>
                <a:tc>
                  <a:txBody>
                    <a:bodyPr/>
                    <a:lstStyle/>
                    <a:p>
                      <a:pPr>
                        <a:lnSpc>
                          <a:spcPct val="115000"/>
                        </a:lnSpc>
                        <a:spcAft>
                          <a:spcPts val="0"/>
                        </a:spcAft>
                      </a:pPr>
                      <a:r>
                        <a:rPr lang="kk-KZ" sz="1800" dirty="0" smtClean="0">
                          <a:solidFill>
                            <a:schemeClr val="tx1"/>
                          </a:solidFill>
                          <a:effectLst/>
                          <a:latin typeface="Times New Roman" pitchFamily="18" charset="0"/>
                          <a:ea typeface="Calibri"/>
                          <a:cs typeface="Times New Roman" pitchFamily="18" charset="0"/>
                        </a:rPr>
                        <a:t>18</a:t>
                      </a:r>
                      <a:endParaRPr lang="kk-KZ" sz="1800" dirty="0">
                        <a:solidFill>
                          <a:schemeClr val="tx1"/>
                        </a:solidFill>
                        <a:effectLst/>
                        <a:latin typeface="Times New Roman" pitchFamily="18" charset="0"/>
                        <a:ea typeface="Calibri"/>
                        <a:cs typeface="Times New Roman" pitchFamily="18" charset="0"/>
                      </a:endParaRPr>
                    </a:p>
                  </a:txBody>
                  <a:tcPr marT="0" marB="0"/>
                </a:tc>
                <a:tc>
                  <a:txBody>
                    <a:bodyPr/>
                    <a:lstStyle/>
                    <a:p>
                      <a:pPr>
                        <a:lnSpc>
                          <a:spcPct val="115000"/>
                        </a:lnSpc>
                        <a:spcAft>
                          <a:spcPts val="0"/>
                        </a:spcAft>
                      </a:pPr>
                      <a:endParaRPr lang="kk-KZ" sz="1100">
                        <a:effectLst/>
                        <a:latin typeface="Calibri"/>
                        <a:ea typeface="Calibri"/>
                        <a:cs typeface="Times New Roman"/>
                      </a:endParaRPr>
                    </a:p>
                  </a:txBody>
                  <a:tcPr marT="0" marB="0"/>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kk-KZ" sz="1400" b="1" dirty="0" smtClean="0">
                          <a:solidFill>
                            <a:schemeClr val="tx1"/>
                          </a:solidFill>
                          <a:effectLst/>
                          <a:latin typeface="Times New Roman" pitchFamily="18" charset="0"/>
                          <a:ea typeface="Calibri"/>
                          <a:cs typeface="Times New Roman" pitchFamily="18" charset="0"/>
                        </a:rPr>
                        <a:t>                                                  </a:t>
                      </a:r>
                      <a:r>
                        <a:rPr lang="kk-KZ" sz="1600" dirty="0" smtClean="0">
                          <a:solidFill>
                            <a:schemeClr val="tx1"/>
                          </a:solidFill>
                          <a:effectLst/>
                          <a:latin typeface="Times New Roman" pitchFamily="18" charset="0"/>
                          <a:ea typeface="Calibri"/>
                          <a:cs typeface="Times New Roman" pitchFamily="18" charset="0"/>
                        </a:rPr>
                        <a:t>1</a:t>
                      </a:r>
                      <a:endParaRPr lang="kk-KZ" sz="1400" dirty="0" smtClean="0">
                        <a:solidFill>
                          <a:schemeClr val="tx1"/>
                        </a:solidFill>
                        <a:effectLst/>
                        <a:latin typeface="Times New Roman" pitchFamily="18" charset="0"/>
                        <a:ea typeface="Calibri"/>
                        <a:cs typeface="Times New Roman" pitchFamily="18" charset="0"/>
                      </a:endParaRPr>
                    </a:p>
                    <a:p>
                      <a:pPr>
                        <a:lnSpc>
                          <a:spcPct val="115000"/>
                        </a:lnSpc>
                        <a:spcAft>
                          <a:spcPts val="0"/>
                        </a:spcAft>
                      </a:pPr>
                      <a:r>
                        <a:rPr lang="kk-KZ" sz="1400" b="1" dirty="0" smtClean="0">
                          <a:solidFill>
                            <a:schemeClr val="tx1"/>
                          </a:solidFill>
                          <a:effectLst/>
                          <a:latin typeface="Times New Roman" pitchFamily="18" charset="0"/>
                          <a:ea typeface="Calibri"/>
                          <a:cs typeface="Times New Roman" pitchFamily="18" charset="0"/>
                        </a:rPr>
                        <a:t>          </a:t>
                      </a:r>
                      <a:endParaRPr lang="kk-KZ" sz="1400" b="1" dirty="0">
                        <a:solidFill>
                          <a:schemeClr val="tx1"/>
                        </a:solidFill>
                        <a:effectLst/>
                        <a:latin typeface="Times New Roman" pitchFamily="18" charset="0"/>
                        <a:ea typeface="Calibri"/>
                        <a:cs typeface="Times New Roman" pitchFamily="18" charset="0"/>
                      </a:endParaRPr>
                    </a:p>
                  </a:txBody>
                  <a:tcPr marT="0" marB="0"/>
                </a:tc>
              </a:tr>
              <a:tr h="962046">
                <a:tc>
                  <a:txBody>
                    <a:bodyPr/>
                    <a:lstStyle/>
                    <a:p>
                      <a:pPr>
                        <a:lnSpc>
                          <a:spcPct val="115000"/>
                        </a:lnSpc>
                        <a:spcAft>
                          <a:spcPts val="0"/>
                        </a:spcAft>
                      </a:pPr>
                      <a:r>
                        <a:rPr lang="kk-KZ" sz="1400" dirty="0">
                          <a:effectLst/>
                        </a:rPr>
                        <a:t>Достарыммен </a:t>
                      </a:r>
                      <a:r>
                        <a:rPr lang="kk-KZ" sz="1400" dirty="0" smtClean="0">
                          <a:effectLst/>
                        </a:rPr>
                        <a:t>менің</a:t>
                      </a:r>
                      <a:endParaRPr lang="ru-RU" sz="1100" dirty="0">
                        <a:effectLst/>
                        <a:latin typeface="Calibri"/>
                        <a:ea typeface="Calibri"/>
                        <a:cs typeface="Times New Roman"/>
                      </a:endParaRPr>
                    </a:p>
                  </a:txBody>
                  <a:tcPr marT="0" marB="0"/>
                </a:tc>
                <a:tc>
                  <a:txBody>
                    <a:bodyPr/>
                    <a:lstStyle/>
                    <a:p>
                      <a:pPr>
                        <a:lnSpc>
                          <a:spcPct val="115000"/>
                        </a:lnSpc>
                        <a:spcAft>
                          <a:spcPts val="0"/>
                        </a:spcAft>
                      </a:pPr>
                      <a:r>
                        <a:rPr lang="kk-KZ" sz="2000" b="1" dirty="0" smtClean="0">
                          <a:solidFill>
                            <a:schemeClr val="tx1"/>
                          </a:solidFill>
                          <a:effectLst/>
                          <a:latin typeface="Times New Roman" pitchFamily="18" charset="0"/>
                          <a:ea typeface="Calibri"/>
                          <a:cs typeface="Times New Roman" pitchFamily="18" charset="0"/>
                        </a:rPr>
                        <a:t>4</a:t>
                      </a:r>
                      <a:endParaRPr lang="kk-KZ" sz="2000" b="1" dirty="0">
                        <a:solidFill>
                          <a:schemeClr val="tx1"/>
                        </a:solidFill>
                        <a:effectLst/>
                        <a:latin typeface="Times New Roman" pitchFamily="18" charset="0"/>
                        <a:ea typeface="Calibri"/>
                        <a:cs typeface="Times New Roman" pitchFamily="18" charset="0"/>
                      </a:endParaRPr>
                    </a:p>
                  </a:txBody>
                  <a:tcPr marT="0" marB="0"/>
                </a:tc>
                <a:tc>
                  <a:txBody>
                    <a:bodyPr/>
                    <a:lstStyle/>
                    <a:p>
                      <a:pPr>
                        <a:lnSpc>
                          <a:spcPct val="115000"/>
                        </a:lnSpc>
                        <a:spcAft>
                          <a:spcPts val="0"/>
                        </a:spcAft>
                      </a:pPr>
                      <a:r>
                        <a:rPr lang="kk-KZ" sz="2000" b="1" dirty="0" smtClean="0">
                          <a:effectLst/>
                          <a:latin typeface="Times New Roman" pitchFamily="18" charset="0"/>
                          <a:ea typeface="Calibri"/>
                          <a:cs typeface="Times New Roman" pitchFamily="18" charset="0"/>
                        </a:rPr>
                        <a:t>15</a:t>
                      </a:r>
                      <a:endParaRPr lang="kk-KZ" sz="2000" b="1" dirty="0">
                        <a:effectLst/>
                        <a:latin typeface="Times New Roman" pitchFamily="18" charset="0"/>
                        <a:ea typeface="Calibri"/>
                        <a:cs typeface="Times New Roman" pitchFamily="18" charset="0"/>
                      </a:endParaRPr>
                    </a:p>
                  </a:txBody>
                  <a:tcPr marT="0" marB="0"/>
                </a:tc>
                <a:tc>
                  <a:txBody>
                    <a:bodyPr/>
                    <a:lstStyle/>
                    <a:p>
                      <a:pPr>
                        <a:lnSpc>
                          <a:spcPct val="115000"/>
                        </a:lnSpc>
                        <a:spcAft>
                          <a:spcPts val="0"/>
                        </a:spcAft>
                      </a:pPr>
                      <a:r>
                        <a:rPr lang="kk-KZ" sz="1600" b="1" dirty="0" smtClean="0">
                          <a:effectLst/>
                          <a:latin typeface="Times New Roman" pitchFamily="18" charset="0"/>
                          <a:ea typeface="Calibri"/>
                          <a:cs typeface="Times New Roman" pitchFamily="18" charset="0"/>
                        </a:rPr>
                        <a:t>                            </a:t>
                      </a:r>
                      <a:endParaRPr lang="kk-KZ" sz="1600" b="1" dirty="0">
                        <a:effectLst/>
                        <a:latin typeface="Times New Roman" pitchFamily="18" charset="0"/>
                        <a:ea typeface="Calibri"/>
                        <a:cs typeface="Times New Roman" pitchFamily="18" charset="0"/>
                      </a:endParaRPr>
                    </a:p>
                  </a:txBody>
                  <a:tcPr marT="0" marB="0"/>
                </a:tc>
              </a:tr>
              <a:tr h="956227">
                <a:tc>
                  <a:txBody>
                    <a:bodyPr/>
                    <a:lstStyle/>
                    <a:p>
                      <a:pPr>
                        <a:lnSpc>
                          <a:spcPct val="115000"/>
                        </a:lnSpc>
                        <a:spcAft>
                          <a:spcPts val="0"/>
                        </a:spcAft>
                      </a:pPr>
                      <a:r>
                        <a:rPr lang="kk-KZ" sz="1400" dirty="0">
                          <a:effectLst/>
                        </a:rPr>
                        <a:t>Үйде мен </a:t>
                      </a:r>
                      <a:r>
                        <a:rPr lang="kk-KZ" sz="1400" dirty="0" smtClean="0">
                          <a:effectLst/>
                        </a:rPr>
                        <a:t>ің</a:t>
                      </a:r>
                      <a:endParaRPr lang="ru-RU" sz="1100" dirty="0">
                        <a:effectLst/>
                        <a:latin typeface="Calibri"/>
                        <a:ea typeface="Calibri"/>
                        <a:cs typeface="Times New Roman"/>
                      </a:endParaRPr>
                    </a:p>
                  </a:txBody>
                  <a:tcPr marT="0" marB="0"/>
                </a:tc>
                <a:tc>
                  <a:txBody>
                    <a:bodyPr/>
                    <a:lstStyle/>
                    <a:p>
                      <a:pPr>
                        <a:lnSpc>
                          <a:spcPct val="115000"/>
                        </a:lnSpc>
                        <a:spcAft>
                          <a:spcPts val="0"/>
                        </a:spcAft>
                      </a:pPr>
                      <a:r>
                        <a:rPr lang="kk-KZ" sz="2000" b="1" dirty="0" smtClean="0">
                          <a:effectLst/>
                          <a:latin typeface="Times New Roman" pitchFamily="18" charset="0"/>
                          <a:ea typeface="Calibri"/>
                          <a:cs typeface="Times New Roman" pitchFamily="18" charset="0"/>
                        </a:rPr>
                        <a:t>14</a:t>
                      </a:r>
                      <a:endParaRPr lang="kk-KZ" sz="2000" b="1" dirty="0">
                        <a:effectLst/>
                        <a:latin typeface="Times New Roman" pitchFamily="18" charset="0"/>
                        <a:ea typeface="Calibri"/>
                        <a:cs typeface="Times New Roman" pitchFamily="18" charset="0"/>
                      </a:endParaRPr>
                    </a:p>
                  </a:txBody>
                  <a:tcPr marT="0" marB="0"/>
                </a:tc>
                <a:tc>
                  <a:txBody>
                    <a:bodyPr/>
                    <a:lstStyle/>
                    <a:p>
                      <a:pPr>
                        <a:lnSpc>
                          <a:spcPct val="115000"/>
                        </a:lnSpc>
                        <a:spcAft>
                          <a:spcPts val="0"/>
                        </a:spcAft>
                      </a:pPr>
                      <a:endParaRPr lang="kk-KZ" sz="1100" dirty="0">
                        <a:effectLst/>
                        <a:latin typeface="Calibri"/>
                        <a:ea typeface="Calibri"/>
                        <a:cs typeface="Times New Roman"/>
                      </a:endParaRPr>
                    </a:p>
                  </a:txBody>
                  <a:tcPr marT="0" marB="0"/>
                </a:tc>
                <a:tc>
                  <a:txBody>
                    <a:bodyPr/>
                    <a:lstStyle/>
                    <a:p>
                      <a:pPr>
                        <a:lnSpc>
                          <a:spcPct val="115000"/>
                        </a:lnSpc>
                        <a:spcAft>
                          <a:spcPts val="0"/>
                        </a:spcAft>
                      </a:pPr>
                      <a:r>
                        <a:rPr lang="kk-KZ" sz="1100" dirty="0" smtClean="0">
                          <a:effectLst/>
                          <a:latin typeface="Calibri"/>
                          <a:ea typeface="Calibri"/>
                          <a:cs typeface="Times New Roman"/>
                        </a:rPr>
                        <a:t>                                                            </a:t>
                      </a:r>
                      <a:r>
                        <a:rPr lang="kk-KZ" sz="2000" b="1" dirty="0" smtClean="0">
                          <a:effectLst/>
                          <a:latin typeface="Times New Roman" pitchFamily="18" charset="0"/>
                          <a:ea typeface="Calibri"/>
                          <a:cs typeface="Times New Roman" pitchFamily="18" charset="0"/>
                        </a:rPr>
                        <a:t>5</a:t>
                      </a:r>
                      <a:endParaRPr lang="kk-KZ" sz="1100" b="1" dirty="0">
                        <a:effectLst/>
                        <a:latin typeface="Times New Roman" pitchFamily="18" charset="0"/>
                        <a:ea typeface="Calibri"/>
                        <a:cs typeface="Times New Roman" pitchFamily="18" charset="0"/>
                      </a:endParaRPr>
                    </a:p>
                  </a:txBody>
                  <a:tcPr marT="0" marB="0"/>
                </a:tc>
              </a:tr>
              <a:tr h="956227">
                <a:tc>
                  <a:txBody>
                    <a:bodyPr/>
                    <a:lstStyle/>
                    <a:p>
                      <a:pPr>
                        <a:lnSpc>
                          <a:spcPct val="115000"/>
                        </a:lnSpc>
                        <a:spcAft>
                          <a:spcPts val="0"/>
                        </a:spcAft>
                      </a:pPr>
                      <a:r>
                        <a:rPr lang="kk-KZ" sz="1100" dirty="0" smtClean="0">
                          <a:effectLst/>
                          <a:latin typeface="Calibri"/>
                          <a:ea typeface="Calibri"/>
                          <a:cs typeface="Times New Roman"/>
                        </a:rPr>
                        <a:t>Ұстазбен менің </a:t>
                      </a:r>
                      <a:endParaRPr lang="ru-RU" sz="1100" dirty="0">
                        <a:effectLst/>
                        <a:latin typeface="Calibri"/>
                        <a:ea typeface="Calibri"/>
                        <a:cs typeface="Times New Roman"/>
                      </a:endParaRPr>
                    </a:p>
                  </a:txBody>
                  <a:tcPr marT="0" marB="0"/>
                </a:tc>
                <a:tc>
                  <a:txBody>
                    <a:bodyPr/>
                    <a:lstStyle/>
                    <a:p>
                      <a:pPr>
                        <a:lnSpc>
                          <a:spcPct val="115000"/>
                        </a:lnSpc>
                        <a:spcAft>
                          <a:spcPts val="0"/>
                        </a:spcAft>
                      </a:pPr>
                      <a:r>
                        <a:rPr lang="kk-KZ" sz="2000" b="1" dirty="0" smtClean="0">
                          <a:effectLst/>
                          <a:latin typeface="Times New Roman" pitchFamily="18" charset="0"/>
                          <a:ea typeface="Calibri"/>
                          <a:cs typeface="Times New Roman" pitchFamily="18" charset="0"/>
                        </a:rPr>
                        <a:t>2</a:t>
                      </a:r>
                      <a:endParaRPr lang="kk-KZ" sz="2000" b="1" dirty="0">
                        <a:effectLst/>
                        <a:latin typeface="Times New Roman" pitchFamily="18" charset="0"/>
                        <a:ea typeface="Calibri"/>
                        <a:cs typeface="Times New Roman" pitchFamily="18" charset="0"/>
                      </a:endParaRPr>
                    </a:p>
                  </a:txBody>
                  <a:tcPr marT="0" marB="0"/>
                </a:tc>
                <a:tc>
                  <a:txBody>
                    <a:bodyPr/>
                    <a:lstStyle/>
                    <a:p>
                      <a:pPr>
                        <a:lnSpc>
                          <a:spcPct val="115000"/>
                        </a:lnSpc>
                        <a:spcAft>
                          <a:spcPts val="0"/>
                        </a:spcAft>
                      </a:pPr>
                      <a:r>
                        <a:rPr lang="kk-KZ" sz="1800" b="1" dirty="0" smtClean="0">
                          <a:effectLst/>
                          <a:latin typeface="Times New Roman" pitchFamily="18" charset="0"/>
                          <a:ea typeface="Calibri"/>
                          <a:cs typeface="Times New Roman" pitchFamily="18" charset="0"/>
                        </a:rPr>
                        <a:t>3</a:t>
                      </a:r>
                      <a:endParaRPr lang="kk-KZ" sz="1800" b="1" dirty="0">
                        <a:effectLst/>
                        <a:latin typeface="Times New Roman" pitchFamily="18" charset="0"/>
                        <a:ea typeface="Calibri"/>
                        <a:cs typeface="Times New Roman" pitchFamily="18" charset="0"/>
                      </a:endParaRPr>
                    </a:p>
                  </a:txBody>
                  <a:tcPr marT="0" marB="0"/>
                </a:tc>
                <a:tc>
                  <a:txBody>
                    <a:bodyPr/>
                    <a:lstStyle/>
                    <a:p>
                      <a:pPr>
                        <a:lnSpc>
                          <a:spcPct val="115000"/>
                        </a:lnSpc>
                        <a:spcAft>
                          <a:spcPts val="0"/>
                        </a:spcAft>
                      </a:pPr>
                      <a:r>
                        <a:rPr lang="kk-KZ" sz="2000" b="1" dirty="0" smtClean="0">
                          <a:effectLst/>
                          <a:latin typeface="Times New Roman" pitchFamily="18" charset="0"/>
                          <a:ea typeface="Calibri"/>
                          <a:cs typeface="Times New Roman" pitchFamily="18" charset="0"/>
                        </a:rPr>
                        <a:t>14</a:t>
                      </a:r>
                      <a:endParaRPr lang="kk-KZ" sz="2000" b="1" dirty="0">
                        <a:effectLst/>
                        <a:latin typeface="Times New Roman" pitchFamily="18" charset="0"/>
                        <a:ea typeface="Calibri"/>
                        <a:cs typeface="Times New Roman" pitchFamily="18" charset="0"/>
                      </a:endParaRPr>
                    </a:p>
                  </a:txBody>
                  <a:tcPr marT="0" marB="0"/>
                </a:tc>
              </a:tr>
            </a:tbl>
          </a:graphicData>
        </a:graphic>
      </p:graphicFrame>
      <p:pic>
        <p:nvPicPr>
          <p:cNvPr id="1053" name="Рисунок 3" descr="Описание: https://avatanplus.com/files/resources/original/5c615e2018d85168dc57ad66.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3664546" y="3147783"/>
            <a:ext cx="1320800" cy="742950"/>
          </a:xfrm>
          <a:prstGeom prst="rect">
            <a:avLst/>
          </a:prstGeom>
          <a:noFill/>
          <a:extLst>
            <a:ext uri="{909E8E84-426E-40DD-AFC4-6F175D3DCCD1}">
              <a14:hiddenFill xmlns="" xmlns:a14="http://schemas.microsoft.com/office/drawing/2010/main">
                <a:solidFill>
                  <a:srgbClr val="FFFFFF"/>
                </a:solidFill>
              </a14:hiddenFill>
            </a:ext>
          </a:extLst>
        </p:spPr>
      </p:pic>
      <p:pic>
        <p:nvPicPr>
          <p:cNvPr id="1052" name="Рисунок 1" descr="Описание: https://i.ytimg.com/vi/uxvwY9Sg3lQ/maxresdefault.jpg"/>
          <p:cNvPicPr>
            <a:picLocks noChangeAspect="1" noChangeArrowheads="1"/>
          </p:cNvPicPr>
          <p:nvPr/>
        </p:nvPicPr>
        <p:blipFill>
          <a:blip r:embed="rId4" cstate="print">
            <a:extLst>
              <a:ext uri="{28A0092B-C50C-407E-A947-70E740481C1C}">
                <a14:useLocalDpi xmlns="" xmlns:a14="http://schemas.microsoft.com/office/drawing/2010/main" val="0"/>
              </a:ext>
            </a:extLst>
          </a:blip>
          <a:srcRect l="5505" r="4587"/>
          <a:stretch>
            <a:fillRect/>
          </a:stretch>
        </p:blipFill>
        <p:spPr bwMode="auto">
          <a:xfrm>
            <a:off x="8655675" y="3184581"/>
            <a:ext cx="1244600" cy="781050"/>
          </a:xfrm>
          <a:prstGeom prst="rect">
            <a:avLst/>
          </a:prstGeom>
          <a:noFill/>
          <a:extLst>
            <a:ext uri="{909E8E84-426E-40DD-AFC4-6F175D3DCCD1}">
              <a14:hiddenFill xmlns="" xmlns:a14="http://schemas.microsoft.com/office/drawing/2010/main">
                <a:solidFill>
                  <a:srgbClr val="FFFFFF"/>
                </a:solidFill>
              </a14:hiddenFill>
            </a:ext>
          </a:extLst>
        </p:spPr>
      </p:pic>
      <p:pic>
        <p:nvPicPr>
          <p:cNvPr id="1051" name="Рисунок 2" descr="Описание: https://img2.freepng.ru/20180701/qje/kisspng-rain-clip-art-5b38e08e956713.142761621530454158612.jpg"/>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6198769" y="3086871"/>
            <a:ext cx="1651000" cy="714375"/>
          </a:xfrm>
          <a:prstGeom prst="rect">
            <a:avLst/>
          </a:prstGeom>
          <a:noFill/>
          <a:extLst>
            <a:ext uri="{909E8E84-426E-40DD-AFC4-6F175D3DCCD1}">
              <a14:hiddenFill xmlns="" xmlns:a14="http://schemas.microsoft.com/office/drawing/2010/main">
                <a:solidFill>
                  <a:srgbClr val="FFFFFF"/>
                </a:solidFill>
              </a14:hiddenFill>
            </a:ext>
          </a:extLst>
        </p:spPr>
      </p:pic>
      <p:pic>
        <p:nvPicPr>
          <p:cNvPr id="1050" name="Рисунок 6" descr="Описание: https://img2.freepng.ru/20180701/qje/kisspng-rain-clip-art-5b38e08e956713.142761621530454158612.jpg"/>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8516034" y="2176446"/>
            <a:ext cx="1651000" cy="714375"/>
          </a:xfrm>
          <a:prstGeom prst="rect">
            <a:avLst/>
          </a:prstGeom>
          <a:noFill/>
          <a:extLst>
            <a:ext uri="{909E8E84-426E-40DD-AFC4-6F175D3DCCD1}">
              <a14:hiddenFill xmlns="" xmlns:a14="http://schemas.microsoft.com/office/drawing/2010/main">
                <a:solidFill>
                  <a:srgbClr val="FFFFFF"/>
                </a:solidFill>
              </a14:hiddenFill>
            </a:ext>
          </a:extLst>
        </p:spPr>
      </p:pic>
      <p:pic>
        <p:nvPicPr>
          <p:cNvPr id="1049" name="Рисунок 4" descr="Описание: https://avatanplus.com/files/resources/original/5c615e2018d85168dc57ad66.png"/>
          <p:cNvPicPr>
            <a:picLocks noChangeAspect="1" noChangeArrowheads="1"/>
          </p:cNvPicPr>
          <p:nvPr/>
        </p:nvPicPr>
        <p:blipFill>
          <a:blip r:embed="rId6" cstate="print">
            <a:extLst>
              <a:ext uri="{28A0092B-C50C-407E-A947-70E740481C1C}">
                <a14:useLocalDpi xmlns="" xmlns:a14="http://schemas.microsoft.com/office/drawing/2010/main" val="0"/>
              </a:ext>
            </a:extLst>
          </a:blip>
          <a:srcRect/>
          <a:stretch>
            <a:fillRect/>
          </a:stretch>
        </p:blipFill>
        <p:spPr bwMode="auto">
          <a:xfrm>
            <a:off x="6117609" y="2149635"/>
            <a:ext cx="1574800" cy="742950"/>
          </a:xfrm>
          <a:prstGeom prst="rect">
            <a:avLst/>
          </a:prstGeom>
          <a:noFill/>
          <a:extLst>
            <a:ext uri="{909E8E84-426E-40DD-AFC4-6F175D3DCCD1}">
              <a14:hiddenFill xmlns="" xmlns:a14="http://schemas.microsoft.com/office/drawing/2010/main">
                <a:solidFill>
                  <a:srgbClr val="FFFFFF"/>
                </a:solidFill>
              </a14:hiddenFill>
            </a:ext>
          </a:extLst>
        </p:spPr>
      </p:pic>
      <p:pic>
        <p:nvPicPr>
          <p:cNvPr id="1048" name="Рисунок 8" descr="Описание: https://i.ytimg.com/vi/uxvwY9Sg3lQ/maxresdefault.jpg"/>
          <p:cNvPicPr>
            <a:picLocks noChangeAspect="1" noChangeArrowheads="1"/>
          </p:cNvPicPr>
          <p:nvPr/>
        </p:nvPicPr>
        <p:blipFill>
          <a:blip r:embed="rId4" cstate="print">
            <a:extLst>
              <a:ext uri="{28A0092B-C50C-407E-A947-70E740481C1C}">
                <a14:useLocalDpi xmlns="" xmlns:a14="http://schemas.microsoft.com/office/drawing/2010/main" val="0"/>
              </a:ext>
            </a:extLst>
          </a:blip>
          <a:srcRect l="5505" r="4587"/>
          <a:stretch>
            <a:fillRect/>
          </a:stretch>
        </p:blipFill>
        <p:spPr bwMode="auto">
          <a:xfrm>
            <a:off x="3569967" y="2151421"/>
            <a:ext cx="1244600" cy="781050"/>
          </a:xfrm>
          <a:prstGeom prst="rect">
            <a:avLst/>
          </a:prstGeom>
          <a:noFill/>
          <a:extLst>
            <a:ext uri="{909E8E84-426E-40DD-AFC4-6F175D3DCCD1}">
              <a14:hiddenFill xmlns="" xmlns:a14="http://schemas.microsoft.com/office/drawing/2010/main">
                <a:solidFill>
                  <a:srgbClr val="FFFFFF"/>
                </a:solidFill>
              </a14:hiddenFill>
            </a:ext>
          </a:extLst>
        </p:spPr>
      </p:pic>
      <p:pic>
        <p:nvPicPr>
          <p:cNvPr id="1047" name="Рисунок 9" descr="Описание: https://i.ytimg.com/vi/uxvwY9Sg3lQ/maxresdefault.jpg"/>
          <p:cNvPicPr>
            <a:picLocks noChangeAspect="1" noChangeArrowheads="1"/>
          </p:cNvPicPr>
          <p:nvPr/>
        </p:nvPicPr>
        <p:blipFill>
          <a:blip r:embed="rId4" cstate="print">
            <a:extLst>
              <a:ext uri="{28A0092B-C50C-407E-A947-70E740481C1C}">
                <a14:useLocalDpi xmlns="" xmlns:a14="http://schemas.microsoft.com/office/drawing/2010/main" val="0"/>
              </a:ext>
            </a:extLst>
          </a:blip>
          <a:srcRect l="5505" r="5505"/>
          <a:stretch>
            <a:fillRect/>
          </a:stretch>
        </p:blipFill>
        <p:spPr bwMode="auto">
          <a:xfrm>
            <a:off x="8818606" y="1246497"/>
            <a:ext cx="1231900" cy="781050"/>
          </a:xfrm>
          <a:prstGeom prst="rect">
            <a:avLst/>
          </a:prstGeom>
          <a:noFill/>
          <a:extLst>
            <a:ext uri="{909E8E84-426E-40DD-AFC4-6F175D3DCCD1}">
              <a14:hiddenFill xmlns="" xmlns:a14="http://schemas.microsoft.com/office/drawing/2010/main">
                <a:solidFill>
                  <a:srgbClr val="FFFFFF"/>
                </a:solidFill>
              </a14:hiddenFill>
            </a:ext>
          </a:extLst>
        </p:spPr>
      </p:pic>
      <p:pic>
        <p:nvPicPr>
          <p:cNvPr id="1046" name="Рисунок 7" descr="Описание: https://img2.freepng.ru/20180701/qje/kisspng-rain-clip-art-5b38e08e956713.142761621530454158612.jpg"/>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5924583" y="1236225"/>
            <a:ext cx="1651000" cy="714375"/>
          </a:xfrm>
          <a:prstGeom prst="rect">
            <a:avLst/>
          </a:prstGeom>
          <a:noFill/>
          <a:extLst>
            <a:ext uri="{909E8E84-426E-40DD-AFC4-6F175D3DCCD1}">
              <a14:hiddenFill xmlns="" xmlns:a14="http://schemas.microsoft.com/office/drawing/2010/main">
                <a:solidFill>
                  <a:srgbClr val="FFFFFF"/>
                </a:solidFill>
              </a14:hiddenFill>
            </a:ext>
          </a:extLst>
        </p:spPr>
      </p:pic>
      <p:pic>
        <p:nvPicPr>
          <p:cNvPr id="1045" name="Рисунок 5" descr="Описание: https://avatanplus.com/files/resources/original/5c615e2018d85168dc57ad66.png"/>
          <p:cNvPicPr>
            <a:picLocks noChangeAspect="1" noChangeArrowheads="1"/>
          </p:cNvPicPr>
          <p:nvPr/>
        </p:nvPicPr>
        <p:blipFill>
          <a:blip r:embed="rId7" cstate="print">
            <a:extLst>
              <a:ext uri="{28A0092B-C50C-407E-A947-70E740481C1C}">
                <a14:useLocalDpi xmlns="" xmlns:a14="http://schemas.microsoft.com/office/drawing/2010/main" val="0"/>
              </a:ext>
            </a:extLst>
          </a:blip>
          <a:srcRect/>
          <a:stretch>
            <a:fillRect/>
          </a:stretch>
        </p:blipFill>
        <p:spPr bwMode="auto">
          <a:xfrm>
            <a:off x="3053073" y="1156278"/>
            <a:ext cx="1511300" cy="742950"/>
          </a:xfrm>
          <a:prstGeom prst="rect">
            <a:avLst/>
          </a:prstGeom>
          <a:noFill/>
          <a:extLst>
            <a:ext uri="{909E8E84-426E-40DD-AFC4-6F175D3DCCD1}">
              <a14:hiddenFill xmlns="" xmlns:a14="http://schemas.microsoft.com/office/drawing/2010/main">
                <a:solidFill>
                  <a:srgbClr val="FFFFFF"/>
                </a:solidFill>
              </a14:hiddenFill>
            </a:ext>
          </a:extLst>
        </p:spPr>
      </p:pic>
      <p:sp>
        <p:nvSpPr>
          <p:cNvPr id="7" name="Rectangle 30"/>
          <p:cNvSpPr>
            <a:spLocks noChangeArrowheads="1"/>
          </p:cNvSpPr>
          <p:nvPr/>
        </p:nvSpPr>
        <p:spPr bwMode="auto">
          <a:xfrm>
            <a:off x="2628147" y="3207340"/>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8" name="Прямоугольник 7"/>
          <p:cNvSpPr/>
          <p:nvPr/>
        </p:nvSpPr>
        <p:spPr>
          <a:xfrm>
            <a:off x="2073451" y="148167"/>
            <a:ext cx="8535051" cy="830997"/>
          </a:xfrm>
          <a:prstGeom prst="rect">
            <a:avLst/>
          </a:prstGeom>
        </p:spPr>
        <p:txBody>
          <a:bodyPr wrap="square">
            <a:spAutoFit/>
          </a:bodyPr>
          <a:lstStyle/>
          <a:p>
            <a:pPr lvl="0" algn="ctr" fontAlgn="base">
              <a:spcBef>
                <a:spcPct val="0"/>
              </a:spcBef>
              <a:spcAft>
                <a:spcPct val="0"/>
              </a:spcAft>
            </a:pPr>
            <a:r>
              <a:rPr lang="ru-RU" sz="2400" b="1" dirty="0">
                <a:solidFill>
                  <a:srgbClr val="FF0000"/>
                </a:solidFill>
                <a:latin typeface="Times New Roman" pitchFamily="18" charset="0"/>
                <a:ea typeface="Times New Roman" pitchFamily="18" charset="0"/>
                <a:cs typeface="Times New Roman" pitchFamily="18" charset="0"/>
              </a:rPr>
              <a:t>1 </a:t>
            </a:r>
            <a:r>
              <a:rPr lang="ru-RU" sz="2400" b="1" dirty="0" smtClean="0">
                <a:solidFill>
                  <a:srgbClr val="FF0000"/>
                </a:solidFill>
                <a:latin typeface="Times New Roman" pitchFamily="18" charset="0"/>
                <a:ea typeface="Times New Roman" pitchFamily="18" charset="0"/>
                <a:cs typeface="Times New Roman" pitchFamily="18" charset="0"/>
              </a:rPr>
              <a:t>«А» </a:t>
            </a:r>
            <a:r>
              <a:rPr lang="ru-RU" sz="2400" b="1" dirty="0" err="1" smtClean="0">
                <a:solidFill>
                  <a:srgbClr val="FF0000"/>
                </a:solidFill>
                <a:latin typeface="Times New Roman" pitchFamily="18" charset="0"/>
                <a:ea typeface="Times New Roman" pitchFamily="18" charset="0"/>
                <a:cs typeface="Times New Roman" pitchFamily="18" charset="0"/>
              </a:rPr>
              <a:t>сынып</a:t>
            </a:r>
            <a:r>
              <a:rPr lang="ru-RU" sz="2400" b="1" dirty="0" smtClean="0">
                <a:solidFill>
                  <a:srgbClr val="FF0000"/>
                </a:solidFill>
                <a:latin typeface="Times New Roman" pitchFamily="18" charset="0"/>
                <a:ea typeface="Times New Roman" pitchFamily="18" charset="0"/>
                <a:cs typeface="Times New Roman" pitchFamily="18" charset="0"/>
              </a:rPr>
              <a:t> </a:t>
            </a:r>
            <a:r>
              <a:rPr lang="ru-RU" sz="2400" b="1" dirty="0" err="1" smtClean="0">
                <a:solidFill>
                  <a:srgbClr val="FF0000"/>
                </a:solidFill>
                <a:latin typeface="Times New Roman" pitchFamily="18" charset="0"/>
                <a:ea typeface="Times New Roman" pitchFamily="18" charset="0"/>
                <a:cs typeface="Times New Roman" pitchFamily="18" charset="0"/>
              </a:rPr>
              <a:t>оқушыларының суреттер</a:t>
            </a:r>
            <a:r>
              <a:rPr lang="ru-RU" sz="2400" b="1" dirty="0" smtClean="0">
                <a:solidFill>
                  <a:srgbClr val="FF0000"/>
                </a:solidFill>
                <a:latin typeface="Times New Roman" pitchFamily="18" charset="0"/>
                <a:ea typeface="Times New Roman" pitchFamily="18" charset="0"/>
                <a:cs typeface="Times New Roman" pitchFamily="18" charset="0"/>
              </a:rPr>
              <a:t> </a:t>
            </a:r>
            <a:r>
              <a:rPr lang="ru-RU" sz="2400" b="1" dirty="0" err="1" smtClean="0">
                <a:solidFill>
                  <a:srgbClr val="FF0000"/>
                </a:solidFill>
                <a:latin typeface="Times New Roman" pitchFamily="18" charset="0"/>
                <a:ea typeface="Times New Roman" pitchFamily="18" charset="0"/>
                <a:cs typeface="Times New Roman" pitchFamily="18" charset="0"/>
              </a:rPr>
              <a:t>арқылы көңіл </a:t>
            </a:r>
            <a:r>
              <a:rPr lang="ru-RU" sz="2400" b="1" dirty="0" smtClean="0">
                <a:solidFill>
                  <a:srgbClr val="FF0000"/>
                </a:solidFill>
                <a:latin typeface="Times New Roman" pitchFamily="18" charset="0"/>
                <a:ea typeface="Times New Roman" pitchFamily="18" charset="0"/>
                <a:cs typeface="Times New Roman" pitchFamily="18" charset="0"/>
              </a:rPr>
              <a:t>– </a:t>
            </a:r>
            <a:r>
              <a:rPr lang="ru-RU" sz="2400" b="1" dirty="0" err="1" smtClean="0">
                <a:solidFill>
                  <a:srgbClr val="FF0000"/>
                </a:solidFill>
                <a:latin typeface="Times New Roman" pitchFamily="18" charset="0"/>
                <a:ea typeface="Times New Roman" pitchFamily="18" charset="0"/>
                <a:cs typeface="Times New Roman" pitchFamily="18" charset="0"/>
              </a:rPr>
              <a:t>күйлері анықталды</a:t>
            </a:r>
            <a:endParaRPr lang="ru-RU" sz="2400" b="1" dirty="0">
              <a:solidFill>
                <a:srgbClr val="FF0000"/>
              </a:solidFill>
              <a:latin typeface="Times New Roman" pitchFamily="18" charset="0"/>
              <a:cs typeface="Times New Roman" pitchFamily="18" charset="0"/>
            </a:endParaRPr>
          </a:p>
        </p:txBody>
      </p:sp>
      <p:pic>
        <p:nvPicPr>
          <p:cNvPr id="14" name="Рисунок 1" descr="Описание: https://i.ytimg.com/vi/uxvwY9Sg3lQ/maxresdefault.jpg"/>
          <p:cNvPicPr>
            <a:picLocks noChangeAspect="1" noChangeArrowheads="1"/>
          </p:cNvPicPr>
          <p:nvPr/>
        </p:nvPicPr>
        <p:blipFill>
          <a:blip r:embed="rId4" cstate="print">
            <a:extLst>
              <a:ext uri="{28A0092B-C50C-407E-A947-70E740481C1C}">
                <a14:useLocalDpi xmlns="" xmlns:a14="http://schemas.microsoft.com/office/drawing/2010/main" val="0"/>
              </a:ext>
            </a:extLst>
          </a:blip>
          <a:srcRect l="5505" r="4587"/>
          <a:stretch>
            <a:fillRect/>
          </a:stretch>
        </p:blipFill>
        <p:spPr bwMode="auto">
          <a:xfrm>
            <a:off x="6814889" y="4066446"/>
            <a:ext cx="1244600" cy="781050"/>
          </a:xfrm>
          <a:prstGeom prst="rect">
            <a:avLst/>
          </a:prstGeom>
          <a:noFill/>
          <a:extLst>
            <a:ext uri="{909E8E84-426E-40DD-AFC4-6F175D3DCCD1}">
              <a14:hiddenFill xmlns="" xmlns:a14="http://schemas.microsoft.com/office/drawing/2010/main">
                <a:solidFill>
                  <a:srgbClr val="FFFFFF"/>
                </a:solidFill>
              </a14:hiddenFill>
            </a:ext>
          </a:extLst>
        </p:spPr>
      </p:pic>
      <p:pic>
        <p:nvPicPr>
          <p:cNvPr id="15" name="Рисунок 2" descr="Описание: https://img2.freepng.ru/20180701/qje/kisspng-rain-clip-art-5b38e08e956713.142761621530454158612.jpg"/>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3957290" y="4081751"/>
            <a:ext cx="1651000" cy="714375"/>
          </a:xfrm>
          <a:prstGeom prst="rect">
            <a:avLst/>
          </a:prstGeom>
          <a:noFill/>
          <a:extLst>
            <a:ext uri="{909E8E84-426E-40DD-AFC4-6F175D3DCCD1}">
              <a14:hiddenFill xmlns="" xmlns:a14="http://schemas.microsoft.com/office/drawing/2010/main">
                <a:solidFill>
                  <a:srgbClr val="FFFFFF"/>
                </a:solidFill>
              </a14:hiddenFill>
            </a:ext>
          </a:extLst>
        </p:spPr>
      </p:pic>
      <p:pic>
        <p:nvPicPr>
          <p:cNvPr id="16" name="Рисунок 3" descr="Описание: https://avatanplus.com/files/resources/original/5c615e2018d85168dc57ad66.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8933477" y="4070744"/>
            <a:ext cx="1320800" cy="742950"/>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38788852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Таблица 5"/>
          <p:cNvGraphicFramePr>
            <a:graphicFrameLocks noGrp="1"/>
          </p:cNvGraphicFramePr>
          <p:nvPr>
            <p:extLst>
              <p:ext uri="{D42A27DB-BD31-4B8C-83A1-F6EECF244321}">
                <p14:modId xmlns="" xmlns:p14="http://schemas.microsoft.com/office/powerpoint/2010/main" val="1595450585"/>
              </p:ext>
            </p:extLst>
          </p:nvPr>
        </p:nvGraphicFramePr>
        <p:xfrm>
          <a:off x="1063255" y="1080806"/>
          <a:ext cx="9607958" cy="3836546"/>
        </p:xfrm>
        <a:graphic>
          <a:graphicData uri="http://schemas.openxmlformats.org/drawingml/2006/table">
            <a:tbl>
              <a:tblPr firstRow="1" firstCol="1" bandRow="1">
                <a:tableStyleId>{5C22544A-7EE6-4342-B048-85BDC9FD1C3A}</a:tableStyleId>
              </a:tblPr>
              <a:tblGrid>
                <a:gridCol w="1632181"/>
                <a:gridCol w="3112532"/>
                <a:gridCol w="2366968"/>
                <a:gridCol w="2496277"/>
              </a:tblGrid>
              <a:tr h="962046">
                <a:tc>
                  <a:txBody>
                    <a:bodyPr/>
                    <a:lstStyle/>
                    <a:p>
                      <a:pPr>
                        <a:lnSpc>
                          <a:spcPct val="115000"/>
                        </a:lnSpc>
                        <a:spcAft>
                          <a:spcPts val="0"/>
                        </a:spcAft>
                      </a:pPr>
                      <a:r>
                        <a:rPr lang="kk-KZ" sz="1400" dirty="0" smtClean="0">
                          <a:effectLst/>
                        </a:rPr>
                        <a:t>Сыныпта  </a:t>
                      </a:r>
                      <a:r>
                        <a:rPr lang="kk-KZ" sz="1400" dirty="0">
                          <a:effectLst/>
                        </a:rPr>
                        <a:t>мен </a:t>
                      </a:r>
                      <a:r>
                        <a:rPr lang="kk-KZ" sz="1400" dirty="0" smtClean="0">
                          <a:effectLst/>
                        </a:rPr>
                        <a:t>ің</a:t>
                      </a:r>
                      <a:endParaRPr lang="ru-RU" sz="1100" dirty="0">
                        <a:effectLst/>
                        <a:latin typeface="Calibri"/>
                        <a:ea typeface="Calibri"/>
                        <a:cs typeface="Times New Roman"/>
                      </a:endParaRPr>
                    </a:p>
                  </a:txBody>
                  <a:tcPr marT="0" marB="0"/>
                </a:tc>
                <a:tc>
                  <a:txBody>
                    <a:bodyPr/>
                    <a:lstStyle/>
                    <a:p>
                      <a:pPr>
                        <a:lnSpc>
                          <a:spcPct val="115000"/>
                        </a:lnSpc>
                        <a:spcAft>
                          <a:spcPts val="0"/>
                        </a:spcAft>
                      </a:pPr>
                      <a:r>
                        <a:rPr lang="kk-KZ" sz="1800" dirty="0" smtClean="0">
                          <a:solidFill>
                            <a:schemeClr val="tx1"/>
                          </a:solidFill>
                          <a:effectLst/>
                          <a:latin typeface="Times New Roman" pitchFamily="18" charset="0"/>
                          <a:ea typeface="Calibri"/>
                          <a:cs typeface="Times New Roman" pitchFamily="18" charset="0"/>
                        </a:rPr>
                        <a:t>12</a:t>
                      </a:r>
                      <a:endParaRPr lang="kk-KZ" sz="1800" dirty="0">
                        <a:solidFill>
                          <a:schemeClr val="tx1"/>
                        </a:solidFill>
                        <a:effectLst/>
                        <a:latin typeface="Times New Roman" pitchFamily="18" charset="0"/>
                        <a:ea typeface="Calibri"/>
                        <a:cs typeface="Times New Roman" pitchFamily="18" charset="0"/>
                      </a:endParaRPr>
                    </a:p>
                  </a:txBody>
                  <a:tcPr marT="0" marB="0"/>
                </a:tc>
                <a:tc>
                  <a:txBody>
                    <a:bodyPr/>
                    <a:lstStyle/>
                    <a:p>
                      <a:pPr>
                        <a:lnSpc>
                          <a:spcPct val="115000"/>
                        </a:lnSpc>
                        <a:spcAft>
                          <a:spcPts val="0"/>
                        </a:spcAft>
                      </a:pPr>
                      <a:endParaRPr lang="kk-KZ" sz="1100">
                        <a:effectLst/>
                        <a:latin typeface="Calibri"/>
                        <a:ea typeface="Calibri"/>
                        <a:cs typeface="Times New Roman"/>
                      </a:endParaRPr>
                    </a:p>
                  </a:txBody>
                  <a:tcPr marT="0" marB="0"/>
                </a:tc>
                <a:tc>
                  <a:txBody>
                    <a:bodyPr/>
                    <a:lstStyle/>
                    <a:p>
                      <a:pPr>
                        <a:lnSpc>
                          <a:spcPct val="115000"/>
                        </a:lnSpc>
                        <a:spcAft>
                          <a:spcPts val="0"/>
                        </a:spcAft>
                      </a:pPr>
                      <a:r>
                        <a:rPr lang="kk-KZ" sz="1400" b="1" dirty="0" smtClean="0">
                          <a:solidFill>
                            <a:schemeClr val="tx1"/>
                          </a:solidFill>
                          <a:effectLst/>
                          <a:latin typeface="Times New Roman" pitchFamily="18" charset="0"/>
                          <a:ea typeface="Calibri"/>
                          <a:cs typeface="Times New Roman" pitchFamily="18" charset="0"/>
                        </a:rPr>
                        <a:t>                                           </a:t>
                      </a:r>
                      <a:r>
                        <a:rPr lang="kk-KZ" sz="2000" b="1" dirty="0" smtClean="0">
                          <a:solidFill>
                            <a:schemeClr val="tx1"/>
                          </a:solidFill>
                          <a:effectLst/>
                          <a:latin typeface="Times New Roman" pitchFamily="18" charset="0"/>
                          <a:ea typeface="Calibri"/>
                          <a:cs typeface="Times New Roman" pitchFamily="18" charset="0"/>
                        </a:rPr>
                        <a:t> 5                </a:t>
                      </a:r>
                      <a:endParaRPr lang="kk-KZ" sz="1400" b="1" dirty="0">
                        <a:solidFill>
                          <a:schemeClr val="tx1"/>
                        </a:solidFill>
                        <a:effectLst/>
                        <a:latin typeface="Times New Roman" pitchFamily="18" charset="0"/>
                        <a:ea typeface="Calibri"/>
                        <a:cs typeface="Times New Roman" pitchFamily="18" charset="0"/>
                      </a:endParaRPr>
                    </a:p>
                  </a:txBody>
                  <a:tcPr marT="0" marB="0"/>
                </a:tc>
              </a:tr>
              <a:tr h="962046">
                <a:tc>
                  <a:txBody>
                    <a:bodyPr/>
                    <a:lstStyle/>
                    <a:p>
                      <a:pPr>
                        <a:lnSpc>
                          <a:spcPct val="115000"/>
                        </a:lnSpc>
                        <a:spcAft>
                          <a:spcPts val="0"/>
                        </a:spcAft>
                      </a:pPr>
                      <a:r>
                        <a:rPr lang="kk-KZ" sz="1400" dirty="0">
                          <a:effectLst/>
                        </a:rPr>
                        <a:t>Достарыммен </a:t>
                      </a:r>
                      <a:r>
                        <a:rPr lang="kk-KZ" sz="1400" dirty="0" smtClean="0">
                          <a:effectLst/>
                        </a:rPr>
                        <a:t>менің</a:t>
                      </a:r>
                      <a:endParaRPr lang="ru-RU" sz="1100" dirty="0">
                        <a:effectLst/>
                        <a:latin typeface="Calibri"/>
                        <a:ea typeface="Calibri"/>
                        <a:cs typeface="Times New Roman"/>
                      </a:endParaRPr>
                    </a:p>
                  </a:txBody>
                  <a:tcPr marT="0" marB="0"/>
                </a:tc>
                <a:tc>
                  <a:txBody>
                    <a:bodyPr/>
                    <a:lstStyle/>
                    <a:p>
                      <a:pPr>
                        <a:lnSpc>
                          <a:spcPct val="115000"/>
                        </a:lnSpc>
                        <a:spcAft>
                          <a:spcPts val="0"/>
                        </a:spcAft>
                      </a:pPr>
                      <a:r>
                        <a:rPr lang="kk-KZ" sz="2000" b="1" dirty="0" smtClean="0">
                          <a:solidFill>
                            <a:schemeClr val="tx1"/>
                          </a:solidFill>
                          <a:effectLst/>
                          <a:latin typeface="Times New Roman" pitchFamily="18" charset="0"/>
                          <a:ea typeface="Calibri"/>
                          <a:cs typeface="Times New Roman" pitchFamily="18" charset="0"/>
                        </a:rPr>
                        <a:t>4</a:t>
                      </a:r>
                      <a:endParaRPr lang="kk-KZ" sz="2000" b="1" dirty="0">
                        <a:solidFill>
                          <a:schemeClr val="tx1"/>
                        </a:solidFill>
                        <a:effectLst/>
                        <a:latin typeface="Times New Roman" pitchFamily="18" charset="0"/>
                        <a:ea typeface="Calibri"/>
                        <a:cs typeface="Times New Roman" pitchFamily="18" charset="0"/>
                      </a:endParaRPr>
                    </a:p>
                  </a:txBody>
                  <a:tcPr marT="0" marB="0"/>
                </a:tc>
                <a:tc>
                  <a:txBody>
                    <a:bodyPr/>
                    <a:lstStyle/>
                    <a:p>
                      <a:pPr>
                        <a:lnSpc>
                          <a:spcPct val="115000"/>
                        </a:lnSpc>
                        <a:spcAft>
                          <a:spcPts val="0"/>
                        </a:spcAft>
                      </a:pPr>
                      <a:r>
                        <a:rPr lang="kk-KZ" sz="2000" b="1" dirty="0" smtClean="0">
                          <a:effectLst/>
                          <a:latin typeface="Times New Roman" pitchFamily="18" charset="0"/>
                          <a:ea typeface="Calibri"/>
                          <a:cs typeface="Times New Roman" pitchFamily="18" charset="0"/>
                        </a:rPr>
                        <a:t>12</a:t>
                      </a:r>
                      <a:endParaRPr lang="kk-KZ" sz="2000" b="1" dirty="0">
                        <a:effectLst/>
                        <a:latin typeface="Times New Roman" pitchFamily="18" charset="0"/>
                        <a:ea typeface="Calibri"/>
                        <a:cs typeface="Times New Roman" pitchFamily="18" charset="0"/>
                      </a:endParaRPr>
                    </a:p>
                  </a:txBody>
                  <a:tcPr marT="0" marB="0"/>
                </a:tc>
                <a:tc>
                  <a:txBody>
                    <a:bodyPr/>
                    <a:lstStyle/>
                    <a:p>
                      <a:pPr>
                        <a:lnSpc>
                          <a:spcPct val="115000"/>
                        </a:lnSpc>
                        <a:spcAft>
                          <a:spcPts val="0"/>
                        </a:spcAft>
                      </a:pPr>
                      <a:r>
                        <a:rPr lang="kk-KZ" sz="1600" b="1" dirty="0" smtClean="0">
                          <a:effectLst/>
                          <a:latin typeface="Times New Roman" pitchFamily="18" charset="0"/>
                          <a:ea typeface="Calibri"/>
                          <a:cs typeface="Times New Roman" pitchFamily="18" charset="0"/>
                        </a:rPr>
                        <a:t>                                       </a:t>
                      </a:r>
                      <a:r>
                        <a:rPr lang="kk-KZ" sz="1800" b="1" dirty="0" smtClean="0">
                          <a:effectLst/>
                          <a:latin typeface="Times New Roman" pitchFamily="18" charset="0"/>
                          <a:ea typeface="Calibri"/>
                          <a:cs typeface="Times New Roman" pitchFamily="18" charset="0"/>
                        </a:rPr>
                        <a:t> 1</a:t>
                      </a:r>
                      <a:endParaRPr lang="kk-KZ" sz="1600" b="1" dirty="0">
                        <a:effectLst/>
                        <a:latin typeface="Times New Roman" pitchFamily="18" charset="0"/>
                        <a:ea typeface="Calibri"/>
                        <a:cs typeface="Times New Roman" pitchFamily="18" charset="0"/>
                      </a:endParaRPr>
                    </a:p>
                  </a:txBody>
                  <a:tcPr marT="0" marB="0"/>
                </a:tc>
              </a:tr>
              <a:tr h="956227">
                <a:tc>
                  <a:txBody>
                    <a:bodyPr/>
                    <a:lstStyle/>
                    <a:p>
                      <a:pPr>
                        <a:lnSpc>
                          <a:spcPct val="115000"/>
                        </a:lnSpc>
                        <a:spcAft>
                          <a:spcPts val="0"/>
                        </a:spcAft>
                      </a:pPr>
                      <a:r>
                        <a:rPr lang="kk-KZ" sz="1400" dirty="0">
                          <a:effectLst/>
                        </a:rPr>
                        <a:t>Үйде мен </a:t>
                      </a:r>
                      <a:r>
                        <a:rPr lang="kk-KZ" sz="1400" dirty="0" smtClean="0">
                          <a:effectLst/>
                        </a:rPr>
                        <a:t>ің</a:t>
                      </a:r>
                      <a:endParaRPr lang="ru-RU" sz="1100" dirty="0">
                        <a:effectLst/>
                        <a:latin typeface="Calibri"/>
                        <a:ea typeface="Calibri"/>
                        <a:cs typeface="Times New Roman"/>
                      </a:endParaRPr>
                    </a:p>
                  </a:txBody>
                  <a:tcPr marT="0" marB="0"/>
                </a:tc>
                <a:tc>
                  <a:txBody>
                    <a:bodyPr/>
                    <a:lstStyle/>
                    <a:p>
                      <a:pPr>
                        <a:lnSpc>
                          <a:spcPct val="115000"/>
                        </a:lnSpc>
                        <a:spcAft>
                          <a:spcPts val="0"/>
                        </a:spcAft>
                      </a:pPr>
                      <a:r>
                        <a:rPr lang="kk-KZ" sz="2000" b="1" dirty="0" smtClean="0">
                          <a:effectLst/>
                          <a:latin typeface="Times New Roman" pitchFamily="18" charset="0"/>
                          <a:ea typeface="Calibri"/>
                          <a:cs typeface="Times New Roman" pitchFamily="18" charset="0"/>
                        </a:rPr>
                        <a:t>13</a:t>
                      </a:r>
                      <a:endParaRPr lang="kk-KZ" sz="2000" b="1" dirty="0">
                        <a:effectLst/>
                        <a:latin typeface="Times New Roman" pitchFamily="18" charset="0"/>
                        <a:ea typeface="Calibri"/>
                        <a:cs typeface="Times New Roman" pitchFamily="18" charset="0"/>
                      </a:endParaRPr>
                    </a:p>
                  </a:txBody>
                  <a:tcPr marT="0" marB="0"/>
                </a:tc>
                <a:tc>
                  <a:txBody>
                    <a:bodyPr/>
                    <a:lstStyle/>
                    <a:p>
                      <a:pPr>
                        <a:lnSpc>
                          <a:spcPct val="115000"/>
                        </a:lnSpc>
                        <a:spcAft>
                          <a:spcPts val="0"/>
                        </a:spcAft>
                      </a:pPr>
                      <a:r>
                        <a:rPr lang="kk-KZ" sz="2000" b="1" dirty="0" smtClean="0">
                          <a:effectLst/>
                          <a:latin typeface="Times New Roman" pitchFamily="18" charset="0"/>
                          <a:ea typeface="Calibri"/>
                          <a:cs typeface="Times New Roman" pitchFamily="18" charset="0"/>
                        </a:rPr>
                        <a:t>1</a:t>
                      </a:r>
                      <a:endParaRPr lang="kk-KZ" sz="2000" b="1" dirty="0">
                        <a:effectLst/>
                        <a:latin typeface="Times New Roman" pitchFamily="18" charset="0"/>
                        <a:ea typeface="Calibri"/>
                        <a:cs typeface="Times New Roman" pitchFamily="18" charset="0"/>
                      </a:endParaRPr>
                    </a:p>
                  </a:txBody>
                  <a:tcPr marT="0" marB="0"/>
                </a:tc>
                <a:tc>
                  <a:txBody>
                    <a:bodyPr/>
                    <a:lstStyle/>
                    <a:p>
                      <a:pPr>
                        <a:lnSpc>
                          <a:spcPct val="115000"/>
                        </a:lnSpc>
                        <a:spcAft>
                          <a:spcPts val="0"/>
                        </a:spcAft>
                      </a:pPr>
                      <a:r>
                        <a:rPr lang="kk-KZ" sz="1100" dirty="0" smtClean="0">
                          <a:effectLst/>
                          <a:latin typeface="Calibri"/>
                          <a:ea typeface="Calibri"/>
                          <a:cs typeface="Times New Roman"/>
                        </a:rPr>
                        <a:t>                                            </a:t>
                      </a:r>
                      <a:r>
                        <a:rPr lang="kk-KZ" sz="2000" b="1" baseline="0" dirty="0" smtClean="0">
                          <a:effectLst/>
                          <a:latin typeface="Times New Roman" pitchFamily="18" charset="0"/>
                          <a:ea typeface="Calibri"/>
                          <a:cs typeface="Times New Roman" pitchFamily="18" charset="0"/>
                        </a:rPr>
                        <a:t>       3</a:t>
                      </a:r>
                      <a:endParaRPr lang="kk-KZ" sz="1100" b="1" dirty="0">
                        <a:effectLst/>
                        <a:latin typeface="Times New Roman" pitchFamily="18" charset="0"/>
                        <a:ea typeface="Calibri"/>
                        <a:cs typeface="Times New Roman" pitchFamily="18" charset="0"/>
                      </a:endParaRPr>
                    </a:p>
                  </a:txBody>
                  <a:tcPr marT="0" marB="0"/>
                </a:tc>
              </a:tr>
              <a:tr h="956227">
                <a:tc>
                  <a:txBody>
                    <a:bodyPr/>
                    <a:lstStyle/>
                    <a:p>
                      <a:pPr>
                        <a:lnSpc>
                          <a:spcPct val="115000"/>
                        </a:lnSpc>
                        <a:spcAft>
                          <a:spcPts val="0"/>
                        </a:spcAft>
                      </a:pPr>
                      <a:r>
                        <a:rPr lang="kk-KZ" sz="1100" dirty="0" smtClean="0">
                          <a:effectLst/>
                          <a:latin typeface="Calibri"/>
                          <a:ea typeface="Calibri"/>
                          <a:cs typeface="Times New Roman"/>
                        </a:rPr>
                        <a:t>Ұстазбен менің </a:t>
                      </a:r>
                      <a:endParaRPr lang="ru-RU" sz="1100" dirty="0">
                        <a:effectLst/>
                        <a:latin typeface="Calibri"/>
                        <a:ea typeface="Calibri"/>
                        <a:cs typeface="Times New Roman"/>
                      </a:endParaRPr>
                    </a:p>
                  </a:txBody>
                  <a:tcPr marT="0" marB="0"/>
                </a:tc>
                <a:tc>
                  <a:txBody>
                    <a:bodyPr/>
                    <a:lstStyle/>
                    <a:p>
                      <a:pPr>
                        <a:lnSpc>
                          <a:spcPct val="115000"/>
                        </a:lnSpc>
                        <a:spcAft>
                          <a:spcPts val="0"/>
                        </a:spcAft>
                      </a:pPr>
                      <a:r>
                        <a:rPr lang="kk-KZ" sz="2000" b="1" dirty="0" smtClean="0">
                          <a:effectLst/>
                          <a:latin typeface="Times New Roman" pitchFamily="18" charset="0"/>
                          <a:ea typeface="Calibri"/>
                          <a:cs typeface="Times New Roman" pitchFamily="18" charset="0"/>
                        </a:rPr>
                        <a:t>2</a:t>
                      </a:r>
                      <a:endParaRPr lang="kk-KZ" sz="2000" b="1" dirty="0">
                        <a:effectLst/>
                        <a:latin typeface="Times New Roman" pitchFamily="18" charset="0"/>
                        <a:ea typeface="Calibri"/>
                        <a:cs typeface="Times New Roman" pitchFamily="18" charset="0"/>
                      </a:endParaRPr>
                    </a:p>
                  </a:txBody>
                  <a:tcPr marT="0" marB="0"/>
                </a:tc>
                <a:tc>
                  <a:txBody>
                    <a:bodyPr/>
                    <a:lstStyle/>
                    <a:p>
                      <a:pPr>
                        <a:lnSpc>
                          <a:spcPct val="115000"/>
                        </a:lnSpc>
                        <a:spcAft>
                          <a:spcPts val="0"/>
                        </a:spcAft>
                      </a:pPr>
                      <a:r>
                        <a:rPr lang="kk-KZ" sz="1100" dirty="0" smtClean="0">
                          <a:effectLst/>
                          <a:latin typeface="Calibri"/>
                          <a:ea typeface="Calibri"/>
                          <a:cs typeface="Times New Roman"/>
                        </a:rPr>
                        <a:t>4</a:t>
                      </a:r>
                      <a:endParaRPr lang="kk-KZ" sz="1100" dirty="0">
                        <a:effectLst/>
                        <a:latin typeface="Calibri"/>
                        <a:ea typeface="Calibri"/>
                        <a:cs typeface="Times New Roman"/>
                      </a:endParaRPr>
                    </a:p>
                  </a:txBody>
                  <a:tcPr marT="0" marB="0"/>
                </a:tc>
                <a:tc>
                  <a:txBody>
                    <a:bodyPr/>
                    <a:lstStyle/>
                    <a:p>
                      <a:pPr>
                        <a:lnSpc>
                          <a:spcPct val="115000"/>
                        </a:lnSpc>
                        <a:spcAft>
                          <a:spcPts val="0"/>
                        </a:spcAft>
                      </a:pPr>
                      <a:r>
                        <a:rPr lang="kk-KZ" sz="1100" b="1" dirty="0" smtClean="0">
                          <a:effectLst/>
                          <a:latin typeface="Times New Roman" pitchFamily="18" charset="0"/>
                          <a:ea typeface="Calibri"/>
                          <a:cs typeface="Times New Roman" pitchFamily="18" charset="0"/>
                        </a:rPr>
                        <a:t>11</a:t>
                      </a:r>
                      <a:endParaRPr lang="kk-KZ" sz="1100" b="1" dirty="0">
                        <a:effectLst/>
                        <a:latin typeface="Times New Roman" pitchFamily="18" charset="0"/>
                        <a:ea typeface="Calibri"/>
                        <a:cs typeface="Times New Roman" pitchFamily="18" charset="0"/>
                      </a:endParaRPr>
                    </a:p>
                  </a:txBody>
                  <a:tcPr marT="0" marB="0"/>
                </a:tc>
              </a:tr>
            </a:tbl>
          </a:graphicData>
        </a:graphic>
      </p:graphicFrame>
      <p:pic>
        <p:nvPicPr>
          <p:cNvPr id="1053" name="Рисунок 3" descr="Описание: https://avatanplus.com/files/resources/original/5c615e2018d85168dc57ad66.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3664546" y="3147783"/>
            <a:ext cx="1320800" cy="742950"/>
          </a:xfrm>
          <a:prstGeom prst="rect">
            <a:avLst/>
          </a:prstGeom>
          <a:noFill/>
          <a:extLst>
            <a:ext uri="{909E8E84-426E-40DD-AFC4-6F175D3DCCD1}">
              <a14:hiddenFill xmlns="" xmlns:a14="http://schemas.microsoft.com/office/drawing/2010/main">
                <a:solidFill>
                  <a:srgbClr val="FFFFFF"/>
                </a:solidFill>
              </a14:hiddenFill>
            </a:ext>
          </a:extLst>
        </p:spPr>
      </p:pic>
      <p:pic>
        <p:nvPicPr>
          <p:cNvPr id="1052" name="Рисунок 1" descr="Описание: https://i.ytimg.com/vi/uxvwY9Sg3lQ/maxresdefault.jpg"/>
          <p:cNvPicPr>
            <a:picLocks noChangeAspect="1" noChangeArrowheads="1"/>
          </p:cNvPicPr>
          <p:nvPr/>
        </p:nvPicPr>
        <p:blipFill>
          <a:blip r:embed="rId4" cstate="print">
            <a:extLst>
              <a:ext uri="{28A0092B-C50C-407E-A947-70E740481C1C}">
                <a14:useLocalDpi xmlns="" xmlns:a14="http://schemas.microsoft.com/office/drawing/2010/main" val="0"/>
              </a:ext>
            </a:extLst>
          </a:blip>
          <a:srcRect l="5505" r="4587"/>
          <a:stretch>
            <a:fillRect/>
          </a:stretch>
        </p:blipFill>
        <p:spPr bwMode="auto">
          <a:xfrm>
            <a:off x="8460466" y="3174306"/>
            <a:ext cx="1244600" cy="781050"/>
          </a:xfrm>
          <a:prstGeom prst="rect">
            <a:avLst/>
          </a:prstGeom>
          <a:noFill/>
          <a:extLst>
            <a:ext uri="{909E8E84-426E-40DD-AFC4-6F175D3DCCD1}">
              <a14:hiddenFill xmlns="" xmlns:a14="http://schemas.microsoft.com/office/drawing/2010/main">
                <a:solidFill>
                  <a:srgbClr val="FFFFFF"/>
                </a:solidFill>
              </a14:hiddenFill>
            </a:ext>
          </a:extLst>
        </p:spPr>
      </p:pic>
      <p:pic>
        <p:nvPicPr>
          <p:cNvPr id="1051" name="Рисунок 2" descr="Описание: https://img2.freepng.ru/20180701/qje/kisspng-rain-clip-art-5b38e08e956713.142761621530454158612.jpg"/>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6198769" y="3086871"/>
            <a:ext cx="1651000" cy="714375"/>
          </a:xfrm>
          <a:prstGeom prst="rect">
            <a:avLst/>
          </a:prstGeom>
          <a:noFill/>
          <a:extLst>
            <a:ext uri="{909E8E84-426E-40DD-AFC4-6F175D3DCCD1}">
              <a14:hiddenFill xmlns="" xmlns:a14="http://schemas.microsoft.com/office/drawing/2010/main">
                <a:solidFill>
                  <a:srgbClr val="FFFFFF"/>
                </a:solidFill>
              </a14:hiddenFill>
            </a:ext>
          </a:extLst>
        </p:spPr>
      </p:pic>
      <p:pic>
        <p:nvPicPr>
          <p:cNvPr id="1050" name="Рисунок 6" descr="Описание: https://img2.freepng.ru/20180701/qje/kisspng-rain-clip-art-5b38e08e956713.142761621530454158612.jpg"/>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8516034" y="2176446"/>
            <a:ext cx="1651000" cy="714375"/>
          </a:xfrm>
          <a:prstGeom prst="rect">
            <a:avLst/>
          </a:prstGeom>
          <a:noFill/>
          <a:extLst>
            <a:ext uri="{909E8E84-426E-40DD-AFC4-6F175D3DCCD1}">
              <a14:hiddenFill xmlns="" xmlns:a14="http://schemas.microsoft.com/office/drawing/2010/main">
                <a:solidFill>
                  <a:srgbClr val="FFFFFF"/>
                </a:solidFill>
              </a14:hiddenFill>
            </a:ext>
          </a:extLst>
        </p:spPr>
      </p:pic>
      <p:pic>
        <p:nvPicPr>
          <p:cNvPr id="1049" name="Рисунок 4" descr="Описание: https://avatanplus.com/files/resources/original/5c615e2018d85168dc57ad66.png"/>
          <p:cNvPicPr>
            <a:picLocks noChangeAspect="1" noChangeArrowheads="1"/>
          </p:cNvPicPr>
          <p:nvPr/>
        </p:nvPicPr>
        <p:blipFill>
          <a:blip r:embed="rId6" cstate="print">
            <a:extLst>
              <a:ext uri="{28A0092B-C50C-407E-A947-70E740481C1C}">
                <a14:useLocalDpi xmlns="" xmlns:a14="http://schemas.microsoft.com/office/drawing/2010/main" val="0"/>
              </a:ext>
            </a:extLst>
          </a:blip>
          <a:srcRect/>
          <a:stretch>
            <a:fillRect/>
          </a:stretch>
        </p:blipFill>
        <p:spPr bwMode="auto">
          <a:xfrm>
            <a:off x="6117609" y="2149635"/>
            <a:ext cx="1574800" cy="742950"/>
          </a:xfrm>
          <a:prstGeom prst="rect">
            <a:avLst/>
          </a:prstGeom>
          <a:noFill/>
          <a:extLst>
            <a:ext uri="{909E8E84-426E-40DD-AFC4-6F175D3DCCD1}">
              <a14:hiddenFill xmlns="" xmlns:a14="http://schemas.microsoft.com/office/drawing/2010/main">
                <a:solidFill>
                  <a:srgbClr val="FFFFFF"/>
                </a:solidFill>
              </a14:hiddenFill>
            </a:ext>
          </a:extLst>
        </p:spPr>
      </p:pic>
      <p:pic>
        <p:nvPicPr>
          <p:cNvPr id="1048" name="Рисунок 8" descr="Описание: https://i.ytimg.com/vi/uxvwY9Sg3lQ/maxresdefault.jpg"/>
          <p:cNvPicPr>
            <a:picLocks noChangeAspect="1" noChangeArrowheads="1"/>
          </p:cNvPicPr>
          <p:nvPr/>
        </p:nvPicPr>
        <p:blipFill>
          <a:blip r:embed="rId4" cstate="print">
            <a:extLst>
              <a:ext uri="{28A0092B-C50C-407E-A947-70E740481C1C}">
                <a14:useLocalDpi xmlns="" xmlns:a14="http://schemas.microsoft.com/office/drawing/2010/main" val="0"/>
              </a:ext>
            </a:extLst>
          </a:blip>
          <a:srcRect l="5505" r="4587"/>
          <a:stretch>
            <a:fillRect/>
          </a:stretch>
        </p:blipFill>
        <p:spPr bwMode="auto">
          <a:xfrm>
            <a:off x="3569967" y="2151421"/>
            <a:ext cx="1244600" cy="781050"/>
          </a:xfrm>
          <a:prstGeom prst="rect">
            <a:avLst/>
          </a:prstGeom>
          <a:noFill/>
          <a:extLst>
            <a:ext uri="{909E8E84-426E-40DD-AFC4-6F175D3DCCD1}">
              <a14:hiddenFill xmlns="" xmlns:a14="http://schemas.microsoft.com/office/drawing/2010/main">
                <a:solidFill>
                  <a:srgbClr val="FFFFFF"/>
                </a:solidFill>
              </a14:hiddenFill>
            </a:ext>
          </a:extLst>
        </p:spPr>
      </p:pic>
      <p:pic>
        <p:nvPicPr>
          <p:cNvPr id="1047" name="Рисунок 9" descr="Описание: https://i.ytimg.com/vi/uxvwY9Sg3lQ/maxresdefault.jpg"/>
          <p:cNvPicPr>
            <a:picLocks noChangeAspect="1" noChangeArrowheads="1"/>
          </p:cNvPicPr>
          <p:nvPr/>
        </p:nvPicPr>
        <p:blipFill>
          <a:blip r:embed="rId4" cstate="print">
            <a:extLst>
              <a:ext uri="{28A0092B-C50C-407E-A947-70E740481C1C}">
                <a14:useLocalDpi xmlns="" xmlns:a14="http://schemas.microsoft.com/office/drawing/2010/main" val="0"/>
              </a:ext>
            </a:extLst>
          </a:blip>
          <a:srcRect l="5505" r="5505"/>
          <a:stretch>
            <a:fillRect/>
          </a:stretch>
        </p:blipFill>
        <p:spPr bwMode="auto">
          <a:xfrm>
            <a:off x="8417914" y="1215675"/>
            <a:ext cx="1231900" cy="781050"/>
          </a:xfrm>
          <a:prstGeom prst="rect">
            <a:avLst/>
          </a:prstGeom>
          <a:noFill/>
          <a:extLst>
            <a:ext uri="{909E8E84-426E-40DD-AFC4-6F175D3DCCD1}">
              <a14:hiddenFill xmlns="" xmlns:a14="http://schemas.microsoft.com/office/drawing/2010/main">
                <a:solidFill>
                  <a:srgbClr val="FFFFFF"/>
                </a:solidFill>
              </a14:hiddenFill>
            </a:ext>
          </a:extLst>
        </p:spPr>
      </p:pic>
      <p:pic>
        <p:nvPicPr>
          <p:cNvPr id="1046" name="Рисунок 7" descr="Описание: https://img2.freepng.ru/20180701/qje/kisspng-rain-clip-art-5b38e08e956713.142761621530454158612.jpg"/>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5924583" y="1236225"/>
            <a:ext cx="1651000" cy="714375"/>
          </a:xfrm>
          <a:prstGeom prst="rect">
            <a:avLst/>
          </a:prstGeom>
          <a:noFill/>
          <a:extLst>
            <a:ext uri="{909E8E84-426E-40DD-AFC4-6F175D3DCCD1}">
              <a14:hiddenFill xmlns="" xmlns:a14="http://schemas.microsoft.com/office/drawing/2010/main">
                <a:solidFill>
                  <a:srgbClr val="FFFFFF"/>
                </a:solidFill>
              </a14:hiddenFill>
            </a:ext>
          </a:extLst>
        </p:spPr>
      </p:pic>
      <p:pic>
        <p:nvPicPr>
          <p:cNvPr id="1045" name="Рисунок 5" descr="Описание: https://avatanplus.com/files/resources/original/5c615e2018d85168dc57ad66.png"/>
          <p:cNvPicPr>
            <a:picLocks noChangeAspect="1" noChangeArrowheads="1"/>
          </p:cNvPicPr>
          <p:nvPr/>
        </p:nvPicPr>
        <p:blipFill>
          <a:blip r:embed="rId7" cstate="print">
            <a:extLst>
              <a:ext uri="{28A0092B-C50C-407E-A947-70E740481C1C}">
                <a14:useLocalDpi xmlns="" xmlns:a14="http://schemas.microsoft.com/office/drawing/2010/main" val="0"/>
              </a:ext>
            </a:extLst>
          </a:blip>
          <a:srcRect/>
          <a:stretch>
            <a:fillRect/>
          </a:stretch>
        </p:blipFill>
        <p:spPr bwMode="auto">
          <a:xfrm>
            <a:off x="3053073" y="1156278"/>
            <a:ext cx="1511300" cy="742950"/>
          </a:xfrm>
          <a:prstGeom prst="rect">
            <a:avLst/>
          </a:prstGeom>
          <a:noFill/>
          <a:extLst>
            <a:ext uri="{909E8E84-426E-40DD-AFC4-6F175D3DCCD1}">
              <a14:hiddenFill xmlns="" xmlns:a14="http://schemas.microsoft.com/office/drawing/2010/main">
                <a:solidFill>
                  <a:srgbClr val="FFFFFF"/>
                </a:solidFill>
              </a14:hiddenFill>
            </a:ext>
          </a:extLst>
        </p:spPr>
      </p:pic>
      <p:sp>
        <p:nvSpPr>
          <p:cNvPr id="7" name="Rectangle 30"/>
          <p:cNvSpPr>
            <a:spLocks noChangeArrowheads="1"/>
          </p:cNvSpPr>
          <p:nvPr/>
        </p:nvSpPr>
        <p:spPr bwMode="auto">
          <a:xfrm>
            <a:off x="2628147" y="3207340"/>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8" name="Прямоугольник 7"/>
          <p:cNvSpPr/>
          <p:nvPr/>
        </p:nvSpPr>
        <p:spPr>
          <a:xfrm>
            <a:off x="2073451" y="148167"/>
            <a:ext cx="8535051" cy="830997"/>
          </a:xfrm>
          <a:prstGeom prst="rect">
            <a:avLst/>
          </a:prstGeom>
        </p:spPr>
        <p:txBody>
          <a:bodyPr wrap="square">
            <a:spAutoFit/>
          </a:bodyPr>
          <a:lstStyle/>
          <a:p>
            <a:pPr lvl="0" algn="ctr" fontAlgn="base">
              <a:spcBef>
                <a:spcPct val="0"/>
              </a:spcBef>
              <a:spcAft>
                <a:spcPct val="0"/>
              </a:spcAft>
            </a:pPr>
            <a:r>
              <a:rPr lang="ru-RU" sz="2400" b="1" dirty="0">
                <a:solidFill>
                  <a:srgbClr val="FF0000"/>
                </a:solidFill>
                <a:latin typeface="Times New Roman" pitchFamily="18" charset="0"/>
                <a:ea typeface="Times New Roman" pitchFamily="18" charset="0"/>
                <a:cs typeface="Times New Roman" pitchFamily="18" charset="0"/>
              </a:rPr>
              <a:t>1 </a:t>
            </a:r>
            <a:r>
              <a:rPr lang="ru-RU" sz="2400" b="1" dirty="0" smtClean="0">
                <a:solidFill>
                  <a:srgbClr val="FF0000"/>
                </a:solidFill>
                <a:latin typeface="Times New Roman" pitchFamily="18" charset="0"/>
                <a:ea typeface="Times New Roman" pitchFamily="18" charset="0"/>
                <a:cs typeface="Times New Roman" pitchFamily="18" charset="0"/>
              </a:rPr>
              <a:t>«Ә» </a:t>
            </a:r>
            <a:r>
              <a:rPr lang="ru-RU" sz="2400" b="1" dirty="0" err="1" smtClean="0">
                <a:solidFill>
                  <a:srgbClr val="FF0000"/>
                </a:solidFill>
                <a:latin typeface="Times New Roman" pitchFamily="18" charset="0"/>
                <a:ea typeface="Times New Roman" pitchFamily="18" charset="0"/>
                <a:cs typeface="Times New Roman" pitchFamily="18" charset="0"/>
              </a:rPr>
              <a:t>сынып</a:t>
            </a:r>
            <a:r>
              <a:rPr lang="ru-RU" sz="2400" b="1" dirty="0" smtClean="0">
                <a:solidFill>
                  <a:srgbClr val="FF0000"/>
                </a:solidFill>
                <a:latin typeface="Times New Roman" pitchFamily="18" charset="0"/>
                <a:ea typeface="Times New Roman" pitchFamily="18" charset="0"/>
                <a:cs typeface="Times New Roman" pitchFamily="18" charset="0"/>
              </a:rPr>
              <a:t> </a:t>
            </a:r>
            <a:r>
              <a:rPr lang="ru-RU" sz="2400" b="1" dirty="0" err="1" smtClean="0">
                <a:solidFill>
                  <a:srgbClr val="FF0000"/>
                </a:solidFill>
                <a:latin typeface="Times New Roman" pitchFamily="18" charset="0"/>
                <a:ea typeface="Times New Roman" pitchFamily="18" charset="0"/>
                <a:cs typeface="Times New Roman" pitchFamily="18" charset="0"/>
              </a:rPr>
              <a:t>оқушыларының суреттер</a:t>
            </a:r>
            <a:r>
              <a:rPr lang="ru-RU" sz="2400" b="1" dirty="0" smtClean="0">
                <a:solidFill>
                  <a:srgbClr val="FF0000"/>
                </a:solidFill>
                <a:latin typeface="Times New Roman" pitchFamily="18" charset="0"/>
                <a:ea typeface="Times New Roman" pitchFamily="18" charset="0"/>
                <a:cs typeface="Times New Roman" pitchFamily="18" charset="0"/>
              </a:rPr>
              <a:t> </a:t>
            </a:r>
            <a:r>
              <a:rPr lang="ru-RU" sz="2400" b="1" dirty="0" err="1" smtClean="0">
                <a:solidFill>
                  <a:srgbClr val="FF0000"/>
                </a:solidFill>
                <a:latin typeface="Times New Roman" pitchFamily="18" charset="0"/>
                <a:ea typeface="Times New Roman" pitchFamily="18" charset="0"/>
                <a:cs typeface="Times New Roman" pitchFamily="18" charset="0"/>
              </a:rPr>
              <a:t>арқылы көңіл </a:t>
            </a:r>
            <a:r>
              <a:rPr lang="ru-RU" sz="2400" b="1" dirty="0" smtClean="0">
                <a:solidFill>
                  <a:srgbClr val="FF0000"/>
                </a:solidFill>
                <a:latin typeface="Times New Roman" pitchFamily="18" charset="0"/>
                <a:ea typeface="Times New Roman" pitchFamily="18" charset="0"/>
                <a:cs typeface="Times New Roman" pitchFamily="18" charset="0"/>
              </a:rPr>
              <a:t>– </a:t>
            </a:r>
            <a:r>
              <a:rPr lang="ru-RU" sz="2400" b="1" dirty="0" err="1" smtClean="0">
                <a:solidFill>
                  <a:srgbClr val="FF0000"/>
                </a:solidFill>
                <a:latin typeface="Times New Roman" pitchFamily="18" charset="0"/>
                <a:ea typeface="Times New Roman" pitchFamily="18" charset="0"/>
                <a:cs typeface="Times New Roman" pitchFamily="18" charset="0"/>
              </a:rPr>
              <a:t>күйлері анықталды</a:t>
            </a:r>
            <a:endParaRPr lang="ru-RU" sz="2400" b="1" dirty="0">
              <a:solidFill>
                <a:srgbClr val="FF0000"/>
              </a:solidFill>
              <a:latin typeface="Times New Roman" pitchFamily="18" charset="0"/>
              <a:cs typeface="Times New Roman" pitchFamily="18" charset="0"/>
            </a:endParaRPr>
          </a:p>
        </p:txBody>
      </p:sp>
      <p:pic>
        <p:nvPicPr>
          <p:cNvPr id="14" name="Рисунок 1" descr="Описание: https://i.ytimg.com/vi/uxvwY9Sg3lQ/maxresdefault.jpg"/>
          <p:cNvPicPr>
            <a:picLocks noChangeAspect="1" noChangeArrowheads="1"/>
          </p:cNvPicPr>
          <p:nvPr/>
        </p:nvPicPr>
        <p:blipFill>
          <a:blip r:embed="rId4" cstate="print">
            <a:extLst>
              <a:ext uri="{28A0092B-C50C-407E-A947-70E740481C1C}">
                <a14:useLocalDpi xmlns="" xmlns:a14="http://schemas.microsoft.com/office/drawing/2010/main" val="0"/>
              </a:ext>
            </a:extLst>
          </a:blip>
          <a:srcRect l="5505" r="4587"/>
          <a:stretch>
            <a:fillRect/>
          </a:stretch>
        </p:blipFill>
        <p:spPr bwMode="auto">
          <a:xfrm>
            <a:off x="6814889" y="4066446"/>
            <a:ext cx="1244600" cy="781050"/>
          </a:xfrm>
          <a:prstGeom prst="rect">
            <a:avLst/>
          </a:prstGeom>
          <a:noFill/>
          <a:extLst>
            <a:ext uri="{909E8E84-426E-40DD-AFC4-6F175D3DCCD1}">
              <a14:hiddenFill xmlns="" xmlns:a14="http://schemas.microsoft.com/office/drawing/2010/main">
                <a:solidFill>
                  <a:srgbClr val="FFFFFF"/>
                </a:solidFill>
              </a14:hiddenFill>
            </a:ext>
          </a:extLst>
        </p:spPr>
      </p:pic>
      <p:pic>
        <p:nvPicPr>
          <p:cNvPr id="15" name="Рисунок 2" descr="Описание: https://img2.freepng.ru/20180701/qje/kisspng-rain-clip-art-5b38e08e956713.142761621530454158612.jpg"/>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3957290" y="4081751"/>
            <a:ext cx="1651000" cy="714375"/>
          </a:xfrm>
          <a:prstGeom prst="rect">
            <a:avLst/>
          </a:prstGeom>
          <a:noFill/>
          <a:extLst>
            <a:ext uri="{909E8E84-426E-40DD-AFC4-6F175D3DCCD1}">
              <a14:hiddenFill xmlns="" xmlns:a14="http://schemas.microsoft.com/office/drawing/2010/main">
                <a:solidFill>
                  <a:srgbClr val="FFFFFF"/>
                </a:solidFill>
              </a14:hiddenFill>
            </a:ext>
          </a:extLst>
        </p:spPr>
      </p:pic>
      <p:pic>
        <p:nvPicPr>
          <p:cNvPr id="16" name="Рисунок 3" descr="Описание: https://avatanplus.com/files/resources/original/5c615e2018d85168dc57ad66.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8933477" y="4070744"/>
            <a:ext cx="1320800" cy="742950"/>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38788852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 xmlns:p14="http://schemas.microsoft.com/office/powerpoint/2010/main" val="864635013"/>
              </p:ext>
            </p:extLst>
          </p:nvPr>
        </p:nvGraphicFramePr>
        <p:xfrm>
          <a:off x="2073826" y="1197464"/>
          <a:ext cx="5664630" cy="1331160"/>
        </p:xfrm>
        <a:graphic>
          <a:graphicData uri="http://schemas.openxmlformats.org/drawingml/2006/table">
            <a:tbl>
              <a:tblPr/>
              <a:tblGrid>
                <a:gridCol w="2016224"/>
                <a:gridCol w="1536171"/>
                <a:gridCol w="2112235"/>
              </a:tblGrid>
              <a:tr h="384756">
                <a:tc>
                  <a:txBody>
                    <a:bodyPr/>
                    <a:lstStyle/>
                    <a:p>
                      <a:pPr>
                        <a:lnSpc>
                          <a:spcPct val="115000"/>
                        </a:lnSpc>
                        <a:spcAft>
                          <a:spcPts val="0"/>
                        </a:spcAft>
                      </a:pPr>
                      <a:r>
                        <a:rPr lang="kk-KZ" sz="1800" b="1" dirty="0">
                          <a:latin typeface="Times New Roman" pitchFamily="18" charset="0"/>
                          <a:ea typeface="Times New Roman"/>
                          <a:cs typeface="Times New Roman" pitchFamily="18" charset="0"/>
                        </a:rPr>
                        <a:t>Сынып </a:t>
                      </a:r>
                      <a:endParaRPr lang="ru-RU" sz="1800" dirty="0">
                        <a:latin typeface="Times New Roman" pitchFamily="18" charset="0"/>
                        <a:ea typeface="Calibri"/>
                        <a:cs typeface="Times New Roman" pitchFamily="18" charset="0"/>
                      </a:endParaRPr>
                    </a:p>
                  </a:txBody>
                  <a:tcPr marL="67312" marR="673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kk-KZ" sz="1800" b="1" dirty="0" smtClean="0">
                          <a:latin typeface="Times New Roman" pitchFamily="18" charset="0"/>
                          <a:ea typeface="Times New Roman"/>
                          <a:cs typeface="Times New Roman" pitchFamily="18" charset="0"/>
                        </a:rPr>
                        <a:t>5 «А»</a:t>
                      </a:r>
                      <a:endParaRPr lang="ru-RU" sz="1800" dirty="0">
                        <a:latin typeface="Times New Roman" pitchFamily="18" charset="0"/>
                        <a:ea typeface="Calibri"/>
                        <a:cs typeface="Times New Roman" pitchFamily="18" charset="0"/>
                      </a:endParaRPr>
                    </a:p>
                  </a:txBody>
                  <a:tcPr marL="67312" marR="673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kk-KZ" sz="1800" b="1" dirty="0">
                          <a:latin typeface="Times New Roman" pitchFamily="18" charset="0"/>
                          <a:ea typeface="Times New Roman"/>
                          <a:cs typeface="Times New Roman" pitchFamily="18" charset="0"/>
                        </a:rPr>
                        <a:t>5</a:t>
                      </a:r>
                      <a:r>
                        <a:rPr lang="kk-KZ" sz="1800" b="1" dirty="0" smtClean="0">
                          <a:latin typeface="Times New Roman" pitchFamily="18" charset="0"/>
                          <a:ea typeface="Times New Roman"/>
                          <a:cs typeface="Times New Roman" pitchFamily="18" charset="0"/>
                        </a:rPr>
                        <a:t> «Ә»</a:t>
                      </a:r>
                      <a:endParaRPr lang="ru-RU" sz="1800" dirty="0">
                        <a:latin typeface="Times New Roman" pitchFamily="18" charset="0"/>
                        <a:ea typeface="Calibri"/>
                        <a:cs typeface="Times New Roman" pitchFamily="18" charset="0"/>
                      </a:endParaRPr>
                    </a:p>
                  </a:txBody>
                  <a:tcPr marL="67312" marR="673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0622">
                <a:tc>
                  <a:txBody>
                    <a:bodyPr/>
                    <a:lstStyle/>
                    <a:p>
                      <a:pPr>
                        <a:lnSpc>
                          <a:spcPct val="115000"/>
                        </a:lnSpc>
                        <a:spcAft>
                          <a:spcPts val="0"/>
                        </a:spcAft>
                      </a:pPr>
                      <a:r>
                        <a:rPr lang="kk-KZ" sz="1800" b="1" dirty="0">
                          <a:latin typeface="Times New Roman" pitchFamily="18" charset="0"/>
                          <a:ea typeface="Times New Roman"/>
                          <a:cs typeface="Times New Roman" pitchFamily="18" charset="0"/>
                        </a:rPr>
                        <a:t>Жоғары</a:t>
                      </a:r>
                      <a:endParaRPr lang="ru-RU" sz="1800" dirty="0">
                        <a:latin typeface="Times New Roman" pitchFamily="18" charset="0"/>
                        <a:ea typeface="Calibri"/>
                        <a:cs typeface="Times New Roman" pitchFamily="18" charset="0"/>
                      </a:endParaRPr>
                    </a:p>
                  </a:txBody>
                  <a:tcPr marL="67312" marR="673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kk-KZ" sz="1800" b="1" dirty="0" smtClean="0">
                          <a:latin typeface="Times New Roman" pitchFamily="18" charset="0"/>
                          <a:ea typeface="Calibri"/>
                          <a:cs typeface="Times New Roman" pitchFamily="18" charset="0"/>
                        </a:rPr>
                        <a:t>5</a:t>
                      </a:r>
                      <a:endParaRPr lang="ru-RU" sz="1800" b="1" dirty="0">
                        <a:latin typeface="Times New Roman" pitchFamily="18" charset="0"/>
                        <a:ea typeface="Calibri"/>
                        <a:cs typeface="Times New Roman" pitchFamily="18" charset="0"/>
                      </a:endParaRPr>
                    </a:p>
                  </a:txBody>
                  <a:tcPr marL="67312" marR="673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kk-KZ" sz="1800" b="1" dirty="0" smtClean="0">
                          <a:latin typeface="Times New Roman" pitchFamily="18" charset="0"/>
                          <a:ea typeface="Calibri"/>
                          <a:cs typeface="Times New Roman" pitchFamily="18" charset="0"/>
                        </a:rPr>
                        <a:t>2</a:t>
                      </a:r>
                      <a:endParaRPr lang="ru-RU" sz="1800" b="1" dirty="0">
                        <a:latin typeface="Times New Roman" pitchFamily="18" charset="0"/>
                        <a:ea typeface="Calibri"/>
                        <a:cs typeface="Times New Roman" pitchFamily="18" charset="0"/>
                      </a:endParaRPr>
                    </a:p>
                  </a:txBody>
                  <a:tcPr marL="67312" marR="673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0622">
                <a:tc>
                  <a:txBody>
                    <a:bodyPr/>
                    <a:lstStyle/>
                    <a:p>
                      <a:pPr>
                        <a:lnSpc>
                          <a:spcPct val="115000"/>
                        </a:lnSpc>
                        <a:spcAft>
                          <a:spcPts val="0"/>
                        </a:spcAft>
                      </a:pPr>
                      <a:r>
                        <a:rPr lang="kk-KZ" sz="1800" dirty="0" smtClean="0">
                          <a:latin typeface="Times New Roman" pitchFamily="18" charset="0"/>
                          <a:ea typeface="Calibri"/>
                          <a:cs typeface="Times New Roman" pitchFamily="18" charset="0"/>
                        </a:rPr>
                        <a:t>Қалыпты </a:t>
                      </a:r>
                      <a:endParaRPr lang="ru-RU" sz="1800" dirty="0">
                        <a:latin typeface="Times New Roman" pitchFamily="18" charset="0"/>
                        <a:ea typeface="Calibri"/>
                        <a:cs typeface="Times New Roman" pitchFamily="18" charset="0"/>
                      </a:endParaRPr>
                    </a:p>
                  </a:txBody>
                  <a:tcPr marL="67312" marR="673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kk-KZ" sz="1800" b="1" dirty="0" smtClean="0">
                          <a:latin typeface="Times New Roman" pitchFamily="18" charset="0"/>
                          <a:ea typeface="Calibri"/>
                          <a:cs typeface="Times New Roman" pitchFamily="18" charset="0"/>
                        </a:rPr>
                        <a:t>6</a:t>
                      </a:r>
                      <a:endParaRPr lang="ru-RU" sz="1800" b="1" dirty="0">
                        <a:latin typeface="Times New Roman" pitchFamily="18" charset="0"/>
                        <a:ea typeface="Calibri"/>
                        <a:cs typeface="Times New Roman" pitchFamily="18" charset="0"/>
                      </a:endParaRPr>
                    </a:p>
                  </a:txBody>
                  <a:tcPr marL="67312" marR="673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kk-KZ" sz="1800" b="1" dirty="0" smtClean="0">
                          <a:latin typeface="Times New Roman" pitchFamily="18" charset="0"/>
                          <a:ea typeface="Calibri"/>
                          <a:cs typeface="Times New Roman" pitchFamily="18" charset="0"/>
                        </a:rPr>
                        <a:t>6</a:t>
                      </a:r>
                      <a:endParaRPr lang="ru-RU" sz="1800" b="1" dirty="0">
                        <a:latin typeface="Times New Roman" pitchFamily="18" charset="0"/>
                        <a:ea typeface="Calibri"/>
                        <a:cs typeface="Times New Roman" pitchFamily="18" charset="0"/>
                      </a:endParaRPr>
                    </a:p>
                  </a:txBody>
                  <a:tcPr marL="67312" marR="673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0622">
                <a:tc>
                  <a:txBody>
                    <a:bodyPr/>
                    <a:lstStyle/>
                    <a:p>
                      <a:pPr>
                        <a:lnSpc>
                          <a:spcPct val="115000"/>
                        </a:lnSpc>
                        <a:spcAft>
                          <a:spcPts val="0"/>
                        </a:spcAft>
                      </a:pPr>
                      <a:r>
                        <a:rPr lang="kk-KZ" sz="1800" dirty="0" smtClean="0">
                          <a:latin typeface="Times New Roman" pitchFamily="18" charset="0"/>
                          <a:ea typeface="Calibri"/>
                          <a:cs typeface="Times New Roman" pitchFamily="18" charset="0"/>
                        </a:rPr>
                        <a:t>Төмен </a:t>
                      </a:r>
                      <a:endParaRPr lang="ru-RU" sz="1800" dirty="0">
                        <a:latin typeface="Times New Roman" pitchFamily="18" charset="0"/>
                        <a:ea typeface="Calibri"/>
                        <a:cs typeface="Times New Roman" pitchFamily="18" charset="0"/>
                      </a:endParaRPr>
                    </a:p>
                  </a:txBody>
                  <a:tcPr marL="67312" marR="673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kk-KZ" sz="1800" b="1" dirty="0" smtClean="0">
                          <a:latin typeface="Times New Roman" pitchFamily="18" charset="0"/>
                          <a:ea typeface="Calibri"/>
                          <a:cs typeface="Times New Roman" pitchFamily="18" charset="0"/>
                        </a:rPr>
                        <a:t>10</a:t>
                      </a:r>
                      <a:endParaRPr lang="ru-RU" sz="1800" b="1" dirty="0">
                        <a:latin typeface="Times New Roman" pitchFamily="18" charset="0"/>
                        <a:ea typeface="Calibri"/>
                        <a:cs typeface="Times New Roman" pitchFamily="18" charset="0"/>
                      </a:endParaRPr>
                    </a:p>
                  </a:txBody>
                  <a:tcPr marL="67312" marR="673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kk-KZ" sz="1800" b="1" dirty="0" smtClean="0">
                          <a:latin typeface="Times New Roman" pitchFamily="18" charset="0"/>
                          <a:ea typeface="Calibri"/>
                          <a:cs typeface="Times New Roman" pitchFamily="18" charset="0"/>
                        </a:rPr>
                        <a:t>9</a:t>
                      </a:r>
                    </a:p>
                  </a:txBody>
                  <a:tcPr marL="67312" marR="673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6385" name="Rectangle 1"/>
          <p:cNvSpPr>
            <a:spLocks noChangeArrowheads="1"/>
          </p:cNvSpPr>
          <p:nvPr/>
        </p:nvSpPr>
        <p:spPr bwMode="auto">
          <a:xfrm>
            <a:off x="2063552" y="-682946"/>
            <a:ext cx="8832981" cy="233910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4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ru-RU" sz="1400" b="1" dirty="0" smtClean="0">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2800" b="1"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5 </a:t>
            </a:r>
            <a:r>
              <a:rPr kumimoji="0" lang="ru-RU" sz="2800" b="1" i="0" u="none" strike="noStrike" cap="none" normalizeH="0" baseline="0" dirty="0" err="1" smtClean="0">
                <a:ln>
                  <a:noFill/>
                </a:ln>
                <a:solidFill>
                  <a:srgbClr val="002060"/>
                </a:solidFill>
                <a:effectLst/>
                <a:latin typeface="Times New Roman" pitchFamily="18" charset="0"/>
                <a:ea typeface="Times New Roman" pitchFamily="18" charset="0"/>
                <a:cs typeface="Times New Roman" pitchFamily="18" charset="0"/>
              </a:rPr>
              <a:t>сынып</a:t>
            </a:r>
            <a:r>
              <a:rPr kumimoji="0" lang="ru-RU" sz="2800" b="1"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 </a:t>
            </a:r>
            <a:r>
              <a:rPr kumimoji="0" lang="ru-RU" sz="2800" b="1" i="0" u="none" strike="noStrike" cap="none" normalizeH="0" baseline="0" dirty="0" err="1" smtClean="0">
                <a:ln>
                  <a:noFill/>
                </a:ln>
                <a:solidFill>
                  <a:srgbClr val="002060"/>
                </a:solidFill>
                <a:effectLst/>
                <a:latin typeface="Times New Roman" pitchFamily="18" charset="0"/>
                <a:ea typeface="Times New Roman" pitchFamily="18" charset="0"/>
                <a:cs typeface="Times New Roman" pitchFamily="18" charset="0"/>
              </a:rPr>
              <a:t>оқушыларының бейімделу</a:t>
            </a:r>
            <a:r>
              <a:rPr kumimoji="0" lang="ru-RU" sz="2800" b="1"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 </a:t>
            </a:r>
            <a:r>
              <a:rPr kumimoji="0" lang="ru-RU" sz="2800" b="1" i="0" u="none" strike="noStrike" cap="none" normalizeH="0" baseline="0" dirty="0" err="1" smtClean="0">
                <a:ln>
                  <a:noFill/>
                </a:ln>
                <a:solidFill>
                  <a:srgbClr val="002060"/>
                </a:solidFill>
                <a:effectLst/>
                <a:latin typeface="Times New Roman" pitchFamily="18" charset="0"/>
                <a:ea typeface="Times New Roman" pitchFamily="18" charset="0"/>
                <a:cs typeface="Times New Roman" pitchFamily="18" charset="0"/>
              </a:rPr>
              <a:t>кезеңі</a:t>
            </a:r>
            <a:r>
              <a:rPr kumimoji="0" lang="ru-RU" sz="2800" b="1"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a:t>
            </a:r>
          </a:p>
          <a:p>
            <a:pPr marL="0" marR="0" lvl="0" indent="0" algn="ctr" defTabSz="914400" rtl="0" eaLnBrk="1" fontAlgn="base" latinLnBrk="0" hangingPunct="1">
              <a:lnSpc>
                <a:spcPct val="100000"/>
              </a:lnSpc>
              <a:spcBef>
                <a:spcPct val="0"/>
              </a:spcBef>
              <a:spcAft>
                <a:spcPct val="0"/>
              </a:spcAft>
              <a:buClrTx/>
              <a:buSzTx/>
              <a:buFontTx/>
              <a:buNone/>
              <a:tabLst/>
            </a:pPr>
            <a:r>
              <a:rPr lang="kk-KZ" sz="2800" b="1" dirty="0" smtClean="0">
                <a:solidFill>
                  <a:srgbClr val="002060"/>
                </a:solidFill>
                <a:latin typeface="Times New Roman" pitchFamily="18" charset="0"/>
                <a:cs typeface="Times New Roman" pitchFamily="18" charset="0"/>
              </a:rPr>
              <a:t>Филипс әдістемесі, оқушының мазасыздық деңгейі.</a:t>
            </a:r>
            <a:endParaRPr kumimoji="0" lang="ru-RU" sz="2800" b="1"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16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Прямоугольник 2"/>
          <p:cNvSpPr/>
          <p:nvPr/>
        </p:nvSpPr>
        <p:spPr>
          <a:xfrm>
            <a:off x="350782" y="3666018"/>
            <a:ext cx="11073160" cy="1754326"/>
          </a:xfrm>
          <a:prstGeom prst="rect">
            <a:avLst/>
          </a:prstGeom>
        </p:spPr>
        <p:txBody>
          <a:bodyPr wrap="none">
            <a:spAutoFit/>
          </a:bodyPr>
          <a:lstStyle/>
          <a:p>
            <a:r>
              <a:rPr lang="kk-KZ" dirty="0" smtClean="0">
                <a:latin typeface="Times New Roman" pitchFamily="18" charset="0"/>
                <a:cs typeface="Times New Roman" pitchFamily="18" charset="0"/>
              </a:rPr>
              <a:t>5 “А” сыныбында сауалнамаға 22 оқушы қатысты, сауалнама қорытындысы бойынша 4 оқушыда мазасыздық</a:t>
            </a:r>
          </a:p>
          <a:p>
            <a:r>
              <a:rPr lang="kk-KZ" dirty="0" smtClean="0">
                <a:latin typeface="Times New Roman" pitchFamily="18" charset="0"/>
                <a:cs typeface="Times New Roman" pitchFamily="18" charset="0"/>
              </a:rPr>
              <a:t> деңгейі жоғары, 6 оқушыда мазасыздық деңгейі қалыпты, 10 оқушыда мазасыздық деңгейі төмен. </a:t>
            </a:r>
          </a:p>
          <a:p>
            <a:r>
              <a:rPr lang="kk-KZ" dirty="0" smtClean="0">
                <a:latin typeface="Times New Roman" pitchFamily="18" charset="0"/>
                <a:cs typeface="Times New Roman" pitchFamily="18" charset="0"/>
              </a:rPr>
              <a:t>5 “Ә” сыныбында </a:t>
            </a:r>
            <a:r>
              <a:rPr lang="kk-KZ" dirty="0" smtClean="0"/>
              <a:t>сауалнамаға 17 оқушы қатысты, сауалнама қорытындысы бойынша 2 оқушыда жоғары </a:t>
            </a:r>
          </a:p>
          <a:p>
            <a:r>
              <a:rPr lang="kk-KZ" dirty="0" smtClean="0"/>
              <a:t>мазасыздық деңгейі, 6 оқушыда мазасыздық деңгейі қалыпты, </a:t>
            </a:r>
          </a:p>
          <a:p>
            <a:r>
              <a:rPr lang="kk-KZ" dirty="0" smtClean="0"/>
              <a:t>9  оқушыда мазасыздық деңгейі төмен көрсеткіш көрсетті.</a:t>
            </a:r>
            <a:endParaRPr lang="ru-RU" dirty="0" smtClean="0"/>
          </a:p>
          <a:p>
            <a:endParaRPr lang="ru-RU" dirty="0">
              <a:latin typeface="Times New Roman" pitchFamily="18" charset="0"/>
              <a:cs typeface="Times New Roman" pitchFamily="18" charset="0"/>
            </a:endParaRPr>
          </a:p>
        </p:txBody>
      </p:sp>
    </p:spTree>
    <p:extLst>
      <p:ext uri="{BB962C8B-B14F-4D97-AF65-F5344CB8AC3E}">
        <p14:creationId xmlns="" xmlns:p14="http://schemas.microsoft.com/office/powerpoint/2010/main" val="670382627"/>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9376</TotalTime>
  <Words>1490</Words>
  <Application>Microsoft Office PowerPoint</Application>
  <PresentationFormat>Произвольный</PresentationFormat>
  <Paragraphs>203</Paragraphs>
  <Slides>15</Slides>
  <Notes>9</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Тема Office</vt:lpstr>
      <vt:lpstr>Слайд 1</vt:lpstr>
      <vt:lpstr>Мектепке бейімделу кезеңі… оқушы қандай күй кешеді?!</vt:lpstr>
      <vt:lpstr>Слайд 3</vt:lpstr>
      <vt:lpstr>Балалардың мектепке бейімделуі әлдеқайда ауыр өтуі мүмкін, егер:</vt:lpstr>
      <vt:lpstr>Мектепке бейімделу сәтті өткенін қалай түсінемін</vt:lpstr>
      <vt:lpstr>Слайд 6</vt:lpstr>
      <vt:lpstr>Слайд 7</vt:lpstr>
      <vt:lpstr>Слайд 8</vt:lpstr>
      <vt:lpstr>Слайд 9</vt:lpstr>
      <vt:lpstr>Оқушылардың жоғары мазасыздық деңгейінің себеп- салдары:</vt:lpstr>
      <vt:lpstr>Слайд 11</vt:lpstr>
      <vt:lpstr>Слайд 12</vt:lpstr>
      <vt:lpstr>Слайд 13</vt:lpstr>
      <vt:lpstr>Слайд 14</vt:lpstr>
      <vt:lpstr>Слайд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Тревога≠ страх, стресс</dc:title>
  <dc:creator>Пользователь</dc:creator>
  <cp:lastModifiedBy>1</cp:lastModifiedBy>
  <cp:revision>312</cp:revision>
  <dcterms:created xsi:type="dcterms:W3CDTF">2020-06-01T02:18:42Z</dcterms:created>
  <dcterms:modified xsi:type="dcterms:W3CDTF">2021-12-08T08:51:28Z</dcterms:modified>
</cp:coreProperties>
</file>